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0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263B6-F99B-4402-8920-FE7C1D11438C}" type="datetimeFigureOut">
              <a:rPr lang="nl-NL" smtClean="0"/>
              <a:t>11-8-2010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DA16-6046-4F3C-952C-202A4FE26070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-1574" y="0"/>
            <a:ext cx="9144000" cy="6858000"/>
            <a:chOff x="-1574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/>
                <a:srgbClr val="FFFFFF"/>
              </a:duotone>
              <a:lum bright="-10000"/>
            </a:blip>
            <a:stretch>
              <a:fillRect/>
            </a:stretch>
          </p:blipFill>
          <p:spPr>
            <a:xfrm>
              <a:off x="-1574" y="381000"/>
              <a:ext cx="9144000" cy="60936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angle 10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hape 20"/>
          <p:cNvSpPr>
            <a:spLocks noGrp="1"/>
          </p:cNvSpPr>
          <p:nvPr>
            <p:ph type="title"/>
          </p:nvPr>
        </p:nvSpPr>
        <p:spPr>
          <a:xfrm>
            <a:off x="704850" y="4495800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 anchor="b" anchorCtr="0"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/>
          <p:nvPr/>
        </p:nvGrpSpPr>
        <p:grpSpPr>
          <a:xfrm>
            <a:off x="-1574" y="0"/>
            <a:ext cx="9145574" cy="6858000"/>
            <a:chOff x="-1574" y="0"/>
            <a:chExt cx="9145574" cy="685800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81000"/>
              <a:ext cx="9144000" cy="6096000"/>
            </a:xfrm>
            <a:prstGeom prst="rect">
              <a:avLst/>
            </a:prstGeom>
            <a:gradFill>
              <a:gsLst>
                <a:gs pos="0">
                  <a:schemeClr val="accent1">
                    <a:tint val="40000"/>
                  </a:schemeClr>
                </a:gs>
                <a:gs pos="100000">
                  <a:schemeClr val="accent1">
                    <a:shade val="75000"/>
                  </a:schemeClr>
                </a:gs>
              </a:gsLst>
              <a:path path="circle">
                <a:fillToRect l="100000" t="100000" r="100000" b="100000"/>
              </a:path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505325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1"/>
            <a:ext cx="5111750" cy="452596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0201"/>
            <a:ext cx="3008313" cy="4525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0" y="0"/>
            <a:ext cx="9144000" cy="1506538"/>
            <a:chOff x="0" y="0"/>
            <a:chExt cx="9144000" cy="1506538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11" cstate="print">
              <a:duotone>
                <a:schemeClr val="accent1"/>
                <a:srgbClr val="FFFFFF"/>
              </a:duotone>
            </a:blip>
            <a:srcRect/>
            <a:stretch>
              <a:fillRect/>
            </a:stretch>
          </p:blipFill>
          <p:spPr>
            <a:xfrm>
              <a:off x="0" y="1"/>
              <a:ext cx="9144000" cy="14192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144780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49000">
                  <a:schemeClr val="accent1">
                    <a:tint val="20000"/>
                    <a:alpha val="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0" y="142875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504950"/>
              <a:ext cx="9144000" cy="1588"/>
            </a:xfrm>
            <a:prstGeom prst="line">
              <a:avLst/>
            </a:prstGeom>
            <a:ln w="15875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26306-340F-4286-9CF5-0B95EAD49261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rtl="0" eaLnBrk="1" latinLnBrk="0" hangingPunct="1">
        <a:spcBef>
          <a:spcPct val="0"/>
        </a:spcBef>
        <a:buNone/>
        <a:defRPr kumimoji="0" lang="en-US" sz="4000" b="0" i="0" u="none" strike="noStrike" kern="1200" cap="none" spc="0" normalizeH="0" baseline="0" noProof="0" smtClean="0">
          <a:ln>
            <a:noFill/>
          </a:ln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uLnTx/>
          <a:uFillTx/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spcAft>
          <a:spcPts val="400"/>
        </a:spcAft>
        <a:buFont typeface="Arial"/>
        <a:buChar char="•"/>
        <a:defRPr sz="2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oleObject" Target="../embeddings/oleObject4.bin"/><Relationship Id="rId7" Type="http://schemas.openxmlformats.org/officeDocument/2006/relationships/image" Target="../media/image5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oleObject" Target="../embeddings/oleObject6.bin"/><Relationship Id="rId7" Type="http://schemas.openxmlformats.org/officeDocument/2006/relationships/image" Target="../media/image6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oleObject" Target="../embeddings/oleObject8.bin"/><Relationship Id="rId7" Type="http://schemas.openxmlformats.org/officeDocument/2006/relationships/image" Target="../media/image8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10" Type="http://schemas.openxmlformats.org/officeDocument/2006/relationships/image" Target="../media/image83.png"/><Relationship Id="rId4" Type="http://schemas.openxmlformats.org/officeDocument/2006/relationships/image" Target="../media/image77.png"/><Relationship Id="rId9" Type="http://schemas.openxmlformats.org/officeDocument/2006/relationships/image" Target="../media/image8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7" Type="http://schemas.openxmlformats.org/officeDocument/2006/relationships/image" Target="../media/image89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8.png"/><Relationship Id="rId5" Type="http://schemas.openxmlformats.org/officeDocument/2006/relationships/image" Target="../media/image87.png"/><Relationship Id="rId4" Type="http://schemas.openxmlformats.org/officeDocument/2006/relationships/image" Target="../media/image8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3.png"/><Relationship Id="rId4" Type="http://schemas.openxmlformats.org/officeDocument/2006/relationships/image" Target="../media/image9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7" Type="http://schemas.openxmlformats.org/officeDocument/2006/relationships/image" Target="../media/image99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8.png"/><Relationship Id="rId5" Type="http://schemas.openxmlformats.org/officeDocument/2006/relationships/image" Target="../media/image97.png"/><Relationship Id="rId4" Type="http://schemas.openxmlformats.org/officeDocument/2006/relationships/image" Target="../media/image9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7" Type="http://schemas.openxmlformats.org/officeDocument/2006/relationships/image" Target="../media/image105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4.png"/><Relationship Id="rId5" Type="http://schemas.openxmlformats.org/officeDocument/2006/relationships/image" Target="../media/image103.png"/><Relationship Id="rId4" Type="http://schemas.openxmlformats.org/officeDocument/2006/relationships/image" Target="../media/image10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png"/><Relationship Id="rId3" Type="http://schemas.openxmlformats.org/officeDocument/2006/relationships/image" Target="../media/image110.png"/><Relationship Id="rId7" Type="http://schemas.openxmlformats.org/officeDocument/2006/relationships/image" Target="../media/image114.png"/><Relationship Id="rId2" Type="http://schemas.openxmlformats.org/officeDocument/2006/relationships/image" Target="../media/image10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3.png"/><Relationship Id="rId5" Type="http://schemas.openxmlformats.org/officeDocument/2006/relationships/image" Target="../media/image112.png"/><Relationship Id="rId4" Type="http://schemas.openxmlformats.org/officeDocument/2006/relationships/image" Target="../media/image111.png"/><Relationship Id="rId9" Type="http://schemas.openxmlformats.org/officeDocument/2006/relationships/image" Target="../media/image1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png"/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0.png"/><Relationship Id="rId4" Type="http://schemas.openxmlformats.org/officeDocument/2006/relationships/image" Target="../media/image11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png"/><Relationship Id="rId7" Type="http://schemas.openxmlformats.org/officeDocument/2006/relationships/image" Target="../media/image126.png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5.png"/><Relationship Id="rId5" Type="http://schemas.openxmlformats.org/officeDocument/2006/relationships/image" Target="../media/image124.png"/><Relationship Id="rId4" Type="http://schemas.openxmlformats.org/officeDocument/2006/relationships/image" Target="../media/image12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png"/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0.png"/><Relationship Id="rId4" Type="http://schemas.openxmlformats.org/officeDocument/2006/relationships/image" Target="../media/image12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png"/><Relationship Id="rId7" Type="http://schemas.openxmlformats.org/officeDocument/2006/relationships/image" Target="../media/image136.png"/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.png"/><Relationship Id="rId5" Type="http://schemas.openxmlformats.org/officeDocument/2006/relationships/image" Target="../media/image134.png"/><Relationship Id="rId4" Type="http://schemas.openxmlformats.org/officeDocument/2006/relationships/image" Target="../media/image13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3.png"/><Relationship Id="rId3" Type="http://schemas.openxmlformats.org/officeDocument/2006/relationships/image" Target="../media/image138.png"/><Relationship Id="rId7" Type="http://schemas.openxmlformats.org/officeDocument/2006/relationships/image" Target="../media/image142.png"/><Relationship Id="rId2" Type="http://schemas.openxmlformats.org/officeDocument/2006/relationships/image" Target="../media/image1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1.png"/><Relationship Id="rId5" Type="http://schemas.openxmlformats.org/officeDocument/2006/relationships/image" Target="../media/image140.png"/><Relationship Id="rId4" Type="http://schemas.openxmlformats.org/officeDocument/2006/relationships/image" Target="../media/image139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8.png"/><Relationship Id="rId3" Type="http://schemas.openxmlformats.org/officeDocument/2006/relationships/image" Target="../media/image109.png"/><Relationship Id="rId7" Type="http://schemas.openxmlformats.org/officeDocument/2006/relationships/image" Target="../media/image147.png"/><Relationship Id="rId2" Type="http://schemas.openxmlformats.org/officeDocument/2006/relationships/image" Target="../media/image1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3.png"/><Relationship Id="rId5" Type="http://schemas.openxmlformats.org/officeDocument/2006/relationships/image" Target="../media/image146.png"/><Relationship Id="rId4" Type="http://schemas.openxmlformats.org/officeDocument/2006/relationships/image" Target="../media/image14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4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2.png"/><Relationship Id="rId4" Type="http://schemas.openxmlformats.org/officeDocument/2006/relationships/image" Target="../media/image15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4.png"/><Relationship Id="rId2" Type="http://schemas.openxmlformats.org/officeDocument/2006/relationships/image" Target="../media/image1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7.png"/><Relationship Id="rId5" Type="http://schemas.openxmlformats.org/officeDocument/2006/relationships/image" Target="../media/image156.png"/><Relationship Id="rId4" Type="http://schemas.openxmlformats.org/officeDocument/2006/relationships/image" Target="../media/image15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9.png"/><Relationship Id="rId2" Type="http://schemas.openxmlformats.org/officeDocument/2006/relationships/image" Target="../media/image15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nspr2_rtcol-3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1052736"/>
            <a:ext cx="1169224" cy="2466000"/>
          </a:xfrm>
          <a:prstGeom prst="rect">
            <a:avLst/>
          </a:prstGeom>
          <a:effectLst/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 84 Plus versus TI </a:t>
            </a:r>
            <a:r>
              <a:rPr lang="nl-NL" dirty="0" err="1" smtClean="0"/>
              <a:t>Nspire</a:t>
            </a:r>
            <a:endParaRPr lang="nl-NL" dirty="0"/>
          </a:p>
        </p:txBody>
      </p:sp>
      <p:pic>
        <p:nvPicPr>
          <p:cNvPr id="10" name="Afbeelding 9" descr="TI84Plus_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1052736"/>
            <a:ext cx="1143000" cy="2466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t>10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met matrices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611560" y="1772816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smtClean="0"/>
              <a:t>Ti 84 Plus</a:t>
            </a:r>
            <a:endParaRPr lang="nl-NL" sz="2400" b="1" i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204864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645024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645024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3645024"/>
            <a:ext cx="1828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9632" y="5013176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63888" y="5013176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0152" y="5013176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t>11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met matrices</a:t>
            </a:r>
            <a:endParaRPr lang="nl-NL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916832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1916832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060848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3429000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3429000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0192" y="3429000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51920" y="4869160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t>12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met matrices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683568" y="162880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smtClean="0"/>
              <a:t>TI </a:t>
            </a:r>
            <a:r>
              <a:rPr lang="nl-NL" sz="2400" b="1" i="1" dirty="0" err="1" smtClean="0"/>
              <a:t>Nspire</a:t>
            </a:r>
            <a:endParaRPr lang="nl-NL" sz="2400" b="1" i="1" dirty="0"/>
          </a:p>
        </p:txBody>
      </p:sp>
      <p:pic>
        <p:nvPicPr>
          <p:cNvPr id="21515" name="Picture 11" descr="Bor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276872"/>
            <a:ext cx="2286000" cy="1714500"/>
          </a:xfrm>
          <a:prstGeom prst="rect">
            <a:avLst/>
          </a:prstGeom>
          <a:noFill/>
        </p:spPr>
      </p:pic>
      <p:pic>
        <p:nvPicPr>
          <p:cNvPr id="21516" name="Picture 12" descr="Bor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276872"/>
            <a:ext cx="2286000" cy="1714500"/>
          </a:xfrm>
          <a:prstGeom prst="rect">
            <a:avLst/>
          </a:prstGeom>
          <a:noFill/>
        </p:spPr>
      </p:pic>
      <p:pic>
        <p:nvPicPr>
          <p:cNvPr id="21514" name="Picture 10" descr="Bord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2276872"/>
            <a:ext cx="2286000" cy="1714500"/>
          </a:xfrm>
          <a:prstGeom prst="rect">
            <a:avLst/>
          </a:prstGeom>
          <a:noFill/>
        </p:spPr>
      </p:pic>
      <p:pic>
        <p:nvPicPr>
          <p:cNvPr id="21521" name="Picture 17" descr="Bord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437112"/>
            <a:ext cx="2286000" cy="1714500"/>
          </a:xfrm>
          <a:prstGeom prst="rect">
            <a:avLst/>
          </a:prstGeom>
          <a:noFill/>
        </p:spPr>
      </p:pic>
      <p:pic>
        <p:nvPicPr>
          <p:cNvPr id="21522" name="Picture 18" descr="Bord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4437112"/>
            <a:ext cx="2286000" cy="1714500"/>
          </a:xfrm>
          <a:prstGeom prst="rect">
            <a:avLst/>
          </a:prstGeom>
          <a:noFill/>
        </p:spPr>
      </p:pic>
      <p:pic>
        <p:nvPicPr>
          <p:cNvPr id="21523" name="Picture 19" descr="Bord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152" y="4437112"/>
            <a:ext cx="22860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t>13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met matrices</a:t>
            </a:r>
            <a:endParaRPr lang="nl-NL" dirty="0"/>
          </a:p>
        </p:txBody>
      </p:sp>
      <p:pic>
        <p:nvPicPr>
          <p:cNvPr id="7" name="Picture 20" descr="Bor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060848"/>
            <a:ext cx="2286000" cy="1714500"/>
          </a:xfrm>
          <a:prstGeom prst="rect">
            <a:avLst/>
          </a:prstGeom>
          <a:noFill/>
        </p:spPr>
      </p:pic>
      <p:pic>
        <p:nvPicPr>
          <p:cNvPr id="11" name="Picture 3" descr="Bor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060848"/>
            <a:ext cx="2286000" cy="1714500"/>
          </a:xfrm>
          <a:prstGeom prst="rect">
            <a:avLst/>
          </a:prstGeom>
          <a:noFill/>
        </p:spPr>
      </p:pic>
      <p:pic>
        <p:nvPicPr>
          <p:cNvPr id="12" name="Picture 4" descr="Bord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4149080"/>
            <a:ext cx="2286000" cy="1714500"/>
          </a:xfrm>
          <a:prstGeom prst="rect">
            <a:avLst/>
          </a:prstGeom>
          <a:noFill/>
        </p:spPr>
      </p:pic>
      <p:pic>
        <p:nvPicPr>
          <p:cNvPr id="13" name="Picture 2" descr="Bord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2060848"/>
            <a:ext cx="22860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t>14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met grafieken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683568" y="1628801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smtClean="0"/>
              <a:t>Opgave</a:t>
            </a:r>
            <a:endParaRPr lang="nl-NL" sz="2400" b="1" i="1" dirty="0"/>
          </a:p>
        </p:txBody>
      </p:sp>
      <p:sp>
        <p:nvSpPr>
          <p:cNvPr id="8" name="Tekstvak 7"/>
          <p:cNvSpPr txBox="1"/>
          <p:nvPr/>
        </p:nvSpPr>
        <p:spPr>
          <a:xfrm>
            <a:off x="683568" y="371703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smtClean="0"/>
              <a:t>TI 84 Plus</a:t>
            </a:r>
            <a:endParaRPr lang="nl-NL" sz="2400" b="1" i="1" dirty="0"/>
          </a:p>
        </p:txBody>
      </p:sp>
      <p:sp>
        <p:nvSpPr>
          <p:cNvPr id="10" name="Tekstvak 9"/>
          <p:cNvSpPr txBox="1"/>
          <p:nvPr/>
        </p:nvSpPr>
        <p:spPr>
          <a:xfrm>
            <a:off x="1331640" y="2132856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Maak een grafiek van de volgende functies:</a:t>
            </a:r>
            <a:endParaRPr lang="nl-NL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259632" y="2636912"/>
          <a:ext cx="2947988" cy="838200"/>
        </p:xfrm>
        <a:graphic>
          <a:graphicData uri="http://schemas.openxmlformats.org/presentationml/2006/ole">
            <p:oleObj spid="_x0000_s25602" name="Equation" r:id="rId3" imgW="1473120" imgH="419040" progId="Equation.DSMT4">
              <p:embed/>
            </p:oleObj>
          </a:graphicData>
        </a:graphic>
      </p:graphicFrame>
      <p:sp>
        <p:nvSpPr>
          <p:cNvPr id="12" name="Tekstvak 11"/>
          <p:cNvSpPr txBox="1"/>
          <p:nvPr/>
        </p:nvSpPr>
        <p:spPr>
          <a:xfrm>
            <a:off x="4427984" y="29249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en</a:t>
            </a:r>
            <a:endParaRPr lang="nl-NL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148064" y="2564904"/>
          <a:ext cx="1903413" cy="1066800"/>
        </p:xfrm>
        <a:graphic>
          <a:graphicData uri="http://schemas.openxmlformats.org/presentationml/2006/ole">
            <p:oleObj spid="_x0000_s25603" name="Equation" r:id="rId4" imgW="952200" imgH="533160" progId="Equation.DSMT4">
              <p:embed/>
            </p:oleObj>
          </a:graphicData>
        </a:graphic>
      </p:graphicFrame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4293096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800" y="4293096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8024" y="4293096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04248" y="4293096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t>15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met grafieken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683568" y="1844824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smtClean="0"/>
              <a:t>TI </a:t>
            </a:r>
            <a:r>
              <a:rPr lang="nl-NL" sz="2400" b="1" i="1" dirty="0" err="1" smtClean="0"/>
              <a:t>Nspire</a:t>
            </a:r>
            <a:endParaRPr lang="nl-NL" sz="2400" b="1" i="1" dirty="0"/>
          </a:p>
        </p:txBody>
      </p:sp>
      <p:pic>
        <p:nvPicPr>
          <p:cNvPr id="30723" name="Picture 3" descr="Bor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492896"/>
            <a:ext cx="2286000" cy="1714500"/>
          </a:xfrm>
          <a:prstGeom prst="rect">
            <a:avLst/>
          </a:prstGeom>
          <a:noFill/>
        </p:spPr>
      </p:pic>
      <p:pic>
        <p:nvPicPr>
          <p:cNvPr id="30724" name="Picture 4" descr="Bor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492896"/>
            <a:ext cx="2286000" cy="1714500"/>
          </a:xfrm>
          <a:prstGeom prst="rect">
            <a:avLst/>
          </a:prstGeom>
          <a:noFill/>
        </p:spPr>
      </p:pic>
      <p:pic>
        <p:nvPicPr>
          <p:cNvPr id="30725" name="Picture 5" descr="Bord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4437112"/>
            <a:ext cx="2286000" cy="1714500"/>
          </a:xfrm>
          <a:prstGeom prst="rect">
            <a:avLst/>
          </a:prstGeom>
          <a:noFill/>
        </p:spPr>
      </p:pic>
      <p:pic>
        <p:nvPicPr>
          <p:cNvPr id="30726" name="Picture 6" descr="Bord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4437112"/>
            <a:ext cx="2286000" cy="1714500"/>
          </a:xfrm>
          <a:prstGeom prst="rect">
            <a:avLst/>
          </a:prstGeom>
          <a:noFill/>
        </p:spPr>
      </p:pic>
      <p:pic>
        <p:nvPicPr>
          <p:cNvPr id="30722" name="Picture 2" descr="Bord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3429000"/>
            <a:ext cx="22860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t>16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met grafieken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683568" y="1844824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smtClean="0"/>
              <a:t>Opgave</a:t>
            </a:r>
            <a:endParaRPr lang="nl-NL" sz="2400" b="1" i="1" dirty="0"/>
          </a:p>
        </p:txBody>
      </p:sp>
      <p:sp>
        <p:nvSpPr>
          <p:cNvPr id="12" name="Tekstvak 11"/>
          <p:cNvSpPr txBox="1"/>
          <p:nvPr/>
        </p:nvSpPr>
        <p:spPr>
          <a:xfrm>
            <a:off x="755576" y="3933056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smtClean="0"/>
              <a:t>TI 84 Plus</a:t>
            </a:r>
            <a:endParaRPr lang="nl-NL" sz="2400" b="1" i="1" dirty="0"/>
          </a:p>
        </p:txBody>
      </p:sp>
      <p:sp>
        <p:nvSpPr>
          <p:cNvPr id="14" name="Tekstvak 13"/>
          <p:cNvSpPr txBox="1"/>
          <p:nvPr/>
        </p:nvSpPr>
        <p:spPr>
          <a:xfrm>
            <a:off x="1547664" y="2492896"/>
            <a:ext cx="6404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Bepaal (lokaal) minimum, maximum en de bepaalde integraal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2915816" y="314096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van</a:t>
            </a:r>
            <a:endParaRPr lang="nl-NL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619672" y="2996952"/>
          <a:ext cx="1298575" cy="661987"/>
        </p:xfrm>
        <a:graphic>
          <a:graphicData uri="http://schemas.openxmlformats.org/presentationml/2006/ole">
            <p:oleObj spid="_x0000_s29703" name="Equation" r:id="rId3" imgW="647640" imgH="330120" progId="Equation.DSMT4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491880" y="3068960"/>
          <a:ext cx="2894013" cy="457200"/>
        </p:xfrm>
        <a:graphic>
          <a:graphicData uri="http://schemas.openxmlformats.org/presentationml/2006/ole">
            <p:oleObj spid="_x0000_s29704" name="Equation" r:id="rId4" imgW="1447560" imgH="228600" progId="Equation.DSMT4">
              <p:embed/>
            </p:oleObj>
          </a:graphicData>
        </a:graphic>
      </p:graphicFrame>
      <p:sp>
        <p:nvSpPr>
          <p:cNvPr id="18" name="Tekstvak 17"/>
          <p:cNvSpPr txBox="1"/>
          <p:nvPr/>
        </p:nvSpPr>
        <p:spPr>
          <a:xfrm>
            <a:off x="899592" y="4365104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Grafisch</a:t>
            </a:r>
            <a:endParaRPr lang="nl-NL" dirty="0"/>
          </a:p>
        </p:txBody>
      </p:sp>
      <p:pic>
        <p:nvPicPr>
          <p:cNvPr id="29706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4941168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7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4941168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8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60032" y="4941168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9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04248" y="4941168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t>17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met grafieken</a:t>
            </a:r>
            <a:endParaRPr lang="nl-NL" dirty="0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44824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844824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1844824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1844824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kstvak 9"/>
          <p:cNvSpPr txBox="1"/>
          <p:nvPr/>
        </p:nvSpPr>
        <p:spPr>
          <a:xfrm>
            <a:off x="683568" y="3501008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Analytisch</a:t>
            </a:r>
            <a:endParaRPr lang="nl-NL" dirty="0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3768" y="4365104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6016" y="4365104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t>18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met grafieken</a:t>
            </a:r>
            <a:endParaRPr lang="nl-NL" dirty="0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1043608" y="1700808"/>
          <a:ext cx="1298575" cy="661988"/>
        </p:xfrm>
        <a:graphic>
          <a:graphicData uri="http://schemas.openxmlformats.org/presentationml/2006/ole">
            <p:oleObj spid="_x0000_s27649" name="Equation" r:id="rId3" imgW="647640" imgH="330120" progId="Equation.DSMT4">
              <p:embed/>
            </p:oleObj>
          </a:graphicData>
        </a:graphic>
      </p:graphicFrame>
      <p:sp>
        <p:nvSpPr>
          <p:cNvPr id="8" name="Tekstvak 7"/>
          <p:cNvSpPr txBox="1"/>
          <p:nvPr/>
        </p:nvSpPr>
        <p:spPr>
          <a:xfrm>
            <a:off x="1043608" y="2636912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Grafisch</a:t>
            </a:r>
            <a:endParaRPr lang="nl-NL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068960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3068960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3068960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76256" y="3068960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kstvak 12"/>
          <p:cNvSpPr txBox="1"/>
          <p:nvPr/>
        </p:nvSpPr>
        <p:spPr>
          <a:xfrm>
            <a:off x="1043608" y="4437112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Analytisch</a:t>
            </a:r>
            <a:endParaRPr lang="nl-NL" dirty="0"/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19672" y="4941168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35896" y="4941168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52120" y="4941168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t>19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met grafieken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611560" y="170080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smtClean="0"/>
              <a:t>TI </a:t>
            </a:r>
            <a:r>
              <a:rPr lang="nl-NL" sz="2400" b="1" i="1" dirty="0" err="1" smtClean="0"/>
              <a:t>Nspire</a:t>
            </a:r>
            <a:endParaRPr lang="nl-NL" sz="2400" b="1" i="1" dirty="0"/>
          </a:p>
        </p:txBody>
      </p:sp>
      <p:sp>
        <p:nvSpPr>
          <p:cNvPr id="8" name="Tekstvak 7"/>
          <p:cNvSpPr txBox="1"/>
          <p:nvPr/>
        </p:nvSpPr>
        <p:spPr>
          <a:xfrm>
            <a:off x="755576" y="2204864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Grafisch</a:t>
            </a:r>
            <a:endParaRPr lang="nl-NL" dirty="0"/>
          </a:p>
        </p:txBody>
      </p:sp>
      <p:pic>
        <p:nvPicPr>
          <p:cNvPr id="26627" name="Picture 3" descr="Bor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636912"/>
            <a:ext cx="2286000" cy="1714500"/>
          </a:xfrm>
          <a:prstGeom prst="rect">
            <a:avLst/>
          </a:prstGeom>
          <a:noFill/>
        </p:spPr>
      </p:pic>
      <p:pic>
        <p:nvPicPr>
          <p:cNvPr id="26628" name="Picture 4" descr="Bor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636912"/>
            <a:ext cx="2286000" cy="1714500"/>
          </a:xfrm>
          <a:prstGeom prst="rect">
            <a:avLst/>
          </a:prstGeom>
          <a:noFill/>
        </p:spPr>
      </p:pic>
      <p:pic>
        <p:nvPicPr>
          <p:cNvPr id="26629" name="Picture 5" descr="Bord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4581128"/>
            <a:ext cx="2286000" cy="1714500"/>
          </a:xfrm>
          <a:prstGeom prst="rect">
            <a:avLst/>
          </a:prstGeom>
          <a:noFill/>
        </p:spPr>
      </p:pic>
      <p:pic>
        <p:nvPicPr>
          <p:cNvPr id="26630" name="Picture 6" descr="Bord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4581128"/>
            <a:ext cx="2286000" cy="1714500"/>
          </a:xfrm>
          <a:prstGeom prst="rect">
            <a:avLst/>
          </a:prstGeom>
          <a:noFill/>
        </p:spPr>
      </p:pic>
      <p:pic>
        <p:nvPicPr>
          <p:cNvPr id="26631" name="Picture 7" descr="Bord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4581128"/>
            <a:ext cx="2286000" cy="1714500"/>
          </a:xfrm>
          <a:prstGeom prst="rect">
            <a:avLst/>
          </a:prstGeom>
          <a:noFill/>
        </p:spPr>
      </p:pic>
      <p:pic>
        <p:nvPicPr>
          <p:cNvPr id="26626" name="Picture 2" descr="Bord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87624" y="2636912"/>
            <a:ext cx="22860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16-17 augustus 2010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met breuken</a:t>
            </a:r>
            <a:endParaRPr lang="nl-NL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708400" y="1844675"/>
          <a:ext cx="1171575" cy="862013"/>
        </p:xfrm>
        <a:graphic>
          <a:graphicData uri="http://schemas.openxmlformats.org/presentationml/2006/ole">
            <p:oleObj spid="_x0000_s1026" name="Equation" r:id="rId3" imgW="583920" imgH="393480" progId="Equation.DSMT4">
              <p:embed/>
            </p:oleObj>
          </a:graphicData>
        </a:graphic>
      </p:graphicFrame>
      <p:sp>
        <p:nvSpPr>
          <p:cNvPr id="13" name="Tekstvak 12"/>
          <p:cNvSpPr txBox="1"/>
          <p:nvPr/>
        </p:nvSpPr>
        <p:spPr>
          <a:xfrm>
            <a:off x="899592" y="299695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smtClean="0"/>
              <a:t>TI 84 Plus</a:t>
            </a:r>
            <a:endParaRPr lang="nl-NL" sz="2400" b="1" i="1" dirty="0"/>
          </a:p>
        </p:txBody>
      </p:sp>
      <p:sp>
        <p:nvSpPr>
          <p:cNvPr id="14" name="Tekstvak 13"/>
          <p:cNvSpPr txBox="1"/>
          <p:nvPr/>
        </p:nvSpPr>
        <p:spPr>
          <a:xfrm>
            <a:off x="971600" y="198884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smtClean="0"/>
              <a:t>Opgave</a:t>
            </a:r>
            <a:endParaRPr lang="nl-NL" sz="2400" b="1" i="1" dirty="0"/>
          </a:p>
        </p:txBody>
      </p:sp>
      <p:sp>
        <p:nvSpPr>
          <p:cNvPr id="15" name="Tekstvak 14"/>
          <p:cNvSpPr txBox="1"/>
          <p:nvPr/>
        </p:nvSpPr>
        <p:spPr>
          <a:xfrm>
            <a:off x="1475656" y="3717032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dirty="0" smtClean="0"/>
              <a:t> mogelijkheid om breuken als breuken in te voeren  (ALPHA F1)</a:t>
            </a:r>
          </a:p>
          <a:p>
            <a:pPr>
              <a:buFont typeface="Arial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mogelijkheid om het resultaat altijd decimaal, altijd als breuk of de keuze over te laten aan de machine naargelang de invoer (MODE)</a:t>
            </a:r>
            <a:endParaRPr lang="nl-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4869160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4869160"/>
            <a:ext cx="1714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t>20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met grafieken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611560" y="162880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smtClean="0"/>
              <a:t>TI </a:t>
            </a:r>
            <a:r>
              <a:rPr lang="nl-NL" sz="2400" b="1" i="1" dirty="0" err="1" smtClean="0"/>
              <a:t>Nspire</a:t>
            </a:r>
            <a:endParaRPr lang="nl-NL" sz="2400" b="1" i="1" dirty="0"/>
          </a:p>
        </p:txBody>
      </p:sp>
      <p:sp>
        <p:nvSpPr>
          <p:cNvPr id="8" name="Tekstvak 7"/>
          <p:cNvSpPr txBox="1"/>
          <p:nvPr/>
        </p:nvSpPr>
        <p:spPr>
          <a:xfrm>
            <a:off x="755576" y="2132856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Grafisch</a:t>
            </a:r>
            <a:endParaRPr lang="nl-NL" dirty="0"/>
          </a:p>
        </p:txBody>
      </p:sp>
      <p:pic>
        <p:nvPicPr>
          <p:cNvPr id="34819" name="Picture 3" descr="Bor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708920"/>
            <a:ext cx="2286000" cy="1714500"/>
          </a:xfrm>
          <a:prstGeom prst="rect">
            <a:avLst/>
          </a:prstGeom>
          <a:noFill/>
        </p:spPr>
      </p:pic>
      <p:pic>
        <p:nvPicPr>
          <p:cNvPr id="34820" name="Picture 4" descr="Bor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4581128"/>
            <a:ext cx="2286000" cy="1714500"/>
          </a:xfrm>
          <a:prstGeom prst="rect">
            <a:avLst/>
          </a:prstGeom>
          <a:noFill/>
        </p:spPr>
      </p:pic>
      <p:pic>
        <p:nvPicPr>
          <p:cNvPr id="34821" name="Picture 5" descr="Bord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4576564"/>
            <a:ext cx="2286000" cy="1714500"/>
          </a:xfrm>
          <a:prstGeom prst="rect">
            <a:avLst/>
          </a:prstGeom>
          <a:noFill/>
        </p:spPr>
      </p:pic>
      <p:pic>
        <p:nvPicPr>
          <p:cNvPr id="34818" name="Picture 2" descr="Bord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2708920"/>
            <a:ext cx="22860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t>21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met grafieken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467544" y="162880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smtClean="0"/>
              <a:t>TI </a:t>
            </a:r>
            <a:r>
              <a:rPr lang="nl-NL" sz="2400" b="1" i="1" dirty="0" err="1" smtClean="0"/>
              <a:t>Nspire</a:t>
            </a:r>
            <a:endParaRPr lang="nl-NL" sz="2400" b="1" i="1" dirty="0"/>
          </a:p>
        </p:txBody>
      </p:sp>
      <p:sp>
        <p:nvSpPr>
          <p:cNvPr id="8" name="Tekstvak 7"/>
          <p:cNvSpPr txBox="1"/>
          <p:nvPr/>
        </p:nvSpPr>
        <p:spPr>
          <a:xfrm>
            <a:off x="611560" y="2132856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Grafisch</a:t>
            </a:r>
            <a:endParaRPr lang="nl-NL" dirty="0"/>
          </a:p>
        </p:txBody>
      </p:sp>
      <p:pic>
        <p:nvPicPr>
          <p:cNvPr id="33795" name="Picture 3" descr="Bor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636912"/>
            <a:ext cx="2286000" cy="1714500"/>
          </a:xfrm>
          <a:prstGeom prst="rect">
            <a:avLst/>
          </a:prstGeom>
          <a:noFill/>
        </p:spPr>
      </p:pic>
      <p:pic>
        <p:nvPicPr>
          <p:cNvPr id="33796" name="Picture 4" descr="Bor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636912"/>
            <a:ext cx="2286000" cy="1714500"/>
          </a:xfrm>
          <a:prstGeom prst="rect">
            <a:avLst/>
          </a:prstGeom>
          <a:noFill/>
        </p:spPr>
      </p:pic>
      <p:pic>
        <p:nvPicPr>
          <p:cNvPr id="33797" name="Picture 5" descr="Bord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4581128"/>
            <a:ext cx="2286000" cy="1714500"/>
          </a:xfrm>
          <a:prstGeom prst="rect">
            <a:avLst/>
          </a:prstGeom>
          <a:noFill/>
        </p:spPr>
      </p:pic>
      <p:pic>
        <p:nvPicPr>
          <p:cNvPr id="33798" name="Picture 6" descr="Bord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4581128"/>
            <a:ext cx="2286000" cy="1714500"/>
          </a:xfrm>
          <a:prstGeom prst="rect">
            <a:avLst/>
          </a:prstGeom>
          <a:noFill/>
        </p:spPr>
      </p:pic>
      <p:pic>
        <p:nvPicPr>
          <p:cNvPr id="33799" name="Picture 7" descr="Bord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4581128"/>
            <a:ext cx="2286000" cy="1714500"/>
          </a:xfrm>
          <a:prstGeom prst="rect">
            <a:avLst/>
          </a:prstGeom>
          <a:noFill/>
        </p:spPr>
      </p:pic>
      <p:pic>
        <p:nvPicPr>
          <p:cNvPr id="33794" name="Picture 2" descr="Bord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600" y="2636912"/>
            <a:ext cx="22860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t>22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met grafieken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611560" y="162880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smtClean="0"/>
              <a:t>TI </a:t>
            </a:r>
            <a:r>
              <a:rPr lang="nl-NL" sz="2400" b="1" i="1" dirty="0" err="1" smtClean="0"/>
              <a:t>Nspire</a:t>
            </a:r>
            <a:endParaRPr lang="nl-NL" sz="2400" b="1" i="1" dirty="0"/>
          </a:p>
        </p:txBody>
      </p:sp>
      <p:sp>
        <p:nvSpPr>
          <p:cNvPr id="9" name="Tekstvak 8"/>
          <p:cNvSpPr txBox="1"/>
          <p:nvPr/>
        </p:nvSpPr>
        <p:spPr>
          <a:xfrm>
            <a:off x="683568" y="2132856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Analytisch</a:t>
            </a:r>
            <a:endParaRPr lang="nl-NL" dirty="0"/>
          </a:p>
        </p:txBody>
      </p:sp>
      <p:pic>
        <p:nvPicPr>
          <p:cNvPr id="32771" name="Picture 3" descr="Bor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564904"/>
            <a:ext cx="2286000" cy="1714500"/>
          </a:xfrm>
          <a:prstGeom prst="rect">
            <a:avLst/>
          </a:prstGeom>
          <a:noFill/>
        </p:spPr>
      </p:pic>
      <p:pic>
        <p:nvPicPr>
          <p:cNvPr id="32772" name="Picture 4" descr="Bor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564904"/>
            <a:ext cx="2286000" cy="1714500"/>
          </a:xfrm>
          <a:prstGeom prst="rect">
            <a:avLst/>
          </a:prstGeom>
          <a:noFill/>
        </p:spPr>
      </p:pic>
      <p:pic>
        <p:nvPicPr>
          <p:cNvPr id="32773" name="Picture 5" descr="Bord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4437112"/>
            <a:ext cx="2286000" cy="1714500"/>
          </a:xfrm>
          <a:prstGeom prst="rect">
            <a:avLst/>
          </a:prstGeom>
          <a:noFill/>
        </p:spPr>
      </p:pic>
      <p:pic>
        <p:nvPicPr>
          <p:cNvPr id="32774" name="Picture 6" descr="Bord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4437112"/>
            <a:ext cx="2286000" cy="1714500"/>
          </a:xfrm>
          <a:prstGeom prst="rect">
            <a:avLst/>
          </a:prstGeom>
          <a:noFill/>
        </p:spPr>
      </p:pic>
      <p:pic>
        <p:nvPicPr>
          <p:cNvPr id="32775" name="Picture 7" descr="Bord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4437112"/>
            <a:ext cx="2286000" cy="1714500"/>
          </a:xfrm>
          <a:prstGeom prst="rect">
            <a:avLst/>
          </a:prstGeom>
          <a:noFill/>
        </p:spPr>
      </p:pic>
      <p:pic>
        <p:nvPicPr>
          <p:cNvPr id="32770" name="Picture 2" descr="Bord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59632" y="2564904"/>
            <a:ext cx="22860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t>23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met grafieken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539552" y="191683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smtClean="0"/>
              <a:t>TI </a:t>
            </a:r>
            <a:r>
              <a:rPr lang="nl-NL" sz="2400" b="1" i="1" dirty="0" err="1" smtClean="0"/>
              <a:t>Nspire</a:t>
            </a:r>
            <a:endParaRPr lang="nl-NL" sz="2400" b="1" i="1" dirty="0"/>
          </a:p>
        </p:txBody>
      </p:sp>
      <p:sp>
        <p:nvSpPr>
          <p:cNvPr id="9" name="Tekstvak 8"/>
          <p:cNvSpPr txBox="1"/>
          <p:nvPr/>
        </p:nvSpPr>
        <p:spPr>
          <a:xfrm>
            <a:off x="683568" y="2420888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Analytisch</a:t>
            </a:r>
            <a:endParaRPr lang="nl-NL" dirty="0"/>
          </a:p>
        </p:txBody>
      </p:sp>
      <p:pic>
        <p:nvPicPr>
          <p:cNvPr id="31747" name="Picture 3" descr="Bor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212976"/>
            <a:ext cx="2286000" cy="1714500"/>
          </a:xfrm>
          <a:prstGeom prst="rect">
            <a:avLst/>
          </a:prstGeom>
          <a:noFill/>
        </p:spPr>
      </p:pic>
      <p:pic>
        <p:nvPicPr>
          <p:cNvPr id="31748" name="Picture 4" descr="Bor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212976"/>
            <a:ext cx="2286000" cy="1714500"/>
          </a:xfrm>
          <a:prstGeom prst="rect">
            <a:avLst/>
          </a:prstGeom>
          <a:noFill/>
        </p:spPr>
      </p:pic>
      <p:pic>
        <p:nvPicPr>
          <p:cNvPr id="31746" name="Picture 2" descr="Bord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3212976"/>
            <a:ext cx="22860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t>24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met statistiek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539552" y="191683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smtClean="0"/>
              <a:t>Opgave</a:t>
            </a:r>
            <a:endParaRPr lang="nl-NL" sz="2400" b="1" i="1" dirty="0"/>
          </a:p>
        </p:txBody>
      </p:sp>
      <p:sp>
        <p:nvSpPr>
          <p:cNvPr id="8" name="Tekstvak 7"/>
          <p:cNvSpPr txBox="1"/>
          <p:nvPr/>
        </p:nvSpPr>
        <p:spPr>
          <a:xfrm>
            <a:off x="1259632" y="2492896"/>
            <a:ext cx="269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Gegeven volgende data </a:t>
            </a:r>
            <a:endParaRPr lang="nl-NL" dirty="0"/>
          </a:p>
        </p:txBody>
      </p:sp>
      <p:graphicFrame>
        <p:nvGraphicFramePr>
          <p:cNvPr id="9" name="Tabel 8"/>
          <p:cNvGraphicFramePr>
            <a:graphicFrameLocks noGrp="1"/>
          </p:cNvGraphicFramePr>
          <p:nvPr/>
        </p:nvGraphicFramePr>
        <p:xfrm>
          <a:off x="4211960" y="2492896"/>
          <a:ext cx="2376264" cy="25958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92088"/>
                <a:gridCol w="792088"/>
                <a:gridCol w="79208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0" dirty="0" smtClean="0"/>
                        <a:t>121</a:t>
                      </a:r>
                      <a:endParaRPr lang="nl-N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dirty="0" smtClean="0"/>
                        <a:t>171</a:t>
                      </a:r>
                      <a:endParaRPr lang="nl-N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dirty="0" smtClean="0"/>
                        <a:t>158</a:t>
                      </a:r>
                      <a:endParaRPr lang="nl-NL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173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184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163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157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145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165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172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196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170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159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172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161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187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142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166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171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kstvak 9"/>
          <p:cNvSpPr txBox="1"/>
          <p:nvPr/>
        </p:nvSpPr>
        <p:spPr>
          <a:xfrm>
            <a:off x="1259632" y="5517232"/>
            <a:ext cx="758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Maak een </a:t>
            </a:r>
            <a:r>
              <a:rPr lang="nl-NL" dirty="0" err="1" smtClean="0"/>
              <a:t>boxplot</a:t>
            </a:r>
            <a:r>
              <a:rPr lang="nl-NL" dirty="0" smtClean="0"/>
              <a:t>, een histogram en bereken de statistische kengetallen.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t>25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met statistiek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539552" y="191683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smtClean="0"/>
              <a:t>TI 84 Plus</a:t>
            </a:r>
            <a:endParaRPr lang="nl-NL" sz="2400" b="1" i="1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492896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492896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2492896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2492896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3933056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15816" y="4005064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60032" y="4005064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04248" y="4005064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t>26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met statistiek</a:t>
            </a:r>
            <a:endParaRPr lang="nl-NL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060848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060848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717032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3717032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t>27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met statistiek</a:t>
            </a:r>
            <a:endParaRPr lang="nl-NL" dirty="0"/>
          </a:p>
        </p:txBody>
      </p:sp>
      <p:pic>
        <p:nvPicPr>
          <p:cNvPr id="39939" name="Picture 3" descr="Bor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564904"/>
            <a:ext cx="2286000" cy="1714500"/>
          </a:xfrm>
          <a:prstGeom prst="rect">
            <a:avLst/>
          </a:prstGeom>
          <a:noFill/>
        </p:spPr>
      </p:pic>
      <p:pic>
        <p:nvPicPr>
          <p:cNvPr id="39940" name="Picture 4" descr="Bor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564904"/>
            <a:ext cx="2286000" cy="1714500"/>
          </a:xfrm>
          <a:prstGeom prst="rect">
            <a:avLst/>
          </a:prstGeom>
          <a:noFill/>
        </p:spPr>
      </p:pic>
      <p:pic>
        <p:nvPicPr>
          <p:cNvPr id="39941" name="Picture 5" descr="Bord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581128"/>
            <a:ext cx="2286000" cy="1714500"/>
          </a:xfrm>
          <a:prstGeom prst="rect">
            <a:avLst/>
          </a:prstGeom>
          <a:noFill/>
        </p:spPr>
      </p:pic>
      <p:pic>
        <p:nvPicPr>
          <p:cNvPr id="39942" name="Picture 6" descr="Bord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4581128"/>
            <a:ext cx="2286000" cy="1714500"/>
          </a:xfrm>
          <a:prstGeom prst="rect">
            <a:avLst/>
          </a:prstGeom>
          <a:noFill/>
        </p:spPr>
      </p:pic>
      <p:pic>
        <p:nvPicPr>
          <p:cNvPr id="39938" name="Picture 2" descr="Bord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2564904"/>
            <a:ext cx="2286000" cy="1714500"/>
          </a:xfrm>
          <a:prstGeom prst="rect">
            <a:avLst/>
          </a:prstGeom>
          <a:noFill/>
        </p:spPr>
      </p:pic>
      <p:sp>
        <p:nvSpPr>
          <p:cNvPr id="12" name="Tekstvak 11"/>
          <p:cNvSpPr txBox="1"/>
          <p:nvPr/>
        </p:nvSpPr>
        <p:spPr>
          <a:xfrm>
            <a:off x="539552" y="191683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smtClean="0"/>
              <a:t>TI  </a:t>
            </a:r>
            <a:r>
              <a:rPr lang="nl-NL" sz="2400" b="1" i="1" dirty="0" err="1" smtClean="0"/>
              <a:t>Nspire</a:t>
            </a:r>
            <a:endParaRPr lang="nl-NL" sz="2400" b="1" i="1" dirty="0"/>
          </a:p>
        </p:txBody>
      </p:sp>
      <p:pic>
        <p:nvPicPr>
          <p:cNvPr id="39944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7864" y="4581128"/>
            <a:ext cx="2328863" cy="17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16-17 augustus 2010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Symposium T3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pPr/>
              <a:t>28</a:t>
            </a:fld>
            <a:endParaRPr lang="nl-NL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met statistiek</a:t>
            </a:r>
            <a:endParaRPr lang="nl-NL" dirty="0"/>
          </a:p>
        </p:txBody>
      </p:sp>
      <p:pic>
        <p:nvPicPr>
          <p:cNvPr id="35852" name="Picture 12" descr="Bor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132856"/>
            <a:ext cx="2286000" cy="1714500"/>
          </a:xfrm>
          <a:prstGeom prst="rect">
            <a:avLst/>
          </a:prstGeom>
          <a:noFill/>
        </p:spPr>
      </p:pic>
      <p:pic>
        <p:nvPicPr>
          <p:cNvPr id="35851" name="Picture 11" descr="Bor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132856"/>
            <a:ext cx="2286000" cy="1714500"/>
          </a:xfrm>
          <a:prstGeom prst="rect">
            <a:avLst/>
          </a:prstGeom>
          <a:noFill/>
        </p:spPr>
      </p:pic>
      <p:pic>
        <p:nvPicPr>
          <p:cNvPr id="35857" name="Picture 17" descr="Bord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4221088"/>
            <a:ext cx="2286000" cy="1714500"/>
          </a:xfrm>
          <a:prstGeom prst="rect">
            <a:avLst/>
          </a:prstGeom>
          <a:noFill/>
        </p:spPr>
      </p:pic>
      <p:pic>
        <p:nvPicPr>
          <p:cNvPr id="35854" name="Picture 14" descr="Bord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4221088"/>
            <a:ext cx="22860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16-17 augustus 2010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Symposium T3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pPr/>
              <a:t>29</a:t>
            </a:fld>
            <a:endParaRPr lang="nl-NL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met statistiek</a:t>
            </a:r>
            <a:endParaRPr lang="nl-NL" dirty="0"/>
          </a:p>
        </p:txBody>
      </p:sp>
      <p:pic>
        <p:nvPicPr>
          <p:cNvPr id="7" name="Picture 16" descr="Bor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04864"/>
            <a:ext cx="2286000" cy="1714500"/>
          </a:xfrm>
          <a:prstGeom prst="rect">
            <a:avLst/>
          </a:prstGeom>
          <a:noFill/>
        </p:spPr>
      </p:pic>
      <p:pic>
        <p:nvPicPr>
          <p:cNvPr id="8" name="Picture 15" descr="Bor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204864"/>
            <a:ext cx="2286000" cy="1714500"/>
          </a:xfrm>
          <a:prstGeom prst="rect">
            <a:avLst/>
          </a:prstGeom>
          <a:noFill/>
        </p:spPr>
      </p:pic>
      <p:pic>
        <p:nvPicPr>
          <p:cNvPr id="44035" name="Picture 3" descr="Bord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4221088"/>
            <a:ext cx="2286000" cy="1714500"/>
          </a:xfrm>
          <a:prstGeom prst="rect">
            <a:avLst/>
          </a:prstGeom>
          <a:noFill/>
        </p:spPr>
      </p:pic>
      <p:pic>
        <p:nvPicPr>
          <p:cNvPr id="44036" name="Picture 4" descr="Bord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4221088"/>
            <a:ext cx="2286000" cy="1714500"/>
          </a:xfrm>
          <a:prstGeom prst="rect">
            <a:avLst/>
          </a:prstGeom>
          <a:noFill/>
        </p:spPr>
      </p:pic>
      <p:pic>
        <p:nvPicPr>
          <p:cNvPr id="44037" name="Picture 5" descr="Bord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4221088"/>
            <a:ext cx="2286000" cy="1714500"/>
          </a:xfrm>
          <a:prstGeom prst="rect">
            <a:avLst/>
          </a:prstGeom>
          <a:noFill/>
        </p:spPr>
      </p:pic>
      <p:pic>
        <p:nvPicPr>
          <p:cNvPr id="44034" name="Picture 2" descr="Bord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2204864"/>
            <a:ext cx="22860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t>3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met breuken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132856"/>
            <a:ext cx="1828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132856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2132856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4221088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16-17 augustus 2010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Symposium T3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pPr/>
              <a:t>30</a:t>
            </a:fld>
            <a:endParaRPr lang="nl-NL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met statistiek</a:t>
            </a:r>
            <a:endParaRPr lang="nl-NL" dirty="0"/>
          </a:p>
        </p:txBody>
      </p:sp>
      <p:pic>
        <p:nvPicPr>
          <p:cNvPr id="43012" name="Picture 4" descr="Bor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132856"/>
            <a:ext cx="2286000" cy="1714500"/>
          </a:xfrm>
          <a:prstGeom prst="rect">
            <a:avLst/>
          </a:prstGeom>
          <a:noFill/>
        </p:spPr>
      </p:pic>
      <p:pic>
        <p:nvPicPr>
          <p:cNvPr id="43013" name="Picture 5" descr="Bor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132856"/>
            <a:ext cx="2286000" cy="1714500"/>
          </a:xfrm>
          <a:prstGeom prst="rect">
            <a:avLst/>
          </a:prstGeom>
          <a:noFill/>
        </p:spPr>
      </p:pic>
      <p:pic>
        <p:nvPicPr>
          <p:cNvPr id="43014" name="Picture 6" descr="Bord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653136"/>
            <a:ext cx="2286000" cy="1714500"/>
          </a:xfrm>
          <a:prstGeom prst="rect">
            <a:avLst/>
          </a:prstGeom>
          <a:noFill/>
        </p:spPr>
      </p:pic>
      <p:pic>
        <p:nvPicPr>
          <p:cNvPr id="43015" name="Picture 7" descr="Bord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4653136"/>
            <a:ext cx="2286000" cy="1714500"/>
          </a:xfrm>
          <a:prstGeom prst="rect">
            <a:avLst/>
          </a:prstGeom>
          <a:noFill/>
        </p:spPr>
      </p:pic>
      <p:pic>
        <p:nvPicPr>
          <p:cNvPr id="43016" name="Picture 8" descr="Bord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4653136"/>
            <a:ext cx="2286000" cy="1714500"/>
          </a:xfrm>
          <a:prstGeom prst="rect">
            <a:avLst/>
          </a:prstGeom>
          <a:noFill/>
        </p:spPr>
      </p:pic>
      <p:pic>
        <p:nvPicPr>
          <p:cNvPr id="43010" name="Picture 2" descr="Bord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576" y="1916832"/>
            <a:ext cx="2286000" cy="1714500"/>
          </a:xfrm>
          <a:prstGeom prst="rect">
            <a:avLst/>
          </a:prstGeom>
          <a:noFill/>
        </p:spPr>
      </p:pic>
      <p:pic>
        <p:nvPicPr>
          <p:cNvPr id="43011" name="Picture 3" descr="Borde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03648" y="2708920"/>
            <a:ext cx="22860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16-17 augustus 2010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Symposium T3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pPr/>
              <a:t>31</a:t>
            </a:fld>
            <a:endParaRPr lang="nl-NL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met statistiek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539552" y="191683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smtClean="0"/>
              <a:t>Opgave</a:t>
            </a:r>
            <a:endParaRPr lang="nl-NL" sz="2400" b="1" i="1" dirty="0"/>
          </a:p>
        </p:txBody>
      </p:sp>
      <p:sp>
        <p:nvSpPr>
          <p:cNvPr id="8" name="Tekstvak 7"/>
          <p:cNvSpPr txBox="1"/>
          <p:nvPr/>
        </p:nvSpPr>
        <p:spPr>
          <a:xfrm>
            <a:off x="1403648" y="270892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Gegeven:</a:t>
            </a:r>
            <a:endParaRPr lang="nl-NL" dirty="0"/>
          </a:p>
        </p:txBody>
      </p:sp>
      <p:graphicFrame>
        <p:nvGraphicFramePr>
          <p:cNvPr id="9" name="Tabel 8"/>
          <p:cNvGraphicFramePr>
            <a:graphicFrameLocks noGrp="1"/>
          </p:cNvGraphicFramePr>
          <p:nvPr/>
        </p:nvGraphicFramePr>
        <p:xfrm>
          <a:off x="2987824" y="3068960"/>
          <a:ext cx="2160240" cy="2225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80120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X</a:t>
                      </a:r>
                      <a:r>
                        <a:rPr lang="nl-NL" baseline="-25000" dirty="0" err="1" smtClean="0"/>
                        <a:t>i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f</a:t>
                      </a:r>
                      <a:r>
                        <a:rPr lang="nl-NL" baseline="-25000" dirty="0" err="1" smtClean="0"/>
                        <a:t>i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121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122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125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130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131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kstvak 9"/>
          <p:cNvSpPr txBox="1"/>
          <p:nvPr/>
        </p:nvSpPr>
        <p:spPr>
          <a:xfrm>
            <a:off x="1835696" y="5661248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Maak een staafdiagram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16-17 augustus 2010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Symposium T3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pPr/>
              <a:t>32</a:t>
            </a:fld>
            <a:endParaRPr lang="nl-NL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met statistiek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539552" y="191683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smtClean="0"/>
              <a:t>TI 84 Plus</a:t>
            </a:r>
            <a:endParaRPr lang="nl-NL" sz="2400" b="1" i="1" dirty="0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509120"/>
            <a:ext cx="1828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852936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2852936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2852936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2852936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63688" y="4509120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07904" y="4509120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16-17 augustus 2010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Symposium T3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pPr/>
              <a:t>33</a:t>
            </a:fld>
            <a:endParaRPr lang="nl-NL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met statistiek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539552" y="162880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smtClean="0"/>
              <a:t>TI </a:t>
            </a:r>
            <a:r>
              <a:rPr lang="nl-NL" sz="2400" b="1" i="1" dirty="0" err="1" smtClean="0"/>
              <a:t>Nspire</a:t>
            </a:r>
            <a:endParaRPr lang="nl-NL" sz="2400" b="1" i="1" dirty="0"/>
          </a:p>
        </p:txBody>
      </p:sp>
      <p:pic>
        <p:nvPicPr>
          <p:cNvPr id="50179" name="Picture 3" descr="Bor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204864"/>
            <a:ext cx="2590800" cy="1943100"/>
          </a:xfrm>
          <a:prstGeom prst="rect">
            <a:avLst/>
          </a:prstGeom>
          <a:noFill/>
        </p:spPr>
      </p:pic>
      <p:pic>
        <p:nvPicPr>
          <p:cNvPr id="50180" name="Picture 4" descr="Bor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204864"/>
            <a:ext cx="2590800" cy="1943100"/>
          </a:xfrm>
          <a:prstGeom prst="rect">
            <a:avLst/>
          </a:prstGeom>
          <a:noFill/>
        </p:spPr>
      </p:pic>
      <p:pic>
        <p:nvPicPr>
          <p:cNvPr id="50181" name="Picture 5" descr="Bord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4293096"/>
            <a:ext cx="2590800" cy="1943100"/>
          </a:xfrm>
          <a:prstGeom prst="rect">
            <a:avLst/>
          </a:prstGeom>
          <a:noFill/>
        </p:spPr>
      </p:pic>
      <p:pic>
        <p:nvPicPr>
          <p:cNvPr id="50178" name="Picture 2" descr="Bord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2204864"/>
            <a:ext cx="2590800" cy="194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16-17 augustus 2010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Symposium T3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pPr/>
              <a:t>34</a:t>
            </a:fld>
            <a:endParaRPr lang="nl-NL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met statistiek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539552" y="191683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smtClean="0"/>
              <a:t>Opgave</a:t>
            </a:r>
            <a:endParaRPr lang="nl-NL" sz="2400" b="1" i="1" dirty="0"/>
          </a:p>
        </p:txBody>
      </p:sp>
      <p:sp>
        <p:nvSpPr>
          <p:cNvPr id="8" name="Tekstvak 7"/>
          <p:cNvSpPr txBox="1"/>
          <p:nvPr/>
        </p:nvSpPr>
        <p:spPr>
          <a:xfrm>
            <a:off x="1259632" y="2636912"/>
            <a:ext cx="69429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Cola, cola, </a:t>
            </a:r>
            <a:r>
              <a:rPr lang="nl-NL" dirty="0" err="1" smtClean="0"/>
              <a:t>limo</a:t>
            </a:r>
            <a:r>
              <a:rPr lang="nl-NL" dirty="0" smtClean="0"/>
              <a:t>, </a:t>
            </a:r>
            <a:r>
              <a:rPr lang="nl-NL" dirty="0" err="1" smtClean="0"/>
              <a:t>pepsi</a:t>
            </a:r>
            <a:r>
              <a:rPr lang="nl-NL" dirty="0" smtClean="0"/>
              <a:t>, </a:t>
            </a:r>
            <a:r>
              <a:rPr lang="nl-NL" dirty="0" err="1" smtClean="0"/>
              <a:t>sprite</a:t>
            </a:r>
            <a:r>
              <a:rPr lang="nl-NL" dirty="0" smtClean="0"/>
              <a:t>, plat, bruis, bruis, </a:t>
            </a:r>
            <a:r>
              <a:rPr lang="nl-NL" dirty="0" err="1" smtClean="0"/>
              <a:t>fanta</a:t>
            </a:r>
            <a:r>
              <a:rPr lang="nl-NL" dirty="0" smtClean="0"/>
              <a:t>, </a:t>
            </a:r>
            <a:r>
              <a:rPr lang="nl-NL" dirty="0" err="1" smtClean="0"/>
              <a:t>pepsi</a:t>
            </a:r>
            <a:r>
              <a:rPr lang="nl-NL" dirty="0" smtClean="0"/>
              <a:t>,</a:t>
            </a:r>
          </a:p>
          <a:p>
            <a:r>
              <a:rPr lang="nl-NL" dirty="0" smtClean="0"/>
              <a:t>cola, cola, </a:t>
            </a:r>
            <a:r>
              <a:rPr lang="nl-NL" dirty="0" err="1" smtClean="0"/>
              <a:t>sprite</a:t>
            </a:r>
            <a:r>
              <a:rPr lang="nl-NL" dirty="0" smtClean="0"/>
              <a:t>, </a:t>
            </a:r>
            <a:r>
              <a:rPr lang="nl-NL" dirty="0" err="1" smtClean="0"/>
              <a:t>pepsi</a:t>
            </a:r>
            <a:r>
              <a:rPr lang="nl-NL" dirty="0" smtClean="0"/>
              <a:t>, </a:t>
            </a:r>
            <a:r>
              <a:rPr lang="nl-NL" dirty="0" err="1" smtClean="0"/>
              <a:t>sprite</a:t>
            </a:r>
            <a:r>
              <a:rPr lang="nl-NL" dirty="0" smtClean="0"/>
              <a:t>, </a:t>
            </a:r>
            <a:r>
              <a:rPr lang="nl-NL" dirty="0" err="1" smtClean="0"/>
              <a:t>fanta</a:t>
            </a:r>
            <a:r>
              <a:rPr lang="nl-NL" dirty="0" smtClean="0"/>
              <a:t>, cola, plat, </a:t>
            </a:r>
            <a:r>
              <a:rPr lang="nl-NL" dirty="0" err="1" smtClean="0"/>
              <a:t>fanta</a:t>
            </a:r>
            <a:r>
              <a:rPr lang="nl-NL" dirty="0" smtClean="0"/>
              <a:t>, </a:t>
            </a:r>
            <a:r>
              <a:rPr lang="nl-NL" dirty="0" err="1" smtClean="0"/>
              <a:t>pepsi</a:t>
            </a:r>
            <a:r>
              <a:rPr lang="nl-NL" dirty="0" smtClean="0"/>
              <a:t>,</a:t>
            </a:r>
            <a:br>
              <a:rPr lang="nl-NL" dirty="0" smtClean="0"/>
            </a:br>
            <a:r>
              <a:rPr lang="nl-NL" dirty="0" err="1" smtClean="0"/>
              <a:t>pepsi</a:t>
            </a:r>
            <a:r>
              <a:rPr lang="nl-NL" dirty="0" smtClean="0"/>
              <a:t>  </a:t>
            </a:r>
          </a:p>
          <a:p>
            <a:r>
              <a:rPr lang="nl-NL" dirty="0" smtClean="0"/>
              <a:t>Dit is het resultaat van een onderzoek welke frisdrank de jongeren</a:t>
            </a:r>
            <a:br>
              <a:rPr lang="nl-NL" dirty="0" smtClean="0"/>
            </a:br>
            <a:r>
              <a:rPr lang="nl-NL" dirty="0" smtClean="0"/>
              <a:t>drinken.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611560" y="4653136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smtClean="0"/>
              <a:t>TI 84 Plus</a:t>
            </a:r>
            <a:endParaRPr lang="nl-NL" sz="2400" b="1" i="1" dirty="0"/>
          </a:p>
        </p:txBody>
      </p:sp>
      <p:sp>
        <p:nvSpPr>
          <p:cNvPr id="10" name="Tekstvak 9"/>
          <p:cNvSpPr txBox="1"/>
          <p:nvPr/>
        </p:nvSpPr>
        <p:spPr>
          <a:xfrm>
            <a:off x="1331640" y="5445224"/>
            <a:ext cx="71994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Zonder trucje is het onmogelijk om categorische (namen) variabelen </a:t>
            </a:r>
            <a:br>
              <a:rPr lang="nl-NL" dirty="0" smtClean="0"/>
            </a:br>
            <a:r>
              <a:rPr lang="nl-NL" dirty="0" smtClean="0"/>
              <a:t>te gebruiken.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16-17 augustus 2010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Symposium T3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pPr/>
              <a:t>35</a:t>
            </a:fld>
            <a:endParaRPr lang="nl-NL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met statistiek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467544" y="1772816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smtClean="0"/>
              <a:t>TI </a:t>
            </a:r>
            <a:r>
              <a:rPr lang="nl-NL" sz="2400" b="1" i="1" dirty="0" err="1" smtClean="0"/>
              <a:t>Nspire</a:t>
            </a:r>
            <a:endParaRPr lang="nl-NL" sz="2400" b="1" i="1" dirty="0"/>
          </a:p>
        </p:txBody>
      </p:sp>
      <p:pic>
        <p:nvPicPr>
          <p:cNvPr id="48131" name="Picture 3" descr="Bor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348880"/>
            <a:ext cx="2286000" cy="1714500"/>
          </a:xfrm>
          <a:prstGeom prst="rect">
            <a:avLst/>
          </a:prstGeom>
          <a:noFill/>
        </p:spPr>
      </p:pic>
      <p:pic>
        <p:nvPicPr>
          <p:cNvPr id="48132" name="Picture 4" descr="Bor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348880"/>
            <a:ext cx="2286000" cy="1714500"/>
          </a:xfrm>
          <a:prstGeom prst="rect">
            <a:avLst/>
          </a:prstGeom>
          <a:noFill/>
        </p:spPr>
      </p:pic>
      <p:pic>
        <p:nvPicPr>
          <p:cNvPr id="48133" name="Picture 5" descr="Bord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87216" y="4437112"/>
            <a:ext cx="2286000" cy="1714500"/>
          </a:xfrm>
          <a:prstGeom prst="rect">
            <a:avLst/>
          </a:prstGeom>
          <a:noFill/>
        </p:spPr>
      </p:pic>
      <p:pic>
        <p:nvPicPr>
          <p:cNvPr id="48134" name="Picture 6" descr="Bord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4437112"/>
            <a:ext cx="2286000" cy="1714500"/>
          </a:xfrm>
          <a:prstGeom prst="rect">
            <a:avLst/>
          </a:prstGeom>
          <a:noFill/>
        </p:spPr>
      </p:pic>
      <p:pic>
        <p:nvPicPr>
          <p:cNvPr id="48130" name="Picture 2" descr="Bord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2348880"/>
            <a:ext cx="22860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16-17 augustus 2010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Symposium T3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pPr/>
              <a:t>36</a:t>
            </a:fld>
            <a:endParaRPr lang="nl-NL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met statistiek</a:t>
            </a:r>
            <a:endParaRPr lang="nl-NL" dirty="0"/>
          </a:p>
        </p:txBody>
      </p:sp>
      <p:pic>
        <p:nvPicPr>
          <p:cNvPr id="7" name="Picture 7" descr="Bor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636912"/>
            <a:ext cx="2286000" cy="1714500"/>
          </a:xfrm>
          <a:prstGeom prst="rect">
            <a:avLst/>
          </a:prstGeom>
          <a:noFill/>
        </p:spPr>
      </p:pic>
      <p:pic>
        <p:nvPicPr>
          <p:cNvPr id="8" name="Picture 8" descr="Bor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636912"/>
            <a:ext cx="22860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16-17 augustus 2010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Symposium T3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pPr/>
              <a:t>37</a:t>
            </a:fld>
            <a:endParaRPr lang="nl-NL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Gegevensverzameling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395536" y="4293096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smtClean="0"/>
              <a:t>TI </a:t>
            </a:r>
            <a:r>
              <a:rPr lang="nl-NL" sz="2400" b="1" i="1" dirty="0" err="1" smtClean="0"/>
              <a:t>Nspire</a:t>
            </a:r>
            <a:endParaRPr lang="nl-NL" sz="2400" b="1" i="1" dirty="0"/>
          </a:p>
        </p:txBody>
      </p:sp>
      <p:sp>
        <p:nvSpPr>
          <p:cNvPr id="8" name="Tekstvak 7"/>
          <p:cNvSpPr txBox="1"/>
          <p:nvPr/>
        </p:nvSpPr>
        <p:spPr>
          <a:xfrm>
            <a:off x="467544" y="1772816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smtClean="0"/>
              <a:t>TI 84 Plus</a:t>
            </a:r>
            <a:endParaRPr lang="nl-NL" sz="2400" b="1" i="1" dirty="0"/>
          </a:p>
        </p:txBody>
      </p:sp>
      <p:sp>
        <p:nvSpPr>
          <p:cNvPr id="9" name="Tekstvak 8"/>
          <p:cNvSpPr txBox="1"/>
          <p:nvPr/>
        </p:nvSpPr>
        <p:spPr>
          <a:xfrm>
            <a:off x="1115616" y="2420888"/>
            <a:ext cx="418896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Mogelijkheden:</a:t>
            </a:r>
          </a:p>
          <a:p>
            <a:pPr>
              <a:buFont typeface="Arial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Easy link (slechts één sensor)</a:t>
            </a:r>
          </a:p>
          <a:p>
            <a:pPr>
              <a:buFont typeface="Arial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Easy temp</a:t>
            </a:r>
          </a:p>
          <a:p>
            <a:pPr>
              <a:buFont typeface="Arial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CBL2 (meerdere sensoren gelijktijdig)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CBR2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1187624" y="4725144"/>
            <a:ext cx="33938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Mogelijkheden:</a:t>
            </a:r>
          </a:p>
          <a:p>
            <a:pPr>
              <a:buFont typeface="Arial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Easy link (slechts één sensor)</a:t>
            </a:r>
          </a:p>
          <a:p>
            <a:pPr>
              <a:buFont typeface="Arial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Easy temp</a:t>
            </a:r>
          </a:p>
          <a:p>
            <a:pPr>
              <a:buFont typeface="Arial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 CBR2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t>38</a:t>
            </a:fld>
            <a:endParaRPr lang="nl-NL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Illustraties 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707743" y="2204864"/>
            <a:ext cx="840076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Twee voorbeelden illustreren het dynamisch en interactief karakter van TI </a:t>
            </a:r>
            <a:r>
              <a:rPr lang="nl-NL" dirty="0" err="1" smtClean="0"/>
              <a:t>Nspire</a:t>
            </a:r>
            <a:endParaRPr lang="nl-NL" dirty="0" smtClean="0"/>
          </a:p>
          <a:p>
            <a:endParaRPr lang="nl-NL" dirty="0"/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De bepaling van de vergelijking van de parabool door drie gegeven punten.</a:t>
            </a:r>
          </a:p>
          <a:p>
            <a:pPr>
              <a:buFont typeface="Arial" pitchFamily="34" charset="0"/>
              <a:buChar char="•"/>
            </a:pPr>
            <a:endParaRPr lang="nl-NL" dirty="0"/>
          </a:p>
          <a:p>
            <a:endParaRPr lang="nl-NL" dirty="0" smtClean="0"/>
          </a:p>
          <a:p>
            <a:pPr>
              <a:buFont typeface="Arial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Een </a:t>
            </a:r>
            <a:r>
              <a:rPr lang="nl-NL" dirty="0" err="1" smtClean="0"/>
              <a:t>minimum-maximum</a:t>
            </a:r>
            <a:r>
              <a:rPr lang="nl-NL" dirty="0" smtClean="0"/>
              <a:t> vraagstuk: In een cirkel worden twee rakende cirkels </a:t>
            </a:r>
            <a:br>
              <a:rPr lang="nl-NL" dirty="0" smtClean="0"/>
            </a:br>
            <a:r>
              <a:rPr lang="nl-NL" dirty="0" smtClean="0"/>
              <a:t>getekend waarvan de som van de stralen gelijk is aan de straal van de eerste </a:t>
            </a:r>
            <a:br>
              <a:rPr lang="nl-NL" dirty="0" smtClean="0"/>
            </a:br>
            <a:r>
              <a:rPr lang="nl-NL" dirty="0" smtClean="0"/>
              <a:t>cirkel. De verhouding van de oppervlaktes van beide ingeschreven cirkels wordt </a:t>
            </a:r>
            <a:br>
              <a:rPr lang="nl-NL" dirty="0" smtClean="0"/>
            </a:br>
            <a:r>
              <a:rPr lang="nl-NL" dirty="0" smtClean="0"/>
              <a:t>berekend. Wat gebeurt er met die verhouding?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t>4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met breuken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899592" y="198884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smtClean="0"/>
              <a:t>TI </a:t>
            </a:r>
            <a:r>
              <a:rPr lang="nl-NL" sz="2400" b="1" i="1" dirty="0" err="1" smtClean="0"/>
              <a:t>Nspire</a:t>
            </a:r>
            <a:endParaRPr lang="nl-NL" sz="2400" b="1" i="1" dirty="0"/>
          </a:p>
        </p:txBody>
      </p:sp>
      <p:sp>
        <p:nvSpPr>
          <p:cNvPr id="9" name="Tekstvak 8"/>
          <p:cNvSpPr txBox="1"/>
          <p:nvPr/>
        </p:nvSpPr>
        <p:spPr>
          <a:xfrm>
            <a:off x="1547665" y="2708920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dirty="0" smtClean="0"/>
              <a:t> hoe de invoer ook gebeurd is, de uitkomst wordt altijd als</a:t>
            </a:r>
            <a:br>
              <a:rPr lang="nl-NL" dirty="0" smtClean="0"/>
            </a:br>
            <a:r>
              <a:rPr lang="nl-NL" dirty="0" smtClean="0"/>
              <a:t>breuk weergegeven</a:t>
            </a:r>
          </a:p>
          <a:p>
            <a:pPr>
              <a:buFont typeface="Arial" pitchFamily="34" charset="0"/>
              <a:buChar char="•"/>
            </a:pPr>
            <a:r>
              <a:rPr lang="nl-NL" dirty="0"/>
              <a:t> </a:t>
            </a:r>
            <a:r>
              <a:rPr lang="nl-NL" dirty="0" smtClean="0"/>
              <a:t>is de uitkomst decimaal gewenst dan CTRL+ENTER gebruiken</a:t>
            </a:r>
            <a:endParaRPr lang="nl-NL" dirty="0"/>
          </a:p>
        </p:txBody>
      </p:sp>
      <p:pic>
        <p:nvPicPr>
          <p:cNvPr id="3077" name="Picture 5" descr="Bor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149080"/>
            <a:ext cx="2286000" cy="1714500"/>
          </a:xfrm>
          <a:prstGeom prst="rect">
            <a:avLst/>
          </a:prstGeom>
          <a:noFill/>
        </p:spPr>
      </p:pic>
      <p:pic>
        <p:nvPicPr>
          <p:cNvPr id="3078" name="Picture 6" descr="Bor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149080"/>
            <a:ext cx="2286000" cy="1714500"/>
          </a:xfrm>
          <a:prstGeom prst="rect">
            <a:avLst/>
          </a:prstGeom>
          <a:noFill/>
        </p:spPr>
      </p:pic>
      <p:pic>
        <p:nvPicPr>
          <p:cNvPr id="3076" name="Picture 4" descr="Bord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149080"/>
            <a:ext cx="22860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t>5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met breuken</a:t>
            </a:r>
            <a:endParaRPr lang="nl-NL" dirty="0"/>
          </a:p>
        </p:txBody>
      </p:sp>
      <p:pic>
        <p:nvPicPr>
          <p:cNvPr id="4099" name="Picture 3" descr="Bor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276872"/>
            <a:ext cx="2286000" cy="1714500"/>
          </a:xfrm>
          <a:prstGeom prst="rect">
            <a:avLst/>
          </a:prstGeom>
          <a:noFill/>
        </p:spPr>
      </p:pic>
      <p:pic>
        <p:nvPicPr>
          <p:cNvPr id="4100" name="Picture 4" descr="Bor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276872"/>
            <a:ext cx="2286000" cy="1714500"/>
          </a:xfrm>
          <a:prstGeom prst="rect">
            <a:avLst/>
          </a:prstGeom>
          <a:noFill/>
        </p:spPr>
      </p:pic>
      <p:pic>
        <p:nvPicPr>
          <p:cNvPr id="4101" name="Picture 5" descr="Bord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4293096"/>
            <a:ext cx="2286000" cy="1714500"/>
          </a:xfrm>
          <a:prstGeom prst="rect">
            <a:avLst/>
          </a:prstGeom>
          <a:noFill/>
        </p:spPr>
      </p:pic>
      <p:pic>
        <p:nvPicPr>
          <p:cNvPr id="4098" name="Picture 2" descr="Bord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2276872"/>
            <a:ext cx="22860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t>6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Oplossen van vergelijkingen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899592" y="198884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smtClean="0"/>
              <a:t>Opgave: </a:t>
            </a:r>
            <a:endParaRPr lang="nl-NL" sz="2400" b="1" i="1" dirty="0"/>
          </a:p>
        </p:txBody>
      </p:sp>
      <p:sp>
        <p:nvSpPr>
          <p:cNvPr id="12" name="Tekstvak 11"/>
          <p:cNvSpPr txBox="1"/>
          <p:nvPr/>
        </p:nvSpPr>
        <p:spPr>
          <a:xfrm>
            <a:off x="971600" y="378904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smtClean="0"/>
              <a:t>TI 84 Plus</a:t>
            </a:r>
            <a:endParaRPr lang="nl-NL" sz="2400" b="1" i="1" dirty="0"/>
          </a:p>
        </p:txBody>
      </p:sp>
      <p:sp>
        <p:nvSpPr>
          <p:cNvPr id="13" name="Tekstvak 12"/>
          <p:cNvSpPr txBox="1"/>
          <p:nvPr/>
        </p:nvSpPr>
        <p:spPr>
          <a:xfrm>
            <a:off x="1691680" y="2564904"/>
            <a:ext cx="56332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Bepaal </a:t>
            </a:r>
            <a:r>
              <a:rPr lang="nl-NL" dirty="0" smtClean="0">
                <a:sym typeface="Symbol"/>
              </a:rPr>
              <a:t> voor een normaal verdeelde veranderlijke X</a:t>
            </a:r>
          </a:p>
          <a:p>
            <a:r>
              <a:rPr lang="nl-NL" dirty="0" smtClean="0">
                <a:sym typeface="Symbol"/>
              </a:rPr>
              <a:t>met gemiddelde waarde 45, als geldt</a:t>
            </a:r>
          </a:p>
          <a:p>
            <a:r>
              <a:rPr lang="nl-NL" dirty="0" smtClean="0">
                <a:sym typeface="Symbol"/>
              </a:rPr>
              <a:t>P(X≤50)=0,75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1691680" y="4437112"/>
            <a:ext cx="6891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Oplossen  met de Solver  (zorg dat 1 lid van de vergelijking nul is)</a:t>
            </a:r>
            <a:endParaRPr lang="nl-NL" dirty="0"/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941168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4941168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4941168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4941168"/>
            <a:ext cx="1771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t>7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Oplossen van vergelijkingen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683568" y="1772816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smtClean="0"/>
              <a:t>TI </a:t>
            </a:r>
            <a:r>
              <a:rPr lang="nl-NL" sz="2400" b="1" i="1" dirty="0" err="1" smtClean="0"/>
              <a:t>Nspire</a:t>
            </a:r>
            <a:endParaRPr lang="nl-NL" sz="2400" b="1" i="1" dirty="0"/>
          </a:p>
        </p:txBody>
      </p:sp>
      <p:pic>
        <p:nvPicPr>
          <p:cNvPr id="18434" name="Picture 2" descr="Bor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420888"/>
            <a:ext cx="2286000" cy="1714500"/>
          </a:xfrm>
          <a:prstGeom prst="rect">
            <a:avLst/>
          </a:prstGeom>
          <a:noFill/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4437112"/>
            <a:ext cx="2328863" cy="17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t>8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Oplossen van vergelijkingen</a:t>
            </a:r>
            <a:endParaRPr lang="nl-NL" dirty="0"/>
          </a:p>
        </p:txBody>
      </p:sp>
      <p:pic>
        <p:nvPicPr>
          <p:cNvPr id="17411" name="Picture 3" descr="Bor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564904"/>
            <a:ext cx="2286000" cy="1714500"/>
          </a:xfrm>
          <a:prstGeom prst="rect">
            <a:avLst/>
          </a:prstGeom>
          <a:noFill/>
        </p:spPr>
      </p:pic>
      <p:pic>
        <p:nvPicPr>
          <p:cNvPr id="17410" name="Picture 2" descr="Bor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564904"/>
            <a:ext cx="2286000" cy="1714500"/>
          </a:xfrm>
          <a:prstGeom prst="rect">
            <a:avLst/>
          </a:prstGeom>
          <a:noFill/>
        </p:spPr>
      </p:pic>
      <p:pic>
        <p:nvPicPr>
          <p:cNvPr id="9" name="Picture 3" descr="Bord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4509120"/>
            <a:ext cx="2286000" cy="1714500"/>
          </a:xfrm>
          <a:prstGeom prst="rect">
            <a:avLst/>
          </a:prstGeom>
          <a:noFill/>
        </p:spPr>
      </p:pic>
      <p:pic>
        <p:nvPicPr>
          <p:cNvPr id="10" name="Picture 4" descr="Bord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4509120"/>
            <a:ext cx="2286000" cy="1714500"/>
          </a:xfrm>
          <a:prstGeom prst="rect">
            <a:avLst/>
          </a:prstGeom>
          <a:noFill/>
        </p:spPr>
      </p:pic>
      <p:sp>
        <p:nvSpPr>
          <p:cNvPr id="11" name="Tekstvak 10"/>
          <p:cNvSpPr txBox="1"/>
          <p:nvPr/>
        </p:nvSpPr>
        <p:spPr>
          <a:xfrm>
            <a:off x="827584" y="184482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Opgelet: het symbool ∞ en de instructie </a:t>
            </a:r>
            <a:r>
              <a:rPr lang="nl-NL" dirty="0" err="1" smtClean="0"/>
              <a:t>Solve</a:t>
            </a:r>
            <a:r>
              <a:rPr lang="nl-NL" dirty="0" smtClean="0"/>
              <a:t> kunnen niet worden gebruikt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16-17 augustus 2010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Symposium T3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6306-340F-4286-9CF5-0B95EAD49261}" type="slidenum">
              <a:rPr lang="nl-NL" smtClean="0"/>
              <a:t>9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met matrices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683568" y="1772816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smtClean="0"/>
              <a:t>Opgave</a:t>
            </a:r>
            <a:endParaRPr lang="nl-NL" sz="2400" b="1" i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051050" y="2420938"/>
          <a:ext cx="5334000" cy="1422400"/>
        </p:xfrm>
        <a:graphic>
          <a:graphicData uri="http://schemas.openxmlformats.org/presentationml/2006/ole">
            <p:oleObj spid="_x0000_s20482" name="Equation" r:id="rId3" imgW="2666880" imgH="711000" progId="Equation.DSMT4">
              <p:embed/>
            </p:oleObj>
          </a:graphicData>
        </a:graphic>
      </p:graphicFrame>
      <p:sp>
        <p:nvSpPr>
          <p:cNvPr id="9" name="Tekstvak 8"/>
          <p:cNvSpPr txBox="1"/>
          <p:nvPr/>
        </p:nvSpPr>
        <p:spPr>
          <a:xfrm>
            <a:off x="1403648" y="422108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Bereken:</a:t>
            </a:r>
            <a:endParaRPr lang="nl-NL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708400" y="4724400"/>
          <a:ext cx="1371600" cy="508000"/>
        </p:xfrm>
        <a:graphic>
          <a:graphicData uri="http://schemas.openxmlformats.org/presentationml/2006/ole">
            <p:oleObj spid="_x0000_s20483" name="Equation" r:id="rId4" imgW="6858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a1">
  <a:themeElements>
    <a:clrScheme name="Zonnewend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21873A"/>
      </a:hlink>
      <a:folHlink>
        <a:srgbClr val="717E00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569</TotalTime>
  <Words>707</Words>
  <Application>Microsoft Office PowerPoint</Application>
  <PresentationFormat>Diavoorstelling (4:3)</PresentationFormat>
  <Paragraphs>258</Paragraphs>
  <Slides>38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38</vt:i4>
      </vt:variant>
    </vt:vector>
  </HeadingPairs>
  <TitlesOfParts>
    <vt:vector size="40" baseType="lpstr">
      <vt:lpstr>Thema1</vt:lpstr>
      <vt:lpstr>MathType 6.0 Equation</vt:lpstr>
      <vt:lpstr>TI 84 Plus versus TI Nspire</vt:lpstr>
      <vt:lpstr>Werken met breuken</vt:lpstr>
      <vt:lpstr>Werken met breuken</vt:lpstr>
      <vt:lpstr>Werken met breuken</vt:lpstr>
      <vt:lpstr>Werken met breuken</vt:lpstr>
      <vt:lpstr>Oplossen van vergelijkingen</vt:lpstr>
      <vt:lpstr>Oplossen van vergelijkingen</vt:lpstr>
      <vt:lpstr>Oplossen van vergelijkingen</vt:lpstr>
      <vt:lpstr>Werken met matrices</vt:lpstr>
      <vt:lpstr>Werken met matrices</vt:lpstr>
      <vt:lpstr>Werken met matrices</vt:lpstr>
      <vt:lpstr>Werken met matrices</vt:lpstr>
      <vt:lpstr>Werken met matrices</vt:lpstr>
      <vt:lpstr>Werken met grafieken</vt:lpstr>
      <vt:lpstr>Werken met grafieken</vt:lpstr>
      <vt:lpstr>Werken met grafieken</vt:lpstr>
      <vt:lpstr>Werken met grafieken</vt:lpstr>
      <vt:lpstr>Werken met grafieken</vt:lpstr>
      <vt:lpstr>Werken met grafieken</vt:lpstr>
      <vt:lpstr>Werken met grafieken</vt:lpstr>
      <vt:lpstr>Werken met grafieken</vt:lpstr>
      <vt:lpstr>Werken met grafieken</vt:lpstr>
      <vt:lpstr>Werken met grafieken</vt:lpstr>
      <vt:lpstr>Werken met statistiek</vt:lpstr>
      <vt:lpstr>Werken met statistiek</vt:lpstr>
      <vt:lpstr>Werken met statistiek</vt:lpstr>
      <vt:lpstr>Werken met statistiek</vt:lpstr>
      <vt:lpstr>Werken met statistiek</vt:lpstr>
      <vt:lpstr>Werken met statistiek</vt:lpstr>
      <vt:lpstr>Werken met statistiek</vt:lpstr>
      <vt:lpstr>Werken met statistiek</vt:lpstr>
      <vt:lpstr>Werken met statistiek</vt:lpstr>
      <vt:lpstr>Werken met statistiek</vt:lpstr>
      <vt:lpstr>Werken met statistiek</vt:lpstr>
      <vt:lpstr>Werken met statistiek</vt:lpstr>
      <vt:lpstr>Werken met statistiek</vt:lpstr>
      <vt:lpstr>Gegevensverzameling</vt:lpstr>
      <vt:lpstr>Illustraties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 84 Plus versus TI Nspire</dc:title>
  <dc:creator>Ramboer</dc:creator>
  <cp:lastModifiedBy>Ramboer</cp:lastModifiedBy>
  <cp:revision>46</cp:revision>
  <dcterms:created xsi:type="dcterms:W3CDTF">2010-08-11T07:51:29Z</dcterms:created>
  <dcterms:modified xsi:type="dcterms:W3CDTF">2010-08-11T17:20:37Z</dcterms:modified>
</cp:coreProperties>
</file>