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2.xml" ContentType="application/vnd.openxmlformats-officedocument.presentationml.notesSlide+xml"/>
  <Override PartName="/ppt/activeX/activeX7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62" r:id="rId4"/>
    <p:sldId id="263" r:id="rId5"/>
    <p:sldId id="264" r:id="rId6"/>
    <p:sldId id="265" r:id="rId7"/>
    <p:sldId id="259" r:id="rId8"/>
    <p:sldId id="266" r:id="rId9"/>
    <p:sldId id="260" r:id="rId10"/>
    <p:sldId id="269" r:id="rId11"/>
    <p:sldId id="267" r:id="rId12"/>
    <p:sldId id="268" r:id="rId13"/>
    <p:sldId id="270" r:id="rId14"/>
    <p:sldId id="271" r:id="rId15"/>
    <p:sldId id="286" r:id="rId16"/>
    <p:sldId id="272" r:id="rId17"/>
    <p:sldId id="285" r:id="rId18"/>
    <p:sldId id="273" r:id="rId19"/>
    <p:sldId id="284" r:id="rId20"/>
    <p:sldId id="261" r:id="rId21"/>
    <p:sldId id="274" r:id="rId22"/>
    <p:sldId id="279" r:id="rId23"/>
    <p:sldId id="280" r:id="rId24"/>
    <p:sldId id="275" r:id="rId25"/>
    <p:sldId id="281" r:id="rId26"/>
    <p:sldId id="282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E018F4-22CD-4CF2-9FAC-0D6F79C4EEA9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9632B8-0964-43E7-9C64-E445021E75B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31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Refaire les deux fichiers et faire des plug ins et des liens vers les fichiers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E9EF42-B272-4C08-88DD-4AEBF4FD82E2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Ajouter une diapo pour visualiser le résultat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632B8-0964-43E7-9C64-E445021E75B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Changer les formules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632B8-0964-43E7-9C64-E445021E75B6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2A74-0CE2-4DD5-8519-3873BABBD57B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1DE8-4787-4E72-8E55-0C66DCEAC1D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F2D7-81F0-47FF-A527-0F571D0E3DD7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ED53-56CE-4ED9-81B1-CDA7CD24613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9099-0686-42DE-9A49-35156D0A2401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CB53-32F4-43B4-AC21-B302DCBD8CE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2F65-CF1C-4207-93CD-65F7DC57E39B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5928-08A7-4CF3-85B9-978DC28E05C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6617-C193-4C3F-A4B4-111D7CBA30DA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18E9-BC67-4B70-B59A-97A75CEA209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389A-4114-47B4-B96A-7926E9468616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13C3-E9A4-4F34-BE1B-69EFE922AF7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083A-ED6D-47FF-BB47-D56734B97A37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1F21-3CA6-45DD-925D-3B9EA114ADA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8B55-1B5D-406D-96F2-072F254261F1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3B2C-4D8A-4781-A046-09B4CEBDB1F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9744-99F0-4656-A425-5C718239AC57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1118-DBFF-49E2-A21D-E216153DC88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B9AC-2600-47C3-949A-43DB43FBE0CF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A3C6-564F-4C44-B873-59134F75A27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8E0B-5721-47FF-BB52-3B019EF20483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6DCE-8C37-45DE-813A-08161F1FBC1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125AB5-26BA-4F04-AAE5-F2D446130DCE}" type="datetimeFigureOut">
              <a:rPr lang="fr-FR"/>
              <a:pPr>
                <a:defRPr/>
              </a:pPr>
              <a:t>26/08/2011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92D64-36D1-4C8A-BA9D-8EC32EDC1B4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control" Target="../activeX/activeX2.xml"/><Relationship Id="rId7" Type="http://schemas.openxmlformats.org/officeDocument/2006/relationships/hyperlink" Target="PM.cg3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PC.cg3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8642350" cy="3382963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A Dynamic Approach </a:t>
            </a:r>
            <a:br>
              <a:rPr lang="en-GB" sz="4000" b="1" dirty="0" smtClean="0"/>
            </a:br>
            <a:r>
              <a:rPr lang="en-GB" sz="4000" b="1" dirty="0" smtClean="0"/>
              <a:t>of Analytic Geometry in 3D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en-GB" sz="4000" b="1" dirty="0" smtClean="0"/>
              <a:t>with TI </a:t>
            </a:r>
            <a:r>
              <a:rPr lang="en-GB" sz="4000" b="1" dirty="0" err="1" smtClean="0"/>
              <a:t>N’Spire</a:t>
            </a:r>
            <a:r>
              <a:rPr lang="en-GB" sz="4000" b="1" dirty="0" smtClean="0"/>
              <a:t>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en-GB" sz="3200" b="1" dirty="0" smtClean="0"/>
              <a:t>Enhancing an Experimental Process of Discovery</a:t>
            </a:r>
            <a:endParaRPr lang="fr-FR" sz="3200" dirty="0" smtClean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995738" y="4508500"/>
            <a:ext cx="4608512" cy="1873250"/>
          </a:xfrm>
        </p:spPr>
        <p:txBody>
          <a:bodyPr/>
          <a:lstStyle/>
          <a:p>
            <a:pPr eaLnBrk="1" hangingPunct="1"/>
            <a:r>
              <a:rPr lang="nl-NL" dirty="0" err="1" smtClean="0">
                <a:solidFill>
                  <a:schemeClr val="tx1"/>
                </a:solidFill>
                <a:latin typeface="Arial Rounded MT Bold" pitchFamily="34" charset="0"/>
              </a:rPr>
              <a:t>Jean-Jacques</a:t>
            </a:r>
            <a:r>
              <a:rPr lang="nl-NL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nl-NL" dirty="0" err="1" smtClean="0">
                <a:solidFill>
                  <a:schemeClr val="tx1"/>
                </a:solidFill>
                <a:latin typeface="Arial Rounded MT Bold" pitchFamily="34" charset="0"/>
              </a:rPr>
              <a:t>Dahan</a:t>
            </a:r>
            <a:endParaRPr lang="fr-FR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eaLnBrk="1" hangingPunct="1"/>
            <a:r>
              <a:rPr lang="fr-FR" dirty="0" smtClean="0">
                <a:solidFill>
                  <a:srgbClr val="FFFF00"/>
                </a:solidFill>
                <a:latin typeface="Arial Rounded MT Bold" pitchFamily="34" charset="0"/>
              </a:rPr>
              <a:t>jjdahan@wanadoo.fr</a:t>
            </a:r>
          </a:p>
          <a:p>
            <a:pPr eaLnBrk="1" hangingPunct="1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IREM of Toulouse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303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</a:t>
            </a:r>
            <a:r>
              <a:rPr lang="fr-FR" baseline="30000" dirty="0" smtClean="0"/>
              <a:t>de</a:t>
            </a:r>
            <a:r>
              <a:rPr lang="fr-FR" dirty="0" smtClean="0"/>
              <a:t> T</a:t>
            </a:r>
            <a:r>
              <a:rPr lang="fr-FR" baseline="30000" dirty="0" smtClean="0"/>
              <a:t>3</a:t>
            </a:r>
            <a:r>
              <a:rPr lang="fr-FR" dirty="0" smtClean="0"/>
              <a:t> Europe Symposium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72200" y="44624"/>
            <a:ext cx="27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Oostende 22-23/08/2011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pPr eaLnBrk="1" hangingPunct="1"/>
            <a:r>
              <a:rPr lang="fr-FR" sz="3200" dirty="0" err="1" smtClean="0">
                <a:latin typeface="Arial Rounded MT Bold" pitchFamily="34" charset="0"/>
              </a:rPr>
              <a:t>Folding</a:t>
            </a:r>
            <a:r>
              <a:rPr lang="fr-FR" sz="3200" dirty="0" smtClean="0">
                <a:latin typeface="Arial Rounded MT Bold" pitchFamily="34" charset="0"/>
              </a:rPr>
              <a:t> and </a:t>
            </a:r>
            <a:r>
              <a:rPr lang="fr-FR" sz="3200" dirty="0" err="1" smtClean="0">
                <a:latin typeface="Arial Rounded MT Bold" pitchFamily="34" charset="0"/>
              </a:rPr>
              <a:t>unfolding</a:t>
            </a:r>
            <a:r>
              <a:rPr lang="fr-FR" sz="3200" dirty="0" smtClean="0">
                <a:latin typeface="Arial Rounded MT Bold" pitchFamily="34" charset="0"/>
              </a:rPr>
              <a:t> </a:t>
            </a:r>
            <a:r>
              <a:rPr lang="fr-FR" sz="3200" dirty="0" err="1" smtClean="0">
                <a:latin typeface="Arial Rounded MT Bold" pitchFamily="34" charset="0"/>
              </a:rPr>
              <a:t>cylinders</a:t>
            </a:r>
            <a:r>
              <a:rPr lang="fr-FR" sz="3200" dirty="0" smtClean="0">
                <a:latin typeface="Arial Rounded MT Bold" pitchFamily="34" charset="0"/>
              </a:rPr>
              <a:t/>
            </a:r>
            <a:br>
              <a:rPr lang="fr-FR" sz="3200" dirty="0" smtClean="0">
                <a:latin typeface="Arial Rounded MT Bold" pitchFamily="34" charset="0"/>
              </a:rPr>
            </a:br>
            <a:r>
              <a:rPr lang="fr-FR" sz="3200" dirty="0" smtClean="0">
                <a:latin typeface="Arial Rounded MT Bold" pitchFamily="34" charset="0"/>
              </a:rPr>
              <a:t>in « </a:t>
            </a:r>
            <a:r>
              <a:rPr lang="fr-FR" sz="3200" dirty="0" err="1" smtClean="0">
                <a:latin typeface="Arial Rounded MT Bold" pitchFamily="34" charset="0"/>
              </a:rPr>
              <a:t>military</a:t>
            </a:r>
            <a:r>
              <a:rPr lang="fr-FR" sz="3200" dirty="0" smtClean="0">
                <a:latin typeface="Arial Rounded MT Bold" pitchFamily="34" charset="0"/>
              </a:rPr>
              <a:t> » perspective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4238640" imgH="4238640"/>
        </mc:Choice>
        <mc:Fallback>
          <p:control r:id="rId2" imgW="4238640" imgH="4238640">
            <p:pic>
              <p:nvPicPr>
                <p:cNvPr id="0" name="Cabri3ActiveDoc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775" y="2781300"/>
                  <a:ext cx="3814763" cy="38147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The technique</a:t>
            </a:r>
          </a:p>
        </p:txBody>
      </p:sp>
      <p:sp>
        <p:nvSpPr>
          <p:cNvPr id="12291" name="ZoneTexte 6"/>
          <p:cNvSpPr txBox="1">
            <a:spLocks noChangeArrowheads="1"/>
          </p:cNvSpPr>
          <p:nvPr/>
        </p:nvSpPr>
        <p:spPr bwMode="auto">
          <a:xfrm>
            <a:off x="5724525" y="6453188"/>
            <a:ext cx="219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Paper1  problems 5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8974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141663"/>
            <a:ext cx="48244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The result</a:t>
            </a:r>
          </a:p>
        </p:txBody>
      </p:sp>
      <p:sp>
        <p:nvSpPr>
          <p:cNvPr id="13315" name="ZoneTexte 6"/>
          <p:cNvSpPr txBox="1">
            <a:spLocks noChangeArrowheads="1"/>
          </p:cNvSpPr>
          <p:nvPr/>
        </p:nvSpPr>
        <p:spPr bwMode="auto">
          <a:xfrm>
            <a:off x="5724525" y="6453188"/>
            <a:ext cx="226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Paper1  problems  5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27175"/>
            <a:ext cx="712946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pPr eaLnBrk="1" hangingPunct="1"/>
            <a:r>
              <a:rPr lang="fr-FR" sz="3200" dirty="0" err="1" smtClean="0">
                <a:latin typeface="Arial Rounded MT Bold" pitchFamily="34" charset="0"/>
              </a:rPr>
              <a:t>Folding</a:t>
            </a:r>
            <a:r>
              <a:rPr lang="fr-FR" sz="3200" dirty="0" smtClean="0">
                <a:latin typeface="Arial Rounded MT Bold" pitchFamily="34" charset="0"/>
              </a:rPr>
              <a:t> and </a:t>
            </a:r>
            <a:r>
              <a:rPr lang="fr-FR" sz="3200" dirty="0" err="1" smtClean="0">
                <a:latin typeface="Arial Rounded MT Bold" pitchFamily="34" charset="0"/>
              </a:rPr>
              <a:t>unfolding</a:t>
            </a:r>
            <a:r>
              <a:rPr lang="fr-FR" sz="3200" dirty="0" smtClean="0">
                <a:latin typeface="Arial Rounded MT Bold" pitchFamily="34" charset="0"/>
              </a:rPr>
              <a:t> </a:t>
            </a:r>
            <a:r>
              <a:rPr lang="fr-FR" sz="3200" dirty="0" err="1" smtClean="0">
                <a:latin typeface="Arial Rounded MT Bold" pitchFamily="34" charset="0"/>
              </a:rPr>
              <a:t>cones</a:t>
            </a:r>
            <a:r>
              <a:rPr lang="fr-FR" sz="3200" dirty="0" smtClean="0">
                <a:latin typeface="Arial Rounded MT Bold" pitchFamily="34" charset="0"/>
              </a:rPr>
              <a:t/>
            </a:r>
            <a:br>
              <a:rPr lang="fr-FR" sz="3200" dirty="0" smtClean="0">
                <a:latin typeface="Arial Rounded MT Bold" pitchFamily="34" charset="0"/>
              </a:rPr>
            </a:br>
            <a:r>
              <a:rPr lang="fr-FR" sz="3200" dirty="0" smtClean="0">
                <a:latin typeface="Arial Rounded MT Bold" pitchFamily="34" charset="0"/>
              </a:rPr>
              <a:t>in « </a:t>
            </a:r>
            <a:r>
              <a:rPr lang="fr-FR" sz="3200" dirty="0" err="1" smtClean="0">
                <a:latin typeface="Arial Rounded MT Bold" pitchFamily="34" charset="0"/>
              </a:rPr>
              <a:t>military</a:t>
            </a:r>
            <a:r>
              <a:rPr lang="fr-FR" sz="3200" dirty="0" smtClean="0">
                <a:latin typeface="Arial Rounded MT Bold" pitchFamily="34" charset="0"/>
              </a:rPr>
              <a:t> » perspective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770" r:id="rId2" imgW="4238640" imgH="4248000"/>
        </mc:Choice>
        <mc:Fallback>
          <p:control r:id="rId2" imgW="4238640" imgH="4248000">
            <p:pic>
              <p:nvPicPr>
                <p:cNvPr id="0" name="Cabri3ActiveDoc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2781300"/>
                  <a:ext cx="3816350" cy="38163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772" r:id="rId3" imgW="4238640" imgH="4248000"/>
        </mc:Choice>
        <mc:Fallback>
          <p:control r:id="rId3" imgW="4238640" imgH="4248000">
            <p:pic>
              <p:nvPicPr>
                <p:cNvPr id="0" name="Cabri3ActiveDoc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2781300"/>
                  <a:ext cx="3816350" cy="38163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dirty="0" smtClean="0">
                <a:latin typeface="Arial Rounded MT Bold" pitchFamily="34" charset="0"/>
              </a:rPr>
              <a:t>The model</a:t>
            </a:r>
          </a:p>
        </p:txBody>
      </p:sp>
      <p:sp>
        <p:nvSpPr>
          <p:cNvPr id="12291" name="ZoneTexte 6"/>
          <p:cNvSpPr txBox="1">
            <a:spLocks noChangeArrowheads="1"/>
          </p:cNvSpPr>
          <p:nvPr/>
        </p:nvSpPr>
        <p:spPr bwMode="auto">
          <a:xfrm>
            <a:off x="5724525" y="6453188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Paper2  </a:t>
            </a:r>
            <a:r>
              <a:rPr lang="fr-FR" dirty="0" err="1" smtClean="0"/>
              <a:t>problem</a:t>
            </a:r>
            <a:r>
              <a:rPr lang="fr-FR" dirty="0" smtClean="0"/>
              <a:t> 1</a:t>
            </a:r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61338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 Rounded MT Bold" pitchFamily="34" charset="0"/>
              </a:rPr>
              <a:t>PART 3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smtClean="0">
                <a:latin typeface="Arial Rounded MT Bold" pitchFamily="34" charset="0"/>
              </a:rPr>
              <a:t>The </a:t>
            </a:r>
            <a:r>
              <a:rPr lang="fr-FR" dirty="0" err="1" smtClean="0">
                <a:latin typeface="Arial Rounded MT Bold" pitchFamily="34" charset="0"/>
              </a:rPr>
              <a:t>experimental</a:t>
            </a: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dirty="0" err="1" smtClean="0">
                <a:latin typeface="Arial Rounded MT Bold" pitchFamily="34" charset="0"/>
              </a:rPr>
              <a:t>process</a:t>
            </a:r>
            <a:r>
              <a:rPr lang="fr-FR" dirty="0" smtClean="0">
                <a:latin typeface="Arial Rounded MT Bold" pitchFamily="34" charset="0"/>
              </a:rPr>
              <a:t> of </a:t>
            </a:r>
            <a:r>
              <a:rPr lang="fr-FR" dirty="0" err="1" smtClean="0">
                <a:latin typeface="Arial Rounded MT Bold" pitchFamily="34" charset="0"/>
              </a:rPr>
              <a:t>discovery</a:t>
            </a: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dirty="0" err="1" smtClean="0">
                <a:latin typeface="Arial Rounded MT Bold" pitchFamily="34" charset="0"/>
              </a:rPr>
              <a:t>with</a:t>
            </a: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dirty="0" err="1" smtClean="0">
                <a:latin typeface="Arial Rounded MT Bold" pitchFamily="34" charset="0"/>
              </a:rPr>
              <a:t>technology</a:t>
            </a:r>
            <a:endParaRPr lang="fr-FR" dirty="0" smtClean="0">
              <a:latin typeface="Arial Rounded MT Bold" pitchFamily="34" charset="0"/>
            </a:endParaRPr>
          </a:p>
        </p:txBody>
      </p:sp>
      <p:sp>
        <p:nvSpPr>
          <p:cNvPr id="10243" name="Sous-titre 4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Two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conjectures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obtained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with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the model of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unfolding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a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cone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their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proofs</a:t>
            </a:r>
            <a:endParaRPr lang="fr-FR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dirty="0" err="1" smtClean="0">
                <a:latin typeface="Arial Rounded MT Bold" pitchFamily="34" charset="0"/>
              </a:rPr>
              <a:t>Unfolding</a:t>
            </a:r>
            <a:r>
              <a:rPr lang="fr-FR" sz="3200" dirty="0" smtClean="0">
                <a:latin typeface="Arial Rounded MT Bold" pitchFamily="34" charset="0"/>
              </a:rPr>
              <a:t> a </a:t>
            </a:r>
            <a:r>
              <a:rPr lang="fr-FR" sz="3200" dirty="0" err="1" smtClean="0">
                <a:latin typeface="Arial Rounded MT Bold" pitchFamily="34" charset="0"/>
              </a:rPr>
              <a:t>cone</a:t>
            </a:r>
            <a:r>
              <a:rPr lang="fr-FR" sz="3200" dirty="0" smtClean="0">
                <a:latin typeface="Arial Rounded MT Bold" pitchFamily="34" charset="0"/>
              </a:rPr>
              <a:t> onto </a:t>
            </a:r>
            <a:r>
              <a:rPr lang="fr-FR" sz="3200" dirty="0" err="1" smtClean="0">
                <a:latin typeface="Arial Rounded MT Bold" pitchFamily="34" charset="0"/>
              </a:rPr>
              <a:t>half</a:t>
            </a:r>
            <a:r>
              <a:rPr lang="fr-FR" sz="3200" dirty="0" smtClean="0">
                <a:latin typeface="Arial Rounded MT Bold" pitchFamily="34" charset="0"/>
              </a:rPr>
              <a:t> a </a:t>
            </a:r>
            <a:r>
              <a:rPr lang="fr-FR" sz="3200" dirty="0" err="1" smtClean="0">
                <a:latin typeface="Arial Rounded MT Bold" pitchFamily="34" charset="0"/>
              </a:rPr>
              <a:t>disk</a:t>
            </a:r>
            <a:endParaRPr lang="fr-FR" sz="3200" dirty="0" smtClean="0">
              <a:latin typeface="Arial Rounded MT Bold" pitchFamily="34" charset="0"/>
            </a:endParaRPr>
          </a:p>
        </p:txBody>
      </p:sp>
      <p:sp>
        <p:nvSpPr>
          <p:cNvPr id="13315" name="ZoneTexte 6"/>
          <p:cNvSpPr txBox="1">
            <a:spLocks noChangeArrowheads="1"/>
          </p:cNvSpPr>
          <p:nvPr/>
        </p:nvSpPr>
        <p:spPr bwMode="auto">
          <a:xfrm>
            <a:off x="5724525" y="6453188"/>
            <a:ext cx="219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Paper2  </a:t>
            </a:r>
            <a:r>
              <a:rPr lang="fr-FR" dirty="0" err="1" smtClean="0"/>
              <a:t>problems</a:t>
            </a:r>
            <a:r>
              <a:rPr lang="fr-FR" dirty="0"/>
              <a:t>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00800" cy="49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Formal proof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2080" y="1772816"/>
            <a:ext cx="3672408" cy="48965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209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0901" y="2636912"/>
            <a:ext cx="3521579" cy="792088"/>
          </a:xfrm>
          <a:prstGeom prst="rect">
            <a:avLst/>
          </a:prstGeom>
          <a:noFill/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1162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916832"/>
            <a:ext cx="2781300" cy="476250"/>
          </a:xfrm>
          <a:prstGeom prst="rect">
            <a:avLst/>
          </a:prstGeom>
          <a:noFill/>
        </p:spPr>
      </p:pic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933056"/>
            <a:ext cx="1819275" cy="419100"/>
          </a:xfrm>
          <a:prstGeom prst="rect">
            <a:avLst/>
          </a:prstGeom>
          <a:noFill/>
        </p:spPr>
      </p:pic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869160"/>
            <a:ext cx="3600400" cy="419151"/>
          </a:xfrm>
          <a:prstGeom prst="rect">
            <a:avLst/>
          </a:prstGeom>
          <a:noFill/>
        </p:spPr>
      </p:pic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250" r:id="rId2" imgW="5448240" imgH="5438880"/>
        </mc:Choice>
        <mc:Fallback>
          <p:control r:id="rId2" imgW="5448240" imgH="5438880">
            <p:pic>
              <p:nvPicPr>
                <p:cNvPr id="0" name="Cabri3ActiveDoc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773238"/>
                  <a:ext cx="4897438" cy="48958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dirty="0" err="1" smtClean="0">
                <a:latin typeface="Arial Rounded MT Bold" pitchFamily="34" charset="0"/>
              </a:rPr>
              <a:t>Evaluation</a:t>
            </a:r>
            <a:r>
              <a:rPr lang="fr-FR" sz="3200" dirty="0" smtClean="0">
                <a:latin typeface="Arial Rounded MT Bold" pitchFamily="34" charset="0"/>
              </a:rPr>
              <a:t> of a </a:t>
            </a:r>
            <a:r>
              <a:rPr lang="fr-FR" sz="3200" dirty="0" err="1" smtClean="0">
                <a:latin typeface="Arial Rounded MT Bold" pitchFamily="34" charset="0"/>
              </a:rPr>
              <a:t>limit</a:t>
            </a:r>
            <a:r>
              <a:rPr lang="fr-FR" sz="3200" dirty="0" smtClean="0">
                <a:latin typeface="Arial Rounded MT Bold" pitchFamily="34" charset="0"/>
              </a:rPr>
              <a:t> of a ratio </a:t>
            </a:r>
            <a:br>
              <a:rPr lang="fr-FR" sz="3200" dirty="0" smtClean="0">
                <a:latin typeface="Arial Rounded MT Bold" pitchFamily="34" charset="0"/>
              </a:rPr>
            </a:br>
            <a:r>
              <a:rPr lang="fr-FR" sz="3200" dirty="0" smtClean="0">
                <a:latin typeface="Arial Rounded MT Bold" pitchFamily="34" charset="0"/>
              </a:rPr>
              <a:t>(</a:t>
            </a:r>
            <a:r>
              <a:rPr lang="fr-FR" sz="3200" dirty="0" err="1" smtClean="0">
                <a:latin typeface="Arial Rounded MT Bold" pitchFamily="34" charset="0"/>
              </a:rPr>
              <a:t>between</a:t>
            </a:r>
            <a:r>
              <a:rPr lang="fr-FR" sz="3200" dirty="0" smtClean="0">
                <a:latin typeface="Arial Rounded MT Bold" pitchFamily="34" charset="0"/>
              </a:rPr>
              <a:t> </a:t>
            </a:r>
            <a:r>
              <a:rPr lang="fr-FR" sz="3200" dirty="0" err="1" smtClean="0">
                <a:latin typeface="Arial Rounded MT Bold" pitchFamily="34" charset="0"/>
              </a:rPr>
              <a:t>two</a:t>
            </a:r>
            <a:r>
              <a:rPr lang="fr-FR" sz="3200" dirty="0" smtClean="0">
                <a:latin typeface="Arial Rounded MT Bold" pitchFamily="34" charset="0"/>
              </a:rPr>
              <a:t> angles)</a:t>
            </a:r>
          </a:p>
        </p:txBody>
      </p:sp>
      <p:sp>
        <p:nvSpPr>
          <p:cNvPr id="13315" name="ZoneTexte 6"/>
          <p:cNvSpPr txBox="1">
            <a:spLocks noChangeArrowheads="1"/>
          </p:cNvSpPr>
          <p:nvPr/>
        </p:nvSpPr>
        <p:spPr bwMode="auto">
          <a:xfrm>
            <a:off x="5724525" y="6453188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Paper2  </a:t>
            </a:r>
            <a:r>
              <a:rPr lang="fr-FR" dirty="0" err="1" smtClean="0"/>
              <a:t>problem</a:t>
            </a:r>
            <a:r>
              <a:rPr lang="fr-FR" dirty="0" smtClean="0"/>
              <a:t> 3</a:t>
            </a:r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247" y="1412776"/>
            <a:ext cx="729616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Formal proof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6096" y="1772816"/>
            <a:ext cx="3528392" cy="48965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0313" y="1844824"/>
            <a:ext cx="1323975" cy="1019175"/>
          </a:xfrm>
          <a:prstGeom prst="rect">
            <a:avLst/>
          </a:prstGeom>
          <a:noFill/>
        </p:spPr>
      </p:pic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92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5641" y="2951212"/>
            <a:ext cx="2390775" cy="1485900"/>
          </a:xfrm>
          <a:prstGeom prst="rect">
            <a:avLst/>
          </a:prstGeom>
          <a:noFill/>
        </p:spPr>
      </p:pic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209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95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9946" y="4581128"/>
            <a:ext cx="1276350" cy="1266825"/>
          </a:xfrm>
          <a:prstGeom prst="rect">
            <a:avLst/>
          </a:prstGeom>
          <a:noFill/>
        </p:spPr>
      </p:pic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98" name="Picture 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645024"/>
            <a:ext cx="266700" cy="419100"/>
          </a:xfrm>
          <a:prstGeom prst="rect">
            <a:avLst/>
          </a:prstGeom>
          <a:noFill/>
        </p:spPr>
      </p:pic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901" name="Picture 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098132"/>
            <a:ext cx="266700" cy="419100"/>
          </a:xfrm>
          <a:prstGeom prst="rect">
            <a:avLst/>
          </a:prstGeom>
          <a:noFill/>
        </p:spPr>
      </p:pic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904" name="Picture 4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962228"/>
            <a:ext cx="266700" cy="419100"/>
          </a:xfrm>
          <a:prstGeom prst="rect">
            <a:avLst/>
          </a:prstGeom>
          <a:noFill/>
        </p:spPr>
      </p:pic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907" name="Picture 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962228"/>
            <a:ext cx="247650" cy="419100"/>
          </a:xfrm>
          <a:prstGeom prst="rect">
            <a:avLst/>
          </a:prstGeom>
          <a:noFill/>
        </p:spPr>
      </p:pic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6872" r:id="rId2" imgW="5448240" imgH="5438880"/>
        </mc:Choice>
        <mc:Fallback>
          <p:control r:id="rId2" imgW="5448240" imgH="5438880">
            <p:pic>
              <p:nvPicPr>
                <p:cNvPr id="0" name="Cabri3ActiveDoc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773238"/>
                  <a:ext cx="4897438" cy="48958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latin typeface="Arial Rounded MT Bold" pitchFamily="34" charset="0"/>
              </a:rPr>
              <a:t>INTRODUCTION</a:t>
            </a:r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Representing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3D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objects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in 2D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with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two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parallel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 Rounded MT Bold" pitchFamily="34" charset="0"/>
              </a:rPr>
              <a:t>PART 4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smtClean="0">
                <a:latin typeface="Arial Rounded MT Bold" pitchFamily="34" charset="0"/>
              </a:rPr>
              <a:t>SURFACES   </a:t>
            </a:r>
            <a:r>
              <a:rPr lang="fr-FR" i="1" dirty="0" smtClean="0">
                <a:latin typeface="Arial Rounded MT Bold" pitchFamily="34" charset="0"/>
              </a:rPr>
              <a:t>z = f(</a:t>
            </a:r>
            <a:r>
              <a:rPr lang="fr-FR" i="1" dirty="0" err="1" smtClean="0">
                <a:latin typeface="Arial Rounded MT Bold" pitchFamily="34" charset="0"/>
              </a:rPr>
              <a:t>x,y</a:t>
            </a:r>
            <a:r>
              <a:rPr lang="fr-FR" i="1" dirty="0" smtClean="0">
                <a:latin typeface="Arial Rounded MT Bold" pitchFamily="34" charset="0"/>
              </a:rPr>
              <a:t>)</a:t>
            </a:r>
          </a:p>
        </p:txBody>
      </p:sp>
      <p:sp>
        <p:nvSpPr>
          <p:cNvPr id="15363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Two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possible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approaches</a:t>
            </a:r>
            <a:endParaRPr lang="fr-FR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>
                <a:latin typeface="Arial Rounded MT Bold" pitchFamily="34" charset="0"/>
              </a:rPr>
              <a:t>With</a:t>
            </a:r>
            <a:r>
              <a:rPr lang="fr-FR" sz="3200" dirty="0" smtClean="0">
                <a:latin typeface="Arial Rounded MT Bold" pitchFamily="34" charset="0"/>
              </a:rPr>
              <a:t> the « Graphs » application </a:t>
            </a:r>
            <a:br>
              <a:rPr lang="fr-FR" sz="3200" dirty="0" smtClean="0">
                <a:latin typeface="Arial Rounded MT Bold" pitchFamily="34" charset="0"/>
              </a:rPr>
            </a:br>
            <a:r>
              <a:rPr lang="fr-FR" sz="3200" dirty="0" smtClean="0">
                <a:latin typeface="Arial Rounded MT Bold" pitchFamily="34" charset="0"/>
              </a:rPr>
              <a:t>of TI N’Spire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77" y="288032"/>
            <a:ext cx="482389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4824536" cy="32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132856"/>
            <a:ext cx="4824536" cy="32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48641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486276" y="6515497"/>
            <a:ext cx="2018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Paper3 problem1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71003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908" y="2708920"/>
            <a:ext cx="54985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6414268" y="6453188"/>
            <a:ext cx="2018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Paper3 </a:t>
            </a:r>
            <a:r>
              <a:rPr lang="fr-FR" dirty="0" err="1" smtClean="0"/>
              <a:t>problem</a:t>
            </a:r>
            <a:r>
              <a:rPr lang="fr-FR" dirty="0" smtClean="0"/>
              <a:t> 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>
                <a:latin typeface="Arial Rounded MT Bold" pitchFamily="34" charset="0"/>
              </a:rPr>
              <a:t>With</a:t>
            </a:r>
            <a:r>
              <a:rPr lang="fr-FR" sz="3200" dirty="0" smtClean="0">
                <a:latin typeface="Arial Rounded MT Bold" pitchFamily="34" charset="0"/>
              </a:rPr>
              <a:t> the « 3D </a:t>
            </a:r>
            <a:r>
              <a:rPr lang="fr-FR" sz="3200" dirty="0" err="1" smtClean="0">
                <a:latin typeface="Arial Rounded MT Bold" pitchFamily="34" charset="0"/>
              </a:rPr>
              <a:t>Graphing</a:t>
            </a:r>
            <a:r>
              <a:rPr lang="fr-FR" sz="3200" dirty="0" smtClean="0">
                <a:latin typeface="Arial Rounded MT Bold" pitchFamily="34" charset="0"/>
              </a:rPr>
              <a:t> » </a:t>
            </a:r>
            <a:r>
              <a:rPr lang="fr-FR" sz="3200" dirty="0" err="1" smtClean="0">
                <a:latin typeface="Arial Rounded MT Bold" pitchFamily="34" charset="0"/>
              </a:rPr>
              <a:t>tool</a:t>
            </a:r>
            <a:r>
              <a:rPr lang="fr-FR" sz="3200" dirty="0" smtClean="0">
                <a:latin typeface="Arial Rounded MT Bold" pitchFamily="34" charset="0"/>
              </a:rPr>
              <a:t> </a:t>
            </a:r>
            <a:br>
              <a:rPr lang="fr-FR" sz="3200" dirty="0" smtClean="0">
                <a:latin typeface="Arial Rounded MT Bold" pitchFamily="34" charset="0"/>
              </a:rPr>
            </a:br>
            <a:r>
              <a:rPr lang="fr-FR" sz="3200" dirty="0" smtClean="0">
                <a:latin typeface="Arial Rounded MT Bold" pitchFamily="34" charset="0"/>
              </a:rPr>
              <a:t>of TI N’Spire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62387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623874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620688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z = sin(x</a:t>
            </a:r>
            <a:r>
              <a:rPr lang="fr-FR" sz="2400" b="1" dirty="0"/>
              <a:t>)</a:t>
            </a:r>
            <a:r>
              <a:rPr lang="fr-FR" sz="2400" b="1" dirty="0" smtClean="0"/>
              <a:t>+cos(y)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64288" y="155679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z</a:t>
            </a:r>
            <a:r>
              <a:rPr lang="fr-FR" sz="2400" b="1" dirty="0" smtClean="0"/>
              <a:t> = 0</a:t>
            </a:r>
            <a:endParaRPr lang="fr-FR" sz="2400" b="1" dirty="0"/>
          </a:p>
        </p:txBody>
      </p:sp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6414268" y="6453188"/>
            <a:ext cx="2018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Paper3 </a:t>
            </a:r>
            <a:r>
              <a:rPr lang="fr-FR" dirty="0" err="1" smtClean="0"/>
              <a:t>problem</a:t>
            </a:r>
            <a:r>
              <a:rPr lang="fr-FR" dirty="0" smtClean="0"/>
              <a:t> 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3"/>
            <a:ext cx="6192688" cy="421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620688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z = sin(x</a:t>
            </a:r>
            <a:r>
              <a:rPr lang="fr-FR" sz="2400" b="1" dirty="0"/>
              <a:t>)</a:t>
            </a:r>
            <a:r>
              <a:rPr lang="fr-FR" sz="2400" b="1" dirty="0" smtClean="0"/>
              <a:t>+cos(y)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64288" y="155679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z</a:t>
            </a:r>
            <a:r>
              <a:rPr lang="fr-FR" sz="2400" b="1" dirty="0" smtClean="0"/>
              <a:t> = 0</a:t>
            </a:r>
            <a:endParaRPr lang="fr-FR" sz="2400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5"/>
            <a:ext cx="6264696" cy="426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6414268" y="6453188"/>
            <a:ext cx="2018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Paper3 </a:t>
            </a:r>
            <a:r>
              <a:rPr lang="fr-FR" dirty="0" err="1" smtClean="0"/>
              <a:t>problem</a:t>
            </a:r>
            <a:r>
              <a:rPr lang="fr-FR" dirty="0" smtClean="0"/>
              <a:t> 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 Rounded MT Bold" pitchFamily="34" charset="0"/>
              </a:rPr>
              <a:t>CONCLUSION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smtClean="0">
                <a:latin typeface="Arial Rounded MT Bold" pitchFamily="34" charset="0"/>
              </a:rPr>
              <a:t>as a new </a:t>
            </a:r>
            <a:r>
              <a:rPr lang="fr-FR" dirty="0" err="1" smtClean="0">
                <a:latin typeface="Arial Rounded MT Bold" pitchFamily="34" charset="0"/>
              </a:rPr>
              <a:t>title</a:t>
            </a:r>
            <a:endParaRPr lang="fr-FR" i="1" dirty="0" smtClean="0">
              <a:latin typeface="Arial Rounded MT Bold" pitchFamily="34" charset="0"/>
            </a:endParaRPr>
          </a:p>
        </p:txBody>
      </p:sp>
      <p:sp>
        <p:nvSpPr>
          <p:cNvPr id="15363" name="Sous-titre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Dynamic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numbers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eaLnBrk="1" hangingPunct="1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for a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dynamic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approach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eaLnBrk="1" hangingPunct="1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of 3D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analytic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geometry</a:t>
            </a:r>
            <a:endParaRPr lang="fr-FR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4982"/>
          </a:xfrm>
        </p:spPr>
        <p:txBody>
          <a:bodyPr/>
          <a:lstStyle/>
          <a:p>
            <a:r>
              <a:rPr lang="fr-FR" dirty="0" smtClean="0">
                <a:latin typeface="Arial Rounded MT Bold" pitchFamily="34" charset="0"/>
              </a:rPr>
              <a:t>z = sin(x)- k.cos(y)</a:t>
            </a:r>
            <a:endParaRPr lang="fr-FR" dirty="0">
              <a:latin typeface="Arial Rounded MT Bold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72003" cy="5150366"/>
          </a:xfrm>
          <a:prstGeom prst="rect">
            <a:avLst/>
          </a:prstGeom>
          <a:noFill/>
        </p:spPr>
      </p:pic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6198244" y="6453188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Paper3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916832"/>
            <a:ext cx="8748464" cy="33393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9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Dank</a:t>
            </a:r>
            <a:endParaRPr lang="fr-FR" sz="9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fr-FR" sz="11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fr-FR" sz="11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 </a:t>
            </a:r>
            <a:r>
              <a:rPr lang="fr-FR" sz="115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wel</a:t>
            </a:r>
            <a:r>
              <a:rPr lang="fr-FR" sz="11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endParaRPr lang="fr-FR" sz="11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1880" y="5445224"/>
            <a:ext cx="531248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FF00"/>
                </a:solidFill>
                <a:latin typeface="Arial Rounded MT Bold" pitchFamily="34" charset="0"/>
              </a:rPr>
              <a:t>jjdahan@wanadoo.fr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3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The « cavaliere » and the « military » perspectives</a:t>
            </a:r>
          </a:p>
        </p:txBody>
      </p:sp>
      <p:sp>
        <p:nvSpPr>
          <p:cNvPr id="4100" name="ZoneTexte 4"/>
          <p:cNvSpPr txBox="1">
            <a:spLocks noChangeArrowheads="1"/>
          </p:cNvSpPr>
          <p:nvPr/>
        </p:nvSpPr>
        <p:spPr bwMode="auto">
          <a:xfrm>
            <a:off x="539552" y="1916832"/>
            <a:ext cx="386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« </a:t>
            </a:r>
            <a:r>
              <a:rPr lang="fr-FR" sz="2400" b="1" dirty="0" err="1"/>
              <a:t>Cavaliere</a:t>
            </a:r>
            <a:r>
              <a:rPr lang="fr-FR" sz="2400" b="1" dirty="0"/>
              <a:t> » perspective</a:t>
            </a:r>
          </a:p>
        </p:txBody>
      </p:sp>
      <p:sp>
        <p:nvSpPr>
          <p:cNvPr id="4102" name="ZoneTexte 5"/>
          <p:cNvSpPr txBox="1">
            <a:spLocks noChangeArrowheads="1"/>
          </p:cNvSpPr>
          <p:nvPr/>
        </p:nvSpPr>
        <p:spPr bwMode="auto">
          <a:xfrm>
            <a:off x="4932040" y="1916832"/>
            <a:ext cx="3571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« </a:t>
            </a:r>
            <a:r>
              <a:rPr lang="fr-FR" sz="2400" b="1" dirty="0" err="1"/>
              <a:t>Military</a:t>
            </a:r>
            <a:r>
              <a:rPr lang="fr-FR" sz="2400" b="1" dirty="0"/>
              <a:t> » perspective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3688" y="64533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 action="ppaction://hlinkfile"/>
              </a:rPr>
              <a:t>PC.cg3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41373" y="64533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7" action="ppaction://hlinkfile"/>
              </a:rPr>
              <a:t>PM.cg3</a:t>
            </a:r>
            <a:endParaRPr lang="fr-FR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8" r:id="rId2" imgW="4390920" imgH="4400640"/>
        </mc:Choice>
        <mc:Fallback>
          <p:control r:id="rId2" imgW="4390920" imgH="4400640">
            <p:pic>
              <p:nvPicPr>
                <p:cNvPr id="0" name="Cabri3ActiveDoc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2492375"/>
                  <a:ext cx="3959225" cy="3960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19" r:id="rId3" imgW="4400640" imgH="4400640"/>
        </mc:Choice>
        <mc:Fallback>
          <p:control r:id="rId3" imgW="4400640" imgH="4400640">
            <p:pic>
              <p:nvPicPr>
                <p:cNvPr id="0" name="Cabri3ActiveDoc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7900" y="2492375"/>
                  <a:ext cx="3960813" cy="3960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Theses perspectives with dynamic numbers</a:t>
            </a:r>
            <a:br>
              <a:rPr lang="fr-FR" sz="3200" smtClean="0">
                <a:latin typeface="Arial Rounded MT Bold" pitchFamily="34" charset="0"/>
              </a:rPr>
            </a:br>
            <a:r>
              <a:rPr lang="fr-FR" sz="3200" smtClean="0">
                <a:latin typeface="Arial Rounded MT Bold" pitchFamily="34" charset="0"/>
              </a:rPr>
              <a:t> in the « Geometry » application of TI N’Spire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70326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ZoneTexte 6"/>
          <p:cNvSpPr txBox="1">
            <a:spLocks noChangeArrowheads="1"/>
          </p:cNvSpPr>
          <p:nvPr/>
        </p:nvSpPr>
        <p:spPr bwMode="auto">
          <a:xfrm>
            <a:off x="6084888" y="6453188"/>
            <a:ext cx="2081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Paper1 problem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69881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An example of representation</a:t>
            </a:r>
            <a:br>
              <a:rPr lang="fr-FR" sz="3200" smtClean="0">
                <a:latin typeface="Arial Rounded MT Bold" pitchFamily="34" charset="0"/>
              </a:rPr>
            </a:br>
            <a:r>
              <a:rPr lang="fr-FR" sz="3200" smtClean="0">
                <a:latin typeface="Arial Rounded MT Bold" pitchFamily="34" charset="0"/>
              </a:rPr>
              <a:t> Circles in base planes</a:t>
            </a:r>
          </a:p>
        </p:txBody>
      </p:sp>
      <p:sp>
        <p:nvSpPr>
          <p:cNvPr id="6148" name="ZoneTexte 6"/>
          <p:cNvSpPr txBox="1">
            <a:spLocks noChangeArrowheads="1"/>
          </p:cNvSpPr>
          <p:nvPr/>
        </p:nvSpPr>
        <p:spPr bwMode="auto">
          <a:xfrm>
            <a:off x="6084888" y="6453188"/>
            <a:ext cx="2081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Paper1  problem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Another example using dynamic numbers:</a:t>
            </a:r>
            <a:br>
              <a:rPr lang="fr-FR" sz="3200" smtClean="0">
                <a:latin typeface="Arial Rounded MT Bold" pitchFamily="34" charset="0"/>
              </a:rPr>
            </a:br>
            <a:r>
              <a:rPr lang="fr-FR" sz="3200" smtClean="0">
                <a:latin typeface="Arial Rounded MT Bold" pitchFamily="34" charset="0"/>
              </a:rPr>
              <a:t> Dynamic coordinates for movable points</a:t>
            </a:r>
          </a:p>
        </p:txBody>
      </p:sp>
      <p:sp>
        <p:nvSpPr>
          <p:cNvPr id="7171" name="ZoneTexte 6"/>
          <p:cNvSpPr txBox="1">
            <a:spLocks noChangeArrowheads="1"/>
          </p:cNvSpPr>
          <p:nvPr/>
        </p:nvSpPr>
        <p:spPr bwMode="auto">
          <a:xfrm>
            <a:off x="6084888" y="6453188"/>
            <a:ext cx="2081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Paper 1 problem 2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4864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141663"/>
            <a:ext cx="4841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 Rounded MT Bold" pitchFamily="34" charset="0"/>
              </a:rPr>
              <a:t>PART 1 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smtClean="0">
                <a:latin typeface="Arial Rounded MT Bold" pitchFamily="34" charset="0"/>
              </a:rPr>
              <a:t> CYLINDERS and CONES </a:t>
            </a:r>
          </a:p>
        </p:txBody>
      </p:sp>
      <p:sp>
        <p:nvSpPr>
          <p:cNvPr id="819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Their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representations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 in</a:t>
            </a:r>
          </a:p>
          <a:p>
            <a:pPr eaLnBrk="1" hangingPunct="1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« 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cavaliere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 » and « 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military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 »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8974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r-FR" sz="3200" smtClean="0">
                <a:latin typeface="Arial Rounded MT Bold" pitchFamily="34" charset="0"/>
              </a:rPr>
              <a:t>With traces and loci</a:t>
            </a:r>
          </a:p>
        </p:txBody>
      </p:sp>
      <p:sp>
        <p:nvSpPr>
          <p:cNvPr id="9220" name="ZoneTexte 6"/>
          <p:cNvSpPr txBox="1">
            <a:spLocks noChangeArrowheads="1"/>
          </p:cNvSpPr>
          <p:nvPr/>
        </p:nvSpPr>
        <p:spPr bwMode="auto">
          <a:xfrm>
            <a:off x="5724525" y="6453188"/>
            <a:ext cx="245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Paper1  problems 3, 4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3141663"/>
            <a:ext cx="4864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 Rounded MT Bold" pitchFamily="34" charset="0"/>
              </a:rPr>
              <a:t>PART 2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smtClean="0">
                <a:latin typeface="Arial Rounded MT Bold" pitchFamily="34" charset="0"/>
              </a:rPr>
              <a:t>FOLDING and UNFOLDING</a:t>
            </a:r>
          </a:p>
        </p:txBody>
      </p:sp>
      <p:sp>
        <p:nvSpPr>
          <p:cNvPr id="10243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In « 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military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 »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232</Words>
  <Application>Microsoft Office PowerPoint</Application>
  <PresentationFormat>Diavoorstelling (4:3)</PresentationFormat>
  <Paragraphs>69</Paragraphs>
  <Slides>29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Thème Office</vt:lpstr>
      <vt:lpstr>A Dynamic Approach  of Analytic Geometry in 3D  with TI N’Spire  Enhancing an Experimental Process of Discovery</vt:lpstr>
      <vt:lpstr>INTRODUCTION</vt:lpstr>
      <vt:lpstr>The « cavaliere » and the « military » perspectives</vt:lpstr>
      <vt:lpstr>Theses perspectives with dynamic numbers  in the « Geometry » application of TI N’Spire</vt:lpstr>
      <vt:lpstr>An example of representation  Circles in base planes</vt:lpstr>
      <vt:lpstr>Another example using dynamic numbers:  Dynamic coordinates for movable points</vt:lpstr>
      <vt:lpstr>PART 1   CYLINDERS and CONES </vt:lpstr>
      <vt:lpstr>With traces and loci</vt:lpstr>
      <vt:lpstr>PART 2 FOLDING and UNFOLDING</vt:lpstr>
      <vt:lpstr>Folding and unfolding cylinders in « military » perspective</vt:lpstr>
      <vt:lpstr>The technique</vt:lpstr>
      <vt:lpstr>The result</vt:lpstr>
      <vt:lpstr>Folding and unfolding cones in « military » perspective</vt:lpstr>
      <vt:lpstr>The model</vt:lpstr>
      <vt:lpstr>PART 3 The experimental process of discovery with technology</vt:lpstr>
      <vt:lpstr>Unfolding a cone onto half a disk</vt:lpstr>
      <vt:lpstr>Formal proof</vt:lpstr>
      <vt:lpstr>Evaluation of a limit of a ratio  (between two angles)</vt:lpstr>
      <vt:lpstr>Formal proof</vt:lpstr>
      <vt:lpstr>PART 4 SURFACES   z = f(x,y)</vt:lpstr>
      <vt:lpstr>With the « Graphs » application  of TI N’Spire</vt:lpstr>
      <vt:lpstr>PowerPoint-presentatie</vt:lpstr>
      <vt:lpstr>PowerPoint-presentatie</vt:lpstr>
      <vt:lpstr>With the « 3D Graphing » tool  of TI N’Spire</vt:lpstr>
      <vt:lpstr>PowerPoint-presentatie</vt:lpstr>
      <vt:lpstr>PowerPoint-presentatie</vt:lpstr>
      <vt:lpstr>CONCLUSION as a new title</vt:lpstr>
      <vt:lpstr>z = sin(x)- k.cos(y)</vt:lpstr>
      <vt:lpstr>PowerPoint-presentatie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Myriam</dc:creator>
  <cp:lastModifiedBy>herweyer</cp:lastModifiedBy>
  <cp:revision>76</cp:revision>
  <dcterms:created xsi:type="dcterms:W3CDTF">2011-08-18T08:57:40Z</dcterms:created>
  <dcterms:modified xsi:type="dcterms:W3CDTF">2011-08-26T09:01:40Z</dcterms:modified>
</cp:coreProperties>
</file>