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32" r:id="rId2"/>
    <p:sldId id="486" r:id="rId3"/>
    <p:sldId id="359" r:id="rId4"/>
    <p:sldId id="438" r:id="rId5"/>
    <p:sldId id="439" r:id="rId6"/>
    <p:sldId id="440" r:id="rId7"/>
    <p:sldId id="444" r:id="rId8"/>
    <p:sldId id="455" r:id="rId9"/>
    <p:sldId id="368" r:id="rId10"/>
    <p:sldId id="379" r:id="rId11"/>
    <p:sldId id="447" r:id="rId12"/>
    <p:sldId id="386" r:id="rId13"/>
    <p:sldId id="445" r:id="rId14"/>
    <p:sldId id="383" r:id="rId15"/>
    <p:sldId id="384" r:id="rId16"/>
    <p:sldId id="258" r:id="rId17"/>
    <p:sldId id="259" r:id="rId18"/>
    <p:sldId id="446" r:id="rId19"/>
    <p:sldId id="287" r:id="rId20"/>
    <p:sldId id="434" r:id="rId21"/>
    <p:sldId id="290" r:id="rId22"/>
    <p:sldId id="295" r:id="rId23"/>
    <p:sldId id="391" r:id="rId24"/>
    <p:sldId id="392" r:id="rId25"/>
    <p:sldId id="450" r:id="rId26"/>
    <p:sldId id="451" r:id="rId27"/>
    <p:sldId id="452" r:id="rId28"/>
    <p:sldId id="453" r:id="rId29"/>
    <p:sldId id="396" r:id="rId30"/>
    <p:sldId id="398" r:id="rId31"/>
    <p:sldId id="487" r:id="rId32"/>
    <p:sldId id="302" r:id="rId33"/>
    <p:sldId id="399" r:id="rId34"/>
    <p:sldId id="454" r:id="rId35"/>
    <p:sldId id="314" r:id="rId36"/>
    <p:sldId id="401" r:id="rId37"/>
    <p:sldId id="457" r:id="rId38"/>
    <p:sldId id="461" r:id="rId39"/>
    <p:sldId id="462" r:id="rId40"/>
    <p:sldId id="463" r:id="rId41"/>
    <p:sldId id="464" r:id="rId42"/>
    <p:sldId id="408" r:id="rId43"/>
    <p:sldId id="468" r:id="rId44"/>
    <p:sldId id="473" r:id="rId45"/>
    <p:sldId id="470" r:id="rId46"/>
    <p:sldId id="474" r:id="rId47"/>
    <p:sldId id="471" r:id="rId48"/>
    <p:sldId id="472" r:id="rId49"/>
    <p:sldId id="482" r:id="rId50"/>
    <p:sldId id="475" r:id="rId51"/>
    <p:sldId id="483" r:id="rId52"/>
    <p:sldId id="476" r:id="rId53"/>
    <p:sldId id="484" r:id="rId54"/>
    <p:sldId id="485" r:id="rId55"/>
    <p:sldId id="426" r:id="rId56"/>
    <p:sldId id="321" r:id="rId57"/>
  </p:sldIdLst>
  <p:sldSz cx="9144000" cy="6858000" type="screen4x3"/>
  <p:notesSz cx="6858000" cy="9144000"/>
  <p:defaultTextStyle>
    <a:defPPr>
      <a:defRPr lang="de-AT"/>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B3C5FF"/>
    <a:srgbClr val="000099"/>
    <a:srgbClr val="9FFF9F"/>
    <a:srgbClr val="FFAFBE"/>
    <a:srgbClr val="FFE7E7"/>
    <a:srgbClr val="FFCCFF"/>
    <a:srgbClr val="000066"/>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5" autoAdjust="0"/>
  </p:normalViewPr>
  <p:slideViewPr>
    <p:cSldViewPr>
      <p:cViewPr varScale="1">
        <p:scale>
          <a:sx n="47" d="100"/>
          <a:sy n="47" d="100"/>
        </p:scale>
        <p:origin x="-1109"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A31DA700-2051-441A-ABE9-60545F680BBE}" type="datetimeFigureOut">
              <a:rPr lang="de-DE"/>
              <a:pPr>
                <a:defRPr/>
              </a:pPr>
              <a:t>18.08.2013</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4000CA9-9FF3-43F5-9CE5-1216D7500560}" type="slidenum">
              <a:rPr lang="de-AT"/>
              <a:pPr>
                <a:defRPr/>
              </a:pPr>
              <a:t>‹Nr.›</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p:spPr>
      </p:sp>
      <p:sp>
        <p:nvSpPr>
          <p:cNvPr id="60419"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584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59CFB15-F369-4919-A13E-E94A6F1E71B9}" type="slidenum">
              <a:rPr lang="de-AT"/>
              <a:pPr>
                <a:defRPr/>
              </a:pPr>
              <a:t>8</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p:spPr>
      </p:sp>
      <p:sp>
        <p:nvSpPr>
          <p:cNvPr id="6144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
        <p:nvSpPr>
          <p:cNvPr id="5632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85D5648-FDF2-429C-89DF-607AD730487A}" type="slidenum">
              <a:rPr lang="de-AT" smtClean="0"/>
              <a:pPr>
                <a:defRPr/>
              </a:pPr>
              <a:t>18</a:t>
            </a:fld>
            <a:endParaRPr lang="de-A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p:spPr>
      </p:sp>
      <p:sp>
        <p:nvSpPr>
          <p:cNvPr id="6246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584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301BCB4-37E3-4738-ADF5-5A88BE18F3FA}" type="slidenum">
              <a:rPr lang="de-AT"/>
              <a:pPr>
                <a:defRPr/>
              </a:pPr>
              <a:t>38</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p:spPr>
      </p:sp>
      <p:sp>
        <p:nvSpPr>
          <p:cNvPr id="63491"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584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E2E5F41-CA2B-4FFF-AEE7-AC29A530871F}" type="slidenum">
              <a:rPr lang="de-AT"/>
              <a:pPr>
                <a:defRPr/>
              </a:pPr>
              <a:t>39</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584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5E4820-0D0F-4D1A-88A1-0A376EE045A0}" type="slidenum">
              <a:rPr lang="de-AT"/>
              <a:pPr>
                <a:defRPr/>
              </a:pPr>
              <a:t>40</a:t>
            </a:fld>
            <a:endParaRPr lang="de-A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584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44F9528-2A6B-44AB-9DA8-C8869BF7505E}" type="slidenum">
              <a:rPr lang="de-AT"/>
              <a:pPr>
                <a:defRPr/>
              </a:pPr>
              <a:t>41</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AT"/>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D44A6338-C013-4AC3-9245-E971E20384BD}" type="slidenum">
              <a:rPr lang="de-AT"/>
              <a:pPr>
                <a:defRPr/>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7FA0F08B-9B8C-49DF-8173-46F5C193553A}" type="slidenum">
              <a:rPr lang="de-AT"/>
              <a:pPr>
                <a:defRPr/>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0C8C8C95-135F-4453-AC2B-68D4E94D2F52}" type="slidenum">
              <a:rPr lang="de-AT"/>
              <a:pPr>
                <a:defRPr/>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95C17A4A-8D1D-4282-8114-0E208973079C}" type="slidenum">
              <a:rPr lang="de-AT"/>
              <a:pPr>
                <a:defRPr/>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40B2AC68-AE7D-4D3F-B8DC-51602FFF3FF9}" type="slidenum">
              <a:rPr lang="de-AT"/>
              <a:pPr>
                <a:defRPr/>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3D90D341-A85D-4DB5-8C50-B38CCE509AD6}" type="slidenum">
              <a:rPr lang="de-AT"/>
              <a:pPr>
                <a:defRPr/>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endParaRPr lang="de-AT"/>
          </a:p>
        </p:txBody>
      </p:sp>
      <p:sp>
        <p:nvSpPr>
          <p:cNvPr id="8" name="Rectangle 5"/>
          <p:cNvSpPr>
            <a:spLocks noGrp="1" noChangeArrowheads="1"/>
          </p:cNvSpPr>
          <p:nvPr>
            <p:ph type="ftr" sz="quarter" idx="11"/>
          </p:nvPr>
        </p:nvSpPr>
        <p:spPr>
          <a:ln/>
        </p:spPr>
        <p:txBody>
          <a:bodyPr/>
          <a:lstStyle>
            <a:lvl1pPr>
              <a:defRPr/>
            </a:lvl1pPr>
          </a:lstStyle>
          <a:p>
            <a:pPr>
              <a:defRPr/>
            </a:pPr>
            <a:endParaRPr lang="de-AT"/>
          </a:p>
        </p:txBody>
      </p:sp>
      <p:sp>
        <p:nvSpPr>
          <p:cNvPr id="9" name="Rectangle 6"/>
          <p:cNvSpPr>
            <a:spLocks noGrp="1" noChangeArrowheads="1"/>
          </p:cNvSpPr>
          <p:nvPr>
            <p:ph type="sldNum" sz="quarter" idx="12"/>
          </p:nvPr>
        </p:nvSpPr>
        <p:spPr>
          <a:ln/>
        </p:spPr>
        <p:txBody>
          <a:bodyPr/>
          <a:lstStyle>
            <a:lvl1pPr>
              <a:defRPr/>
            </a:lvl1pPr>
          </a:lstStyle>
          <a:p>
            <a:pPr>
              <a:defRPr/>
            </a:pPr>
            <a:fld id="{7611E7CE-1243-4693-BFFD-C4EFC522BD4F}" type="slidenum">
              <a:rPr lang="de-AT"/>
              <a:pPr>
                <a:defRPr/>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endParaRPr lang="de-AT"/>
          </a:p>
        </p:txBody>
      </p:sp>
      <p:sp>
        <p:nvSpPr>
          <p:cNvPr id="4" name="Rectangle 5"/>
          <p:cNvSpPr>
            <a:spLocks noGrp="1" noChangeArrowheads="1"/>
          </p:cNvSpPr>
          <p:nvPr>
            <p:ph type="ftr" sz="quarter" idx="11"/>
          </p:nvPr>
        </p:nvSpPr>
        <p:spPr>
          <a:ln/>
        </p:spPr>
        <p:txBody>
          <a:bodyPr/>
          <a:lstStyle>
            <a:lvl1pPr>
              <a:defRPr/>
            </a:lvl1pPr>
          </a:lstStyle>
          <a:p>
            <a:pPr>
              <a:defRPr/>
            </a:pPr>
            <a:endParaRPr lang="de-AT"/>
          </a:p>
        </p:txBody>
      </p:sp>
      <p:sp>
        <p:nvSpPr>
          <p:cNvPr id="5" name="Rectangle 6"/>
          <p:cNvSpPr>
            <a:spLocks noGrp="1" noChangeArrowheads="1"/>
          </p:cNvSpPr>
          <p:nvPr>
            <p:ph type="sldNum" sz="quarter" idx="12"/>
          </p:nvPr>
        </p:nvSpPr>
        <p:spPr>
          <a:ln/>
        </p:spPr>
        <p:txBody>
          <a:bodyPr/>
          <a:lstStyle>
            <a:lvl1pPr>
              <a:defRPr/>
            </a:lvl1pPr>
          </a:lstStyle>
          <a:p>
            <a:pPr>
              <a:defRPr/>
            </a:pPr>
            <a:fld id="{1160D942-AA53-4204-BED7-74C5BB903910}" type="slidenum">
              <a:rPr lang="de-AT"/>
              <a:pPr>
                <a:defRPr/>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AT"/>
          </a:p>
        </p:txBody>
      </p:sp>
      <p:sp>
        <p:nvSpPr>
          <p:cNvPr id="3" name="Rectangle 5"/>
          <p:cNvSpPr>
            <a:spLocks noGrp="1" noChangeArrowheads="1"/>
          </p:cNvSpPr>
          <p:nvPr>
            <p:ph type="ftr" sz="quarter" idx="11"/>
          </p:nvPr>
        </p:nvSpPr>
        <p:spPr>
          <a:ln/>
        </p:spPr>
        <p:txBody>
          <a:bodyPr/>
          <a:lstStyle>
            <a:lvl1pPr>
              <a:defRPr/>
            </a:lvl1pPr>
          </a:lstStyle>
          <a:p>
            <a:pPr>
              <a:defRPr/>
            </a:pPr>
            <a:endParaRPr lang="de-AT"/>
          </a:p>
        </p:txBody>
      </p:sp>
      <p:sp>
        <p:nvSpPr>
          <p:cNvPr id="4" name="Rectangle 6"/>
          <p:cNvSpPr>
            <a:spLocks noGrp="1" noChangeArrowheads="1"/>
          </p:cNvSpPr>
          <p:nvPr>
            <p:ph type="sldNum" sz="quarter" idx="12"/>
          </p:nvPr>
        </p:nvSpPr>
        <p:spPr>
          <a:ln/>
        </p:spPr>
        <p:txBody>
          <a:bodyPr/>
          <a:lstStyle>
            <a:lvl1pPr>
              <a:defRPr/>
            </a:lvl1pPr>
          </a:lstStyle>
          <a:p>
            <a:pPr>
              <a:defRPr/>
            </a:pPr>
            <a:fld id="{EE9FD63F-8032-4059-BA4C-192012F8ADCA}" type="slidenum">
              <a:rPr lang="de-AT"/>
              <a:pPr>
                <a:defRPr/>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EBA35C8D-13F7-4620-B960-98DD5E3D436B}" type="slidenum">
              <a:rPr lang="de-AT"/>
              <a:pPr>
                <a:defRPr/>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FFBB139B-11E0-4147-8A6E-471AF92C7DE3}" type="slidenum">
              <a:rPr lang="de-AT"/>
              <a:pPr>
                <a:defRPr/>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AT" smtClean="0"/>
              <a:t>Klicken Sie, um das Titelformat zu bearbeiten</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smtClean="0"/>
              <a:t>Klicken Sie, um die Formate des Vorlagentextes zu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de-A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de-A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00A93EC9-C9F1-4E76-A98E-A5847A5E2D4D}" type="slidenum">
              <a:rPr lang="de-AT"/>
              <a:pPr>
                <a:defRPr/>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hyperlink" Target="file:///D:\Homepage%20TU\Vokabelheft%20Prozentrechnung.doc" TargetMode="Externa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Aufg_SekI_250407.ppt"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hyperlink" Target="TI%20Nspire%20Files/Bausparen%20TI.tns"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1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ecopop.ch/A5BEVOELKWELT/wuchernde.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slide" Target="slide42.xml"/><Relationship Id="rId4" Type="http://schemas.openxmlformats.org/officeDocument/2006/relationships/slide" Target="slide49.xml"/></Relationships>
</file>

<file path=ppt/slides/_rels/slide38.xml.rels><?xml version="1.0" encoding="UTF-8" standalone="yes"?>
<Relationships xmlns="http://schemas.openxmlformats.org/package/2006/relationships"><Relationship Id="rId3" Type="http://schemas.openxmlformats.org/officeDocument/2006/relationships/hyperlink" Target="../Salzburg%202013/TI%20Nspire%2002%202013/Kapital%2003%2013.tn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3.gi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hyperlink" Target="TI%20Nspire%20Files/fish%20population%20-%20logistic%20growth.tns" TargetMode="External"/><Relationship Id="rId5" Type="http://schemas.openxmlformats.org/officeDocument/2006/relationships/oleObject" Target="../embeddings/oleObject15.bin"/><Relationship Id="rId4" Type="http://schemas.openxmlformats.org/officeDocument/2006/relationships/hyperlink" Target="../Salzburg%202013/TI%20Nspire%2002%202013/B&#228;ren%2003%2013.tn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Salzburg%202013/TI%20Nspire%2002%202013/B&#228;ren%2003%2013.tn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4.gif"/><Relationship Id="rId4" Type="http://schemas.openxmlformats.org/officeDocument/2006/relationships/hyperlink" Target="TI%20Nspire%20Files/warming-%20bounded%20growth.tn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Salzburg%202013/TI%20Nspire%2002%202013/B&#228;ren%2003%2013.tn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5.gif"/><Relationship Id="rId4" Type="http://schemas.openxmlformats.org/officeDocument/2006/relationships/hyperlink" Target="TI%20Nspire%20Files/fishing%2007%2006%2013.tns"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TI%20Nspire%20Files/Foxes%20and%20rabbits%2006%2013.tns" TargetMode="External"/><Relationship Id="rId2" Type="http://schemas.openxmlformats.org/officeDocument/2006/relationships/image" Target="../media/image36.emf"/><Relationship Id="rId1" Type="http://schemas.openxmlformats.org/officeDocument/2006/relationships/slideLayout" Target="../slideLayouts/slideLayout7.xml"/><Relationship Id="rId4" Type="http://schemas.openxmlformats.org/officeDocument/2006/relationships/image" Target="../media/image37.gif"/></Relationships>
</file>

<file path=ppt/slides/_rels/slide4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hyperlink" Target="TI%20Nspire%20Files/HIV%201.tns"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hyperlink" Target="TI%20Nspire%20Files/HIV%202%2010%2006%2013.tns"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53.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hyperlink" Target="TI%20Nspire%20Files/SIT%2011%2006%2013.tns" TargetMode="External"/><Relationship Id="rId4" Type="http://schemas.openxmlformats.org/officeDocument/2006/relationships/image" Target="../media/image48.png"/></Relationships>
</file>

<file path=ppt/slides/_rels/slide5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Aufg_SekI_250407.ppt"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2144713" y="2349500"/>
            <a:ext cx="4732337" cy="5616575"/>
          </a:xfrm>
          <a:prstGeom prst="rect">
            <a:avLst/>
          </a:prstGeom>
          <a:noFill/>
          <a:ln w="9525">
            <a:solidFill>
              <a:schemeClr val="tx1"/>
            </a:solidFill>
            <a:miter lim="800000"/>
            <a:headEnd/>
            <a:tailEnd/>
          </a:ln>
        </p:spPr>
      </p:pic>
      <p:sp>
        <p:nvSpPr>
          <p:cNvPr id="8195" name="Text Box 3"/>
          <p:cNvSpPr txBox="1">
            <a:spLocks noChangeArrowheads="1"/>
          </p:cNvSpPr>
          <p:nvPr/>
        </p:nvSpPr>
        <p:spPr bwMode="auto">
          <a:xfrm>
            <a:off x="2555875" y="2800350"/>
            <a:ext cx="4176713" cy="915988"/>
          </a:xfrm>
          <a:prstGeom prst="rect">
            <a:avLst/>
          </a:prstGeom>
          <a:noFill/>
          <a:ln w="9525">
            <a:noFill/>
            <a:miter lim="800000"/>
            <a:headEnd/>
            <a:tailEnd/>
          </a:ln>
        </p:spPr>
        <p:txBody>
          <a:bodyPr>
            <a:spAutoFit/>
          </a:bodyPr>
          <a:lstStyle/>
          <a:p>
            <a:r>
              <a:rPr lang="de-DE" sz="1800">
                <a:latin typeface="Berlin Sans FB" pitchFamily="34" charset="0"/>
              </a:rPr>
              <a:t>„In an increasingly complex world,</a:t>
            </a:r>
          </a:p>
          <a:p>
            <a:r>
              <a:rPr lang="de-DE" sz="1800">
                <a:latin typeface="Berlin Sans FB" pitchFamily="34" charset="0"/>
              </a:rPr>
              <a:t>sometimes old questions</a:t>
            </a:r>
          </a:p>
          <a:p>
            <a:r>
              <a:rPr lang="de-DE" sz="1800">
                <a:latin typeface="Berlin Sans FB" pitchFamily="34" charset="0"/>
              </a:rPr>
              <a:t>require new answers!“</a:t>
            </a:r>
          </a:p>
        </p:txBody>
      </p:sp>
      <p:sp>
        <p:nvSpPr>
          <p:cNvPr id="8196" name="Text Box 5"/>
          <p:cNvSpPr txBox="1">
            <a:spLocks noChangeArrowheads="1"/>
          </p:cNvSpPr>
          <p:nvPr/>
        </p:nvSpPr>
        <p:spPr bwMode="auto">
          <a:xfrm>
            <a:off x="8193088" y="6489700"/>
            <a:ext cx="879475" cy="314325"/>
          </a:xfrm>
          <a:prstGeom prst="rect">
            <a:avLst/>
          </a:prstGeom>
          <a:noFill/>
          <a:ln w="9525">
            <a:solidFill>
              <a:schemeClr val="tx2"/>
            </a:solidFill>
            <a:miter lim="800000"/>
            <a:headEnd/>
            <a:tailEnd/>
          </a:ln>
        </p:spPr>
        <p:txBody>
          <a:bodyPr wrap="none">
            <a:spAutoFit/>
          </a:bodyPr>
          <a:lstStyle/>
          <a:p>
            <a:r>
              <a:rPr lang="en-US" sz="1400" b="1">
                <a:latin typeface="Euclid" pitchFamily="18" charset="0"/>
              </a:rPr>
              <a:t>© Heugl</a:t>
            </a:r>
            <a:endParaRPr lang="de-DE" sz="1400" b="1"/>
          </a:p>
        </p:txBody>
      </p:sp>
      <p:sp>
        <p:nvSpPr>
          <p:cNvPr id="13318" name="Text Box 6"/>
          <p:cNvSpPr txBox="1">
            <a:spLocks noChangeArrowheads="1"/>
          </p:cNvSpPr>
          <p:nvPr/>
        </p:nvSpPr>
        <p:spPr bwMode="auto">
          <a:xfrm>
            <a:off x="107950" y="285750"/>
            <a:ext cx="8893175" cy="1816100"/>
          </a:xfrm>
          <a:prstGeom prst="rect">
            <a:avLst/>
          </a:prstGeom>
          <a:ln>
            <a:solidFill>
              <a:schemeClr val="accent1">
                <a:lumMod val="50000"/>
              </a:schemeClr>
            </a:solidFill>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4000" b="1" dirty="0">
                <a:latin typeface="Monotype Corsiva" pitchFamily="66" charset="0"/>
              </a:rPr>
              <a:t>Sustainability of mathematics education </a:t>
            </a:r>
          </a:p>
          <a:p>
            <a:pPr algn="ctr">
              <a:defRPr/>
            </a:pPr>
            <a:r>
              <a:rPr lang="en-US" sz="4000" b="1" dirty="0">
                <a:latin typeface="Monotype Corsiva" pitchFamily="66" charset="0"/>
              </a:rPr>
              <a:t>by using technology</a:t>
            </a:r>
          </a:p>
          <a:p>
            <a:pPr algn="ctr">
              <a:defRPr/>
            </a:pPr>
            <a:r>
              <a:rPr lang="en-US" sz="3200" b="1" dirty="0">
                <a:latin typeface="Monotype Corsiva" pitchFamily="66" charset="0"/>
              </a:rPr>
              <a:t>demonstrated with  the topic of exponential growth</a:t>
            </a:r>
            <a:endParaRPr lang="de-DE" sz="4000" dirty="0">
              <a:solidFill>
                <a:schemeClr val="accent2"/>
              </a:solidFill>
              <a:latin typeface="Monotype Corsiva" pitchFamily="66" charset="0"/>
            </a:endParaRPr>
          </a:p>
        </p:txBody>
      </p:sp>
      <p:sp>
        <p:nvSpPr>
          <p:cNvPr id="7" name="Rechteck 6"/>
          <p:cNvSpPr/>
          <p:nvPr/>
        </p:nvSpPr>
        <p:spPr>
          <a:xfrm>
            <a:off x="2786063" y="2428875"/>
            <a:ext cx="3286125"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06450" y="1196975"/>
            <a:ext cx="7597775" cy="3702050"/>
          </a:xfrm>
          <a:prstGeom prst="rect">
            <a:avLst/>
          </a:prstGeom>
          <a:noFill/>
          <a:ln w="9525">
            <a:solidFill>
              <a:srgbClr val="000099"/>
            </a:solidFill>
            <a:miter lim="800000"/>
            <a:headEnd/>
            <a:tailEnd/>
          </a:ln>
        </p:spPr>
        <p:txBody>
          <a:bodyPr wrap="none">
            <a:spAutoFit/>
          </a:bodyPr>
          <a:lstStyle/>
          <a:p>
            <a:pPr algn="ctr"/>
            <a:r>
              <a:rPr lang="en-GB" sz="3600" b="1">
                <a:solidFill>
                  <a:srgbClr val="000099"/>
                </a:solidFill>
                <a:latin typeface="Monotype Corsiva" pitchFamily="66" charset="0"/>
              </a:rPr>
              <a:t>Some mathematics becomes more important – </a:t>
            </a:r>
          </a:p>
          <a:p>
            <a:pPr algn="ctr"/>
            <a:r>
              <a:rPr lang="en-GB" sz="3600" b="1">
                <a:solidFill>
                  <a:srgbClr val="000099"/>
                </a:solidFill>
                <a:latin typeface="Monotype Corsiva" pitchFamily="66" charset="0"/>
              </a:rPr>
              <a:t>because technology requires it</a:t>
            </a:r>
          </a:p>
          <a:p>
            <a:pPr algn="ctr"/>
            <a:r>
              <a:rPr lang="en-GB" sz="3600" b="1">
                <a:solidFill>
                  <a:srgbClr val="000099"/>
                </a:solidFill>
                <a:latin typeface="Monotype Corsiva" pitchFamily="66" charset="0"/>
              </a:rPr>
              <a:t>Some mathematics becomes less important – </a:t>
            </a:r>
          </a:p>
          <a:p>
            <a:pPr algn="ctr"/>
            <a:r>
              <a:rPr lang="en-GB" sz="3600" b="1">
                <a:solidFill>
                  <a:srgbClr val="000099"/>
                </a:solidFill>
                <a:latin typeface="Monotype Corsiva" pitchFamily="66" charset="0"/>
              </a:rPr>
              <a:t>because technology replaces it</a:t>
            </a:r>
          </a:p>
          <a:p>
            <a:pPr algn="ctr"/>
            <a:r>
              <a:rPr lang="en-GB" sz="3600" b="1">
                <a:solidFill>
                  <a:srgbClr val="000099"/>
                </a:solidFill>
                <a:latin typeface="Monotype Corsiva" pitchFamily="66" charset="0"/>
              </a:rPr>
              <a:t>Some mathematics becomes possible – </a:t>
            </a:r>
          </a:p>
          <a:p>
            <a:pPr algn="ctr"/>
            <a:r>
              <a:rPr lang="en-GB" sz="3600" b="1">
                <a:solidFill>
                  <a:srgbClr val="000099"/>
                </a:solidFill>
                <a:latin typeface="Monotype Corsiva" pitchFamily="66" charset="0"/>
              </a:rPr>
              <a:t>because technology allows it</a:t>
            </a:r>
          </a:p>
          <a:p>
            <a:pPr algn="ctr"/>
            <a:r>
              <a:rPr lang="de-AT" sz="2000" b="1">
                <a:solidFill>
                  <a:srgbClr val="000099"/>
                </a:solidFill>
                <a:latin typeface="Monotype Corsiva" pitchFamily="66" charset="0"/>
              </a:rPr>
              <a:t>							Bert Waits</a:t>
            </a:r>
            <a:endParaRPr lang="de-DE" sz="2000" b="1">
              <a:solidFill>
                <a:srgbClr val="000099"/>
              </a:solidFill>
              <a:latin typeface="Monotype Corsiva" pitchFamily="66" charset="0"/>
            </a:endParaRPr>
          </a:p>
        </p:txBody>
      </p:sp>
      <p:sp>
        <p:nvSpPr>
          <p:cNvPr id="16388" name="Text Box 4"/>
          <p:cNvSpPr txBox="1">
            <a:spLocks noChangeArrowheads="1"/>
          </p:cNvSpPr>
          <p:nvPr/>
        </p:nvSpPr>
        <p:spPr bwMode="auto">
          <a:xfrm>
            <a:off x="447675" y="5229225"/>
            <a:ext cx="8445500" cy="1200150"/>
          </a:xfrm>
          <a:prstGeom prst="rect">
            <a:avLst/>
          </a:prstGeom>
          <a:noFill/>
          <a:ln w="9525">
            <a:solidFill>
              <a:srgbClr val="000099"/>
            </a:solidFill>
            <a:miter lim="800000"/>
            <a:headEnd/>
            <a:tailEnd/>
          </a:ln>
        </p:spPr>
        <p:txBody>
          <a:bodyPr>
            <a:spAutoFit/>
          </a:bodyPr>
          <a:lstStyle/>
          <a:p>
            <a:pPr algn="just"/>
            <a:r>
              <a:rPr lang="de-DE" b="1">
                <a:solidFill>
                  <a:srgbClr val="000099"/>
                </a:solidFill>
                <a:latin typeface="Monotype Corsiva" pitchFamily="66" charset="0"/>
              </a:rPr>
              <a:t>If the main task of mathematics is to train things which in one or two decades will be better done by the computer  it will cause a disaster.</a:t>
            </a:r>
          </a:p>
          <a:p>
            <a:pPr algn="r"/>
            <a:r>
              <a:rPr lang="de-DE">
                <a:solidFill>
                  <a:srgbClr val="000099"/>
                </a:solidFill>
                <a:latin typeface="Monotype Corsiva" pitchFamily="66" charset="0"/>
              </a:rPr>
              <a:t>H. Freudenthal about 40 years ago</a:t>
            </a:r>
          </a:p>
        </p:txBody>
      </p:sp>
      <p:sp>
        <p:nvSpPr>
          <p:cNvPr id="5" name="Horizontaler Bildlauf 4"/>
          <p:cNvSpPr/>
          <p:nvPr/>
        </p:nvSpPr>
        <p:spPr>
          <a:xfrm>
            <a:off x="504825" y="-26988"/>
            <a:ext cx="7954963" cy="935038"/>
          </a:xfrm>
          <a:prstGeom prst="horizontalScroll">
            <a:avLst/>
          </a:prstGeom>
          <a:solidFill>
            <a:srgbClr val="B3C5FF"/>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5125" indent="-365125" algn="ctr">
              <a:defRPr/>
            </a:pPr>
            <a:r>
              <a:rPr lang="en-US" sz="2800" b="1" dirty="0">
                <a:solidFill>
                  <a:schemeClr val="tx2"/>
                </a:solidFill>
                <a:latin typeface="Arial" pitchFamily="34" charset="0"/>
                <a:cs typeface="Arial" pitchFamily="34" charset="0"/>
              </a:rPr>
              <a:t> The contribution of technology</a:t>
            </a:r>
            <a:endParaRPr lang="de-AT" sz="2800" b="1"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linds(horizontal)">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44463" y="115888"/>
            <a:ext cx="8820150" cy="585787"/>
          </a:xfrm>
          <a:prstGeom prst="rect">
            <a:avLst/>
          </a:prstGeom>
          <a:solidFill>
            <a:srgbClr val="B3C5FF"/>
          </a:solidFill>
          <a:ln w="28575">
            <a:solidFill>
              <a:schemeClr val="tx1"/>
            </a:solidFill>
            <a:miter lim="800000"/>
            <a:headEnd/>
            <a:tailEnd/>
          </a:ln>
        </p:spPr>
        <p:txBody>
          <a:bodyPr>
            <a:spAutoFit/>
          </a:bodyPr>
          <a:lstStyle/>
          <a:p>
            <a:pPr algn="ctr" defTabSz="358775"/>
            <a:r>
              <a:rPr lang="en-GB" sz="3200">
                <a:latin typeface="Arial" charset="0"/>
              </a:rPr>
              <a:t>Contributions of a mathematical tool </a:t>
            </a:r>
            <a:endParaRPr lang="de-DE" sz="3200">
              <a:solidFill>
                <a:srgbClr val="669900"/>
              </a:solidFill>
              <a:latin typeface="Arial" charset="0"/>
            </a:endParaRPr>
          </a:p>
        </p:txBody>
      </p:sp>
      <p:sp>
        <p:nvSpPr>
          <p:cNvPr id="18435" name="Text Box 4"/>
          <p:cNvSpPr txBox="1">
            <a:spLocks noChangeArrowheads="1"/>
          </p:cNvSpPr>
          <p:nvPr/>
        </p:nvSpPr>
        <p:spPr bwMode="auto">
          <a:xfrm>
            <a:off x="8172450" y="6453188"/>
            <a:ext cx="979488" cy="346075"/>
          </a:xfrm>
          <a:prstGeom prst="rect">
            <a:avLst/>
          </a:prstGeom>
          <a:noFill/>
          <a:ln w="9525">
            <a:solidFill>
              <a:srgbClr val="003399"/>
            </a:solidFill>
            <a:miter lim="800000"/>
            <a:headEnd/>
            <a:tailEnd/>
          </a:ln>
        </p:spPr>
        <p:txBody>
          <a:bodyPr wrap="none">
            <a:spAutoFit/>
          </a:bodyPr>
          <a:lstStyle/>
          <a:p>
            <a:r>
              <a:rPr lang="en-US" sz="1600" b="1">
                <a:solidFill>
                  <a:srgbClr val="000099"/>
                </a:solidFill>
                <a:latin typeface="Euclid" pitchFamily="18" charset="0"/>
              </a:rPr>
              <a:t>© Heugl</a:t>
            </a:r>
            <a:endParaRPr lang="de-DE" b="1"/>
          </a:p>
        </p:txBody>
      </p:sp>
      <p:pic>
        <p:nvPicPr>
          <p:cNvPr id="18436" name="Picture 7" descr="j0279198[1]"/>
          <p:cNvPicPr>
            <a:picLocks noChangeAspect="1" noChangeArrowheads="1"/>
          </p:cNvPicPr>
          <p:nvPr/>
        </p:nvPicPr>
        <p:blipFill>
          <a:blip r:embed="rId2" cstate="print"/>
          <a:srcRect/>
          <a:stretch>
            <a:fillRect/>
          </a:stretch>
        </p:blipFill>
        <p:spPr bwMode="auto">
          <a:xfrm>
            <a:off x="2700338" y="2060575"/>
            <a:ext cx="3527425" cy="2952750"/>
          </a:xfrm>
          <a:prstGeom prst="rect">
            <a:avLst/>
          </a:prstGeom>
          <a:noFill/>
          <a:ln w="9525">
            <a:noFill/>
            <a:miter lim="800000"/>
            <a:headEnd/>
            <a:tailEnd/>
          </a:ln>
        </p:spPr>
      </p:pic>
      <p:sp>
        <p:nvSpPr>
          <p:cNvPr id="18437" name="Textfeld 10"/>
          <p:cNvSpPr txBox="1">
            <a:spLocks noChangeArrowheads="1"/>
          </p:cNvSpPr>
          <p:nvPr/>
        </p:nvSpPr>
        <p:spPr bwMode="auto">
          <a:xfrm rot="-266583">
            <a:off x="3140075" y="2909888"/>
            <a:ext cx="1495425" cy="708025"/>
          </a:xfrm>
          <a:prstGeom prst="rect">
            <a:avLst/>
          </a:prstGeom>
          <a:noFill/>
          <a:ln w="9525">
            <a:noFill/>
            <a:miter lim="800000"/>
            <a:headEnd/>
            <a:tailEnd/>
          </a:ln>
        </p:spPr>
        <p:txBody>
          <a:bodyPr wrap="none">
            <a:spAutoFit/>
          </a:bodyPr>
          <a:lstStyle/>
          <a:p>
            <a:pPr algn="ctr"/>
            <a:r>
              <a:rPr lang="de-AT" sz="2000" b="1">
                <a:latin typeface="Arial" charset="0"/>
              </a:rPr>
              <a:t>Electronic </a:t>
            </a:r>
          </a:p>
          <a:p>
            <a:pPr algn="ctr"/>
            <a:r>
              <a:rPr lang="de-AT" sz="2000" b="1">
                <a:latin typeface="Arial" charset="0"/>
              </a:rPr>
              <a:t>tool</a:t>
            </a:r>
          </a:p>
        </p:txBody>
      </p:sp>
      <p:sp>
        <p:nvSpPr>
          <p:cNvPr id="12" name="Abgerundete rechteckige Legende 11"/>
          <p:cNvSpPr/>
          <p:nvPr/>
        </p:nvSpPr>
        <p:spPr>
          <a:xfrm>
            <a:off x="323850" y="908050"/>
            <a:ext cx="2879725" cy="1225550"/>
          </a:xfrm>
          <a:prstGeom prst="wedgeRoundRectCallout">
            <a:avLst>
              <a:gd name="adj1" fmla="val 66515"/>
              <a:gd name="adj2" fmla="val 88482"/>
              <a:gd name="adj3" fmla="val 16667"/>
            </a:avLst>
          </a:prstGeom>
          <a:solidFill>
            <a:srgbClr val="99CCFF"/>
          </a:solidFill>
          <a:ln w="285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a:solidFill>
                  <a:srgbClr val="000066"/>
                </a:solidFill>
                <a:latin typeface="Arial" pitchFamily="34" charset="0"/>
                <a:cs typeface="Arial" pitchFamily="34" charset="0"/>
              </a:rPr>
              <a:t>A </a:t>
            </a:r>
            <a:r>
              <a:rPr lang="de-AT" b="1" dirty="0" err="1">
                <a:solidFill>
                  <a:srgbClr val="000066"/>
                </a:solidFill>
                <a:latin typeface="Arial" pitchFamily="34" charset="0"/>
                <a:cs typeface="Arial" pitchFamily="34" charset="0"/>
              </a:rPr>
              <a:t>tool</a:t>
            </a:r>
            <a:r>
              <a:rPr lang="de-AT" b="1" dirty="0">
                <a:solidFill>
                  <a:srgbClr val="000066"/>
                </a:solidFill>
                <a:latin typeface="Arial" pitchFamily="34" charset="0"/>
                <a:cs typeface="Arial" pitchFamily="34" charset="0"/>
              </a:rPr>
              <a:t> </a:t>
            </a:r>
            <a:r>
              <a:rPr lang="de-AT" b="1" dirty="0" err="1">
                <a:solidFill>
                  <a:srgbClr val="000066"/>
                </a:solidFill>
                <a:latin typeface="Arial" pitchFamily="34" charset="0"/>
                <a:cs typeface="Arial" pitchFamily="34" charset="0"/>
              </a:rPr>
              <a:t>for</a:t>
            </a:r>
            <a:r>
              <a:rPr lang="de-AT" b="1" dirty="0">
                <a:solidFill>
                  <a:srgbClr val="000066"/>
                </a:solidFill>
                <a:latin typeface="Arial" pitchFamily="34" charset="0"/>
                <a:cs typeface="Arial" pitchFamily="34" charset="0"/>
              </a:rPr>
              <a:t> </a:t>
            </a:r>
            <a:r>
              <a:rPr lang="de-AT" b="1" dirty="0" err="1">
                <a:solidFill>
                  <a:srgbClr val="000066"/>
                </a:solidFill>
                <a:latin typeface="Arial" pitchFamily="34" charset="0"/>
                <a:cs typeface="Arial" pitchFamily="34" charset="0"/>
              </a:rPr>
              <a:t>modeling</a:t>
            </a:r>
            <a:endParaRPr lang="de-AT" b="1" dirty="0">
              <a:solidFill>
                <a:srgbClr val="000066"/>
              </a:solidFill>
              <a:latin typeface="Arial" pitchFamily="34" charset="0"/>
              <a:cs typeface="Arial" pitchFamily="34" charset="0"/>
            </a:endParaRPr>
          </a:p>
        </p:txBody>
      </p:sp>
      <p:sp>
        <p:nvSpPr>
          <p:cNvPr id="13" name="Abgerundete rechteckige Legende 12"/>
          <p:cNvSpPr/>
          <p:nvPr/>
        </p:nvSpPr>
        <p:spPr>
          <a:xfrm>
            <a:off x="6372225" y="908050"/>
            <a:ext cx="2447925" cy="1225550"/>
          </a:xfrm>
          <a:prstGeom prst="wedgeRoundRectCallout">
            <a:avLst>
              <a:gd name="adj1" fmla="val -120477"/>
              <a:gd name="adj2" fmla="val 83955"/>
              <a:gd name="adj3" fmla="val 16667"/>
            </a:avLst>
          </a:prstGeom>
          <a:solidFill>
            <a:srgbClr val="66FF66"/>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latin typeface="Arial" pitchFamily="34" charset="0"/>
                <a:cs typeface="Arial" pitchFamily="34" charset="0"/>
              </a:rPr>
              <a:t>A tool for visualizing</a:t>
            </a:r>
            <a:endParaRPr lang="de-AT" dirty="0">
              <a:solidFill>
                <a:schemeClr val="tx1"/>
              </a:solidFill>
              <a:latin typeface="Arial" pitchFamily="34" charset="0"/>
              <a:cs typeface="Arial" pitchFamily="34" charset="0"/>
            </a:endParaRPr>
          </a:p>
        </p:txBody>
      </p:sp>
      <p:sp>
        <p:nvSpPr>
          <p:cNvPr id="14" name="Abgerundete rechteckige Legende 13"/>
          <p:cNvSpPr/>
          <p:nvPr/>
        </p:nvSpPr>
        <p:spPr>
          <a:xfrm>
            <a:off x="250825" y="4581525"/>
            <a:ext cx="2592388" cy="1295400"/>
          </a:xfrm>
          <a:prstGeom prst="wedgeRoundRectCallout">
            <a:avLst>
              <a:gd name="adj1" fmla="val 64711"/>
              <a:gd name="adj2" fmla="val -152588"/>
              <a:gd name="adj3" fmla="val 16667"/>
            </a:avLst>
          </a:prstGeom>
          <a:solidFill>
            <a:srgbClr val="FFFF00"/>
          </a:solidFill>
          <a:ln w="285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A tool for calculating</a:t>
            </a:r>
            <a:endParaRPr lang="de-AT" b="1" dirty="0">
              <a:solidFill>
                <a:schemeClr val="tx1"/>
              </a:solidFill>
              <a:latin typeface="Arial" pitchFamily="34" charset="0"/>
              <a:cs typeface="Arial" pitchFamily="34" charset="0"/>
            </a:endParaRPr>
          </a:p>
        </p:txBody>
      </p:sp>
      <p:sp>
        <p:nvSpPr>
          <p:cNvPr id="15" name="Abgerundete rechteckige Legende 14"/>
          <p:cNvSpPr/>
          <p:nvPr/>
        </p:nvSpPr>
        <p:spPr>
          <a:xfrm>
            <a:off x="6372225" y="4797425"/>
            <a:ext cx="2447925" cy="1223963"/>
          </a:xfrm>
          <a:prstGeom prst="wedgeRoundRectCallout">
            <a:avLst>
              <a:gd name="adj1" fmla="val -124084"/>
              <a:gd name="adj2" fmla="val -170696"/>
              <a:gd name="adj3" fmla="val 16667"/>
            </a:avLst>
          </a:prstGeom>
          <a:solidFill>
            <a:srgbClr val="FF9999"/>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latin typeface="Arial" pitchFamily="34" charset="0"/>
                <a:cs typeface="Arial" pitchFamily="34" charset="0"/>
              </a:rPr>
              <a:t>A tool for experimenting</a:t>
            </a:r>
            <a:endParaRPr lang="de-AT" dirty="0">
              <a:solidFill>
                <a:schemeClr val="tx1"/>
              </a:solidFill>
              <a:latin typeface="Arial" pitchFamily="34" charset="0"/>
              <a:cs typeface="Arial" pitchFamily="34" charset="0"/>
            </a:endParaRPr>
          </a:p>
        </p:txBody>
      </p:sp>
      <p:sp>
        <p:nvSpPr>
          <p:cNvPr id="10" name="Legende mit Linie 2 9"/>
          <p:cNvSpPr/>
          <p:nvPr/>
        </p:nvSpPr>
        <p:spPr>
          <a:xfrm>
            <a:off x="3059113" y="4905375"/>
            <a:ext cx="6049962" cy="1908175"/>
          </a:xfrm>
          <a:prstGeom prst="borderCallout2">
            <a:avLst>
              <a:gd name="adj1" fmla="val 100741"/>
              <a:gd name="adj2" fmla="val 389"/>
              <a:gd name="adj3" fmla="val 102583"/>
              <a:gd name="adj4" fmla="val -16376"/>
              <a:gd name="adj5" fmla="val 50940"/>
              <a:gd name="adj6" fmla="val -23411"/>
            </a:avLst>
          </a:prstGeom>
          <a:solidFill>
            <a:srgbClr val="FFFF0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i="1" dirty="0">
                <a:solidFill>
                  <a:schemeClr val="tx1"/>
                </a:solidFill>
                <a:latin typeface="Arial" pitchFamily="34" charset="0"/>
                <a:cs typeface="Arial" pitchFamily="34" charset="0"/>
              </a:rPr>
              <a:t>Calculation competence is the ability of a human being to apply a given  calculus in a concrete situation purposefully</a:t>
            </a:r>
          </a:p>
          <a:p>
            <a:pPr algn="r">
              <a:defRPr/>
            </a:pPr>
            <a:r>
              <a:rPr lang="en-US" dirty="0">
                <a:solidFill>
                  <a:schemeClr val="tx1"/>
                </a:solidFill>
                <a:latin typeface="Arial" pitchFamily="34" charset="0"/>
                <a:cs typeface="Arial" pitchFamily="34" charset="0"/>
              </a:rPr>
              <a:t>[</a:t>
            </a:r>
            <a:r>
              <a:rPr lang="en-US" dirty="0" err="1">
                <a:solidFill>
                  <a:schemeClr val="tx1"/>
                </a:solidFill>
                <a:latin typeface="Arial" pitchFamily="34" charset="0"/>
                <a:cs typeface="Arial" pitchFamily="34" charset="0"/>
              </a:rPr>
              <a:t>Hischer</a:t>
            </a:r>
            <a:r>
              <a:rPr lang="en-US" dirty="0">
                <a:solidFill>
                  <a:schemeClr val="tx1"/>
                </a:solidFill>
                <a:latin typeface="Arial" pitchFamily="34" charset="0"/>
                <a:cs typeface="Arial" pitchFamily="34" charset="0"/>
              </a:rPr>
              <a:t>, 1995]</a:t>
            </a:r>
            <a:endParaRPr lang="de-AT"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ppt_w</p:attrName>
                                        </p:attrNameLst>
                                      </p:cBhvr>
                                      <p:tavLst>
                                        <p:tav tm="0">
                                          <p:val>
                                            <p:strVal val="#ppt_w*0.70"/>
                                          </p:val>
                                        </p:tav>
                                        <p:tav tm="100000">
                                          <p:val>
                                            <p:strVal val="#ppt_w"/>
                                          </p:val>
                                        </p:tav>
                                      </p:tavLst>
                                    </p:anim>
                                    <p:anim calcmode="lin" valueType="num">
                                      <p:cBhvr>
                                        <p:cTn id="15" dur="1000" fill="hold"/>
                                        <p:tgtEl>
                                          <p:spTgt spid="13"/>
                                        </p:tgtEl>
                                        <p:attrNameLst>
                                          <p:attrName>ppt_h</p:attrName>
                                        </p:attrNameLst>
                                      </p:cBhvr>
                                      <p:tavLst>
                                        <p:tav tm="0">
                                          <p:val>
                                            <p:strVal val="#ppt_h"/>
                                          </p:val>
                                        </p:tav>
                                        <p:tav tm="100000">
                                          <p:val>
                                            <p:strVal val="#ppt_h"/>
                                          </p:val>
                                        </p:tav>
                                      </p:tavLst>
                                    </p:anim>
                                    <p:animEffect transition="in" filter="fade">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strVal val="#ppt_w*0.70"/>
                                          </p:val>
                                        </p:tav>
                                        <p:tav tm="100000">
                                          <p:val>
                                            <p:strVal val="#ppt_w"/>
                                          </p:val>
                                        </p:tav>
                                      </p:tavLst>
                                    </p:anim>
                                    <p:anim calcmode="lin" valueType="num">
                                      <p:cBhvr>
                                        <p:cTn id="22" dur="1000" fill="hold"/>
                                        <p:tgtEl>
                                          <p:spTgt spid="15"/>
                                        </p:tgtEl>
                                        <p:attrNameLst>
                                          <p:attrName>ppt_h</p:attrName>
                                        </p:attrNameLst>
                                      </p:cBhvr>
                                      <p:tavLst>
                                        <p:tav tm="0">
                                          <p:val>
                                            <p:strVal val="#ppt_h"/>
                                          </p:val>
                                        </p:tav>
                                        <p:tav tm="100000">
                                          <p:val>
                                            <p:strVal val="#ppt_h"/>
                                          </p:val>
                                        </p:tav>
                                      </p:tavLst>
                                    </p:anim>
                                    <p:animEffect transition="in" filter="fade">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1000" fill="hold"/>
                                        <p:tgtEl>
                                          <p:spTgt spid="14"/>
                                        </p:tgtEl>
                                        <p:attrNameLst>
                                          <p:attrName>ppt_w</p:attrName>
                                        </p:attrNameLst>
                                      </p:cBhvr>
                                      <p:tavLst>
                                        <p:tav tm="0">
                                          <p:val>
                                            <p:strVal val="#ppt_w*0.70"/>
                                          </p:val>
                                        </p:tav>
                                        <p:tav tm="100000">
                                          <p:val>
                                            <p:strVal val="#ppt_w"/>
                                          </p:val>
                                        </p:tav>
                                      </p:tavLst>
                                    </p:anim>
                                    <p:anim calcmode="lin" valueType="num">
                                      <p:cBhvr>
                                        <p:cTn id="29" dur="1000" fill="hold"/>
                                        <p:tgtEl>
                                          <p:spTgt spid="14"/>
                                        </p:tgtEl>
                                        <p:attrNameLst>
                                          <p:attrName>ppt_h</p:attrName>
                                        </p:attrNameLst>
                                      </p:cBhvr>
                                      <p:tavLst>
                                        <p:tav tm="0">
                                          <p:val>
                                            <p:strVal val="#ppt_h"/>
                                          </p:val>
                                        </p:tav>
                                        <p:tav tm="100000">
                                          <p:val>
                                            <p:strVal val="#ppt_h"/>
                                          </p:val>
                                        </p:tav>
                                      </p:tavLst>
                                    </p:anim>
                                    <p:animEffect transition="in" filter="fade">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strVal val="#ppt_w*0.70"/>
                                          </p:val>
                                        </p:tav>
                                        <p:tav tm="100000">
                                          <p:val>
                                            <p:strVal val="#ppt_w"/>
                                          </p:val>
                                        </p:tav>
                                      </p:tavLst>
                                    </p:anim>
                                    <p:anim calcmode="lin" valueType="num">
                                      <p:cBhvr>
                                        <p:cTn id="36" dur="1000" fill="hold"/>
                                        <p:tgtEl>
                                          <p:spTgt spid="10"/>
                                        </p:tgtEl>
                                        <p:attrNameLst>
                                          <p:attrName>ppt_h</p:attrName>
                                        </p:attrNameLst>
                                      </p:cBhvr>
                                      <p:tavLst>
                                        <p:tav tm="0">
                                          <p:val>
                                            <p:strVal val="#ppt_h"/>
                                          </p:val>
                                        </p:tav>
                                        <p:tav tm="100000">
                                          <p:val>
                                            <p:strVal val="#ppt_h"/>
                                          </p:val>
                                        </p:tav>
                                      </p:tavLst>
                                    </p:anim>
                                    <p:animEffect transition="in" filter="fade">
                                      <p:cBhvr>
                                        <p:cTn id="3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p:cNvCxnSpPr/>
          <p:nvPr/>
        </p:nvCxnSpPr>
        <p:spPr>
          <a:xfrm>
            <a:off x="1928813" y="6858000"/>
            <a:ext cx="5286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9459" name="Picture 2"/>
          <p:cNvPicPr>
            <a:picLocks noChangeAspect="1" noChangeArrowheads="1"/>
          </p:cNvPicPr>
          <p:nvPr/>
        </p:nvPicPr>
        <p:blipFill>
          <a:blip r:embed="rId2" cstate="print"/>
          <a:srcRect/>
          <a:stretch>
            <a:fillRect/>
          </a:stretch>
        </p:blipFill>
        <p:spPr bwMode="auto">
          <a:xfrm>
            <a:off x="2989263" y="3068638"/>
            <a:ext cx="2346325" cy="1944687"/>
          </a:xfrm>
          <a:prstGeom prst="rect">
            <a:avLst/>
          </a:prstGeom>
          <a:noFill/>
          <a:ln w="9525">
            <a:solidFill>
              <a:schemeClr val="tx1"/>
            </a:solidFill>
            <a:miter lim="800000"/>
            <a:headEnd/>
            <a:tailEnd/>
          </a:ln>
        </p:spPr>
      </p:pic>
      <p:sp>
        <p:nvSpPr>
          <p:cNvPr id="6" name="Horizontaler Bildlauf 5"/>
          <p:cNvSpPr/>
          <p:nvPr/>
        </p:nvSpPr>
        <p:spPr>
          <a:xfrm>
            <a:off x="71438" y="-100013"/>
            <a:ext cx="8964612" cy="2665413"/>
          </a:xfrm>
          <a:prstGeom prst="horizontalScroll">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solidFill>
                  <a:schemeClr val="tx1"/>
                </a:solidFill>
                <a:latin typeface="Arial" pitchFamily="34" charset="0"/>
                <a:cs typeface="Arial" pitchFamily="34" charset="0"/>
              </a:rPr>
              <a:t>Part 2: Realizing the Spiral Principle</a:t>
            </a:r>
          </a:p>
          <a:p>
            <a:pPr marL="1616075">
              <a:defRPr/>
            </a:pPr>
            <a:r>
              <a:rPr lang="en-US" sz="3600" b="1" dirty="0">
                <a:solidFill>
                  <a:schemeClr val="tx1"/>
                </a:solidFill>
                <a:latin typeface="Arial" pitchFamily="34" charset="0"/>
                <a:cs typeface="Arial" pitchFamily="34" charset="0"/>
              </a:rPr>
              <a:t>Exponential growth</a:t>
            </a:r>
            <a:endParaRPr lang="de-AT" sz="3600" b="1" dirty="0">
              <a:solidFill>
                <a:schemeClr val="tx1"/>
              </a:solidFill>
              <a:latin typeface="Arial" pitchFamily="34" charset="0"/>
              <a:cs typeface="Arial" pitchFamily="34" charset="0"/>
            </a:endParaRPr>
          </a:p>
          <a:p>
            <a:pPr marL="450850" indent="-450850">
              <a:defRPr/>
            </a:pPr>
            <a:r>
              <a:rPr lang="en-US" sz="2800" b="1" dirty="0">
                <a:solidFill>
                  <a:schemeClr val="tx1"/>
                </a:solidFill>
              </a:rPr>
              <a:t>	as an example for a sustainable, technology supported learning process</a:t>
            </a:r>
            <a:endParaRPr lang="de-AT" sz="28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j0386688"/>
          <p:cNvPicPr>
            <a:picLocks noChangeAspect="1" noChangeArrowheads="1"/>
          </p:cNvPicPr>
          <p:nvPr/>
        </p:nvPicPr>
        <p:blipFill>
          <a:blip r:embed="rId2" cstate="print"/>
          <a:srcRect/>
          <a:stretch>
            <a:fillRect/>
          </a:stretch>
        </p:blipFill>
        <p:spPr bwMode="auto">
          <a:xfrm rot="4110946">
            <a:off x="5718175" y="606425"/>
            <a:ext cx="4421188" cy="3154362"/>
          </a:xfrm>
          <a:prstGeom prst="rect">
            <a:avLst/>
          </a:prstGeom>
          <a:noFill/>
          <a:ln w="9525">
            <a:noFill/>
            <a:miter lim="800000"/>
            <a:headEnd/>
            <a:tailEnd/>
          </a:ln>
        </p:spPr>
      </p:pic>
      <p:sp>
        <p:nvSpPr>
          <p:cNvPr id="20483" name="Oval 3"/>
          <p:cNvSpPr>
            <a:spLocks noChangeArrowheads="1"/>
          </p:cNvSpPr>
          <p:nvPr/>
        </p:nvSpPr>
        <p:spPr bwMode="auto">
          <a:xfrm>
            <a:off x="7740650" y="2781300"/>
            <a:ext cx="287338"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14" name="Oval 3"/>
          <p:cNvSpPr>
            <a:spLocks noChangeArrowheads="1"/>
          </p:cNvSpPr>
          <p:nvPr/>
        </p:nvSpPr>
        <p:spPr bwMode="auto">
          <a:xfrm>
            <a:off x="611188" y="2781300"/>
            <a:ext cx="576262" cy="503238"/>
          </a:xfrm>
          <a:prstGeom prst="ellipse">
            <a:avLst/>
          </a:prstGeom>
          <a:solidFill>
            <a:srgbClr val="FF0000"/>
          </a:solidFill>
          <a:ln w="9525">
            <a:solidFill>
              <a:schemeClr val="tx1"/>
            </a:solidFill>
            <a:round/>
            <a:headEnd/>
            <a:tailEnd/>
          </a:ln>
        </p:spPr>
        <p:txBody>
          <a:bodyPr wrap="none" anchor="ctr"/>
          <a:lstStyle/>
          <a:p>
            <a:pPr algn="ctr"/>
            <a:r>
              <a:rPr lang="de-DE" b="1">
                <a:latin typeface="Arial" charset="0"/>
              </a:rPr>
              <a:t>1</a:t>
            </a:r>
          </a:p>
        </p:txBody>
      </p:sp>
      <p:sp>
        <p:nvSpPr>
          <p:cNvPr id="15" name="Abgerundete rechteckige Legende 14"/>
          <p:cNvSpPr/>
          <p:nvPr/>
        </p:nvSpPr>
        <p:spPr>
          <a:xfrm>
            <a:off x="1979613" y="1701800"/>
            <a:ext cx="4968875" cy="2663825"/>
          </a:xfrm>
          <a:prstGeom prst="wedgeRoundRectCallout">
            <a:avLst>
              <a:gd name="adj1" fmla="val -64999"/>
              <a:gd name="adj2" fmla="val 55"/>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sz="2800" b="1" dirty="0">
                <a:solidFill>
                  <a:schemeClr val="bg1"/>
                </a:solidFill>
                <a:latin typeface="Arial" pitchFamily="34" charset="0"/>
                <a:cs typeface="Arial" pitchFamily="34" charset="0"/>
              </a:rPr>
              <a:t>Basic </a:t>
            </a:r>
            <a:r>
              <a:rPr lang="de-AT" sz="2800" b="1" dirty="0" err="1">
                <a:solidFill>
                  <a:schemeClr val="bg1"/>
                </a:solidFill>
                <a:latin typeface="Arial" pitchFamily="34" charset="0"/>
                <a:cs typeface="Arial" pitchFamily="34" charset="0"/>
              </a:rPr>
              <a:t>rule</a:t>
            </a:r>
            <a:r>
              <a:rPr lang="de-AT" sz="2800" b="1" dirty="0">
                <a:solidFill>
                  <a:schemeClr val="bg1"/>
                </a:solidFill>
                <a:latin typeface="Arial" pitchFamily="34" charset="0"/>
                <a:cs typeface="Arial" pitchFamily="34" charset="0"/>
              </a:rPr>
              <a:t> I</a:t>
            </a:r>
          </a:p>
          <a:p>
            <a:pPr marL="360363">
              <a:buFont typeface="Wingdings" pitchFamily="2" charset="2"/>
              <a:buChar char="Ø"/>
              <a:defRPr/>
            </a:pPr>
            <a:r>
              <a:rPr lang="de-AT" sz="2000" b="1" dirty="0" err="1">
                <a:solidFill>
                  <a:schemeClr val="bg1"/>
                </a:solidFill>
                <a:latin typeface="Arial" pitchFamily="34" charset="0"/>
                <a:cs typeface="Arial" pitchFamily="34" charset="0"/>
              </a:rPr>
              <a:t>duplications</a:t>
            </a:r>
            <a:endParaRPr lang="de-AT" sz="2000" b="1" dirty="0">
              <a:solidFill>
                <a:schemeClr val="bg1"/>
              </a:solidFill>
              <a:latin typeface="Arial" pitchFamily="34" charset="0"/>
              <a:cs typeface="Arial" pitchFamily="34" charset="0"/>
            </a:endParaRPr>
          </a:p>
          <a:p>
            <a:pPr marL="360363">
              <a:buFont typeface="Wingdings" pitchFamily="2" charset="2"/>
              <a:buChar char="Ø"/>
              <a:defRPr/>
            </a:pPr>
            <a:r>
              <a:rPr lang="de-AT" sz="2000" b="1" dirty="0" err="1">
                <a:solidFill>
                  <a:schemeClr val="bg1"/>
                </a:solidFill>
                <a:latin typeface="Arial" pitchFamily="34" charset="0"/>
                <a:cs typeface="Arial" pitchFamily="34" charset="0"/>
              </a:rPr>
              <a:t>percentage</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growth</a:t>
            </a:r>
            <a:r>
              <a:rPr lang="de-AT" sz="2000" b="1" dirty="0">
                <a:solidFill>
                  <a:schemeClr val="bg1"/>
                </a:solidFill>
                <a:latin typeface="Arial" pitchFamily="34" charset="0"/>
                <a:cs typeface="Arial" pitchFamily="34" charset="0"/>
              </a:rPr>
              <a:t> rate</a:t>
            </a:r>
          </a:p>
          <a:p>
            <a:pPr marL="360363">
              <a:buFont typeface="Wingdings" pitchFamily="2" charset="2"/>
              <a:buChar char="Ø"/>
              <a:defRPr/>
            </a:pPr>
            <a:endParaRPr lang="de-AT" sz="2000" b="1" dirty="0">
              <a:solidFill>
                <a:schemeClr val="bg1"/>
              </a:solidFill>
              <a:latin typeface="Arial" pitchFamily="34" charset="0"/>
              <a:cs typeface="Arial" pitchFamily="34" charset="0"/>
            </a:endParaRPr>
          </a:p>
          <a:p>
            <a:pPr marL="179388">
              <a:tabLst>
                <a:tab pos="179388" algn="l"/>
              </a:tabLst>
              <a:defRPr/>
            </a:pPr>
            <a:r>
              <a:rPr lang="de-AT" sz="2000" b="1" dirty="0" err="1">
                <a:solidFill>
                  <a:schemeClr val="bg1"/>
                </a:solidFill>
                <a:latin typeface="Arial" pitchFamily="34" charset="0"/>
                <a:cs typeface="Arial" pitchFamily="34" charset="0"/>
              </a:rPr>
              <a:t>Use</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of</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the</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basic</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rule</a:t>
            </a:r>
            <a:r>
              <a:rPr lang="de-AT" sz="2000" b="1" dirty="0">
                <a:solidFill>
                  <a:schemeClr val="bg1"/>
                </a:solidFill>
                <a:latin typeface="Arial" pitchFamily="34" charset="0"/>
                <a:cs typeface="Arial" pitchFamily="34" charset="0"/>
              </a:rPr>
              <a:t> I </a:t>
            </a:r>
            <a:r>
              <a:rPr lang="de-AT" sz="2000" b="1" dirty="0" err="1">
                <a:solidFill>
                  <a:schemeClr val="bg1"/>
                </a:solidFill>
                <a:latin typeface="Arial" pitchFamily="34" charset="0"/>
                <a:cs typeface="Arial" pitchFamily="34" charset="0"/>
              </a:rPr>
              <a:t>for</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problem</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solving</a:t>
            </a:r>
            <a:endParaRPr lang="de-AT" sz="2000" b="1" dirty="0">
              <a:solidFill>
                <a:schemeClr val="bg1"/>
              </a:solidFill>
              <a:latin typeface="Arial" pitchFamily="34" charset="0"/>
              <a:cs typeface="Arial" pitchFamily="34" charset="0"/>
            </a:endParaRPr>
          </a:p>
        </p:txBody>
      </p:sp>
      <p:sp>
        <p:nvSpPr>
          <p:cNvPr id="20486" name="Textfeld 24"/>
          <p:cNvSpPr txBox="1">
            <a:spLocks noChangeArrowheads="1"/>
          </p:cNvSpPr>
          <p:nvPr/>
        </p:nvSpPr>
        <p:spPr bwMode="auto">
          <a:xfrm>
            <a:off x="179388" y="1033463"/>
            <a:ext cx="3600450" cy="523875"/>
          </a:xfrm>
          <a:prstGeom prst="rect">
            <a:avLst/>
          </a:prstGeom>
          <a:solidFill>
            <a:srgbClr val="FFFF00"/>
          </a:solidFill>
          <a:ln w="28575">
            <a:solidFill>
              <a:srgbClr val="000099"/>
            </a:solidFill>
            <a:miter lim="800000"/>
            <a:headEnd/>
            <a:tailEnd/>
          </a:ln>
        </p:spPr>
        <p:txBody>
          <a:bodyPr>
            <a:spAutoFit/>
          </a:bodyPr>
          <a:lstStyle/>
          <a:p>
            <a:r>
              <a:rPr lang="de-AT" sz="2800" b="1">
                <a:solidFill>
                  <a:srgbClr val="006600"/>
                </a:solidFill>
                <a:latin typeface="Arial" charset="0"/>
              </a:rPr>
              <a:t>7</a:t>
            </a:r>
            <a:r>
              <a:rPr lang="de-AT" sz="2800" b="1" baseline="30000">
                <a:solidFill>
                  <a:srgbClr val="006600"/>
                </a:solidFill>
                <a:latin typeface="Arial" charset="0"/>
              </a:rPr>
              <a:t>th</a:t>
            </a:r>
            <a:r>
              <a:rPr lang="de-AT" sz="2800" b="1">
                <a:solidFill>
                  <a:srgbClr val="006600"/>
                </a:solidFill>
                <a:latin typeface="Arial" charset="0"/>
              </a:rPr>
              <a:t> and 8</a:t>
            </a:r>
            <a:r>
              <a:rPr lang="de-AT" sz="2800" b="1" baseline="30000">
                <a:solidFill>
                  <a:srgbClr val="006600"/>
                </a:solidFill>
                <a:latin typeface="Arial" charset="0"/>
              </a:rPr>
              <a:t>th</a:t>
            </a:r>
            <a:r>
              <a:rPr lang="de-AT" sz="2800" b="1">
                <a:solidFill>
                  <a:srgbClr val="006600"/>
                </a:solidFill>
                <a:latin typeface="Arial" charset="0"/>
              </a:rPr>
              <a:t> grade</a:t>
            </a:r>
          </a:p>
        </p:txBody>
      </p:sp>
      <p:sp>
        <p:nvSpPr>
          <p:cNvPr id="9" name="Horizontaler Bildlauf 8"/>
          <p:cNvSpPr/>
          <p:nvPr/>
        </p:nvSpPr>
        <p:spPr>
          <a:xfrm>
            <a:off x="34925" y="-26988"/>
            <a:ext cx="6840538" cy="863601"/>
          </a:xfrm>
          <a:prstGeom prst="horizontalScroll">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de-AT" b="1" dirty="0">
                <a:solidFill>
                  <a:schemeClr val="tx1"/>
                </a:solidFill>
                <a:latin typeface="Arial" pitchFamily="34" charset="0"/>
                <a:cs typeface="Arial" pitchFamily="34" charset="0"/>
              </a:rPr>
              <a:t>2.1 Growth </a:t>
            </a:r>
            <a:r>
              <a:rPr lang="de-AT" b="1" dirty="0" err="1">
                <a:solidFill>
                  <a:schemeClr val="tx1"/>
                </a:solidFill>
                <a:latin typeface="Arial" pitchFamily="34" charset="0"/>
                <a:cs typeface="Arial" pitchFamily="34" charset="0"/>
              </a:rPr>
              <a:t>processes</a:t>
            </a:r>
            <a:r>
              <a:rPr lang="de-AT" b="1" dirty="0">
                <a:solidFill>
                  <a:schemeClr val="tx1"/>
                </a:solidFill>
                <a:latin typeface="Arial" pitchFamily="34" charset="0"/>
                <a:cs typeface="Arial" pitchFamily="34" charset="0"/>
              </a:rPr>
              <a:t> in </a:t>
            </a:r>
            <a:r>
              <a:rPr lang="de-AT" b="1" dirty="0" err="1">
                <a:solidFill>
                  <a:schemeClr val="tx1"/>
                </a:solidFill>
                <a:latin typeface="Arial" pitchFamily="34" charset="0"/>
                <a:cs typeface="Arial" pitchFamily="34" charset="0"/>
              </a:rPr>
              <a:t>secondary</a:t>
            </a:r>
            <a:r>
              <a:rPr lang="de-AT" b="1" dirty="0">
                <a:solidFill>
                  <a:schemeClr val="tx1"/>
                </a:solidFill>
                <a:latin typeface="Arial" pitchFamily="34" charset="0"/>
                <a:cs typeface="Arial" pitchFamily="34" charset="0"/>
              </a:rPr>
              <a:t> </a:t>
            </a:r>
            <a:r>
              <a:rPr lang="de-AT" b="1" dirty="0" err="1">
                <a:solidFill>
                  <a:schemeClr val="tx1"/>
                </a:solidFill>
                <a:latin typeface="Arial" pitchFamily="34" charset="0"/>
                <a:cs typeface="Arial" pitchFamily="34" charset="0"/>
              </a:rPr>
              <a:t>level</a:t>
            </a:r>
            <a:r>
              <a:rPr lang="de-AT" b="1" dirty="0">
                <a:solidFill>
                  <a:schemeClr val="tx1"/>
                </a:solidFill>
                <a:latin typeface="Arial" pitchFamily="34" charset="0"/>
                <a:cs typeface="Arial" pitchFamily="34" charset="0"/>
              </a:rPr>
              <a:t>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strVal val="#ppt_w*0.70"/>
                                          </p:val>
                                        </p:tav>
                                        <p:tav tm="100000">
                                          <p:val>
                                            <p:strVal val="#ppt_w"/>
                                          </p:val>
                                        </p:tav>
                                      </p:tavLst>
                                    </p:anim>
                                    <p:anim calcmode="lin" valueType="num">
                                      <p:cBhvr>
                                        <p:cTn id="16" dur="1000" fill="hold"/>
                                        <p:tgtEl>
                                          <p:spTgt spid="15"/>
                                        </p:tgtEl>
                                        <p:attrNameLst>
                                          <p:attrName>ppt_h</p:attrName>
                                        </p:attrNameLst>
                                      </p:cBhvr>
                                      <p:tavLst>
                                        <p:tav tm="0">
                                          <p:val>
                                            <p:strVal val="#ppt_h"/>
                                          </p:val>
                                        </p:tav>
                                        <p:tav tm="100000">
                                          <p:val>
                                            <p:strVal val="#ppt_h"/>
                                          </p:val>
                                        </p:tav>
                                      </p:tavLst>
                                    </p:anim>
                                    <p:animEffect transition="in" filter="fade">
                                      <p:cBhvr>
                                        <p:cTn id="1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Heugl\AppData\Local\Microsoft\Windows\Temporary Internet Files\Low\Content.IE5\7OB2FJ3L\17983622_3c16397892_o[1].jpg"/>
          <p:cNvPicPr>
            <a:picLocks noChangeAspect="1" noChangeArrowheads="1"/>
          </p:cNvPicPr>
          <p:nvPr/>
        </p:nvPicPr>
        <p:blipFill>
          <a:blip r:embed="rId2" cstate="print"/>
          <a:srcRect/>
          <a:stretch>
            <a:fillRect/>
          </a:stretch>
        </p:blipFill>
        <p:spPr bwMode="auto">
          <a:xfrm>
            <a:off x="5022850" y="366713"/>
            <a:ext cx="3763963" cy="2490787"/>
          </a:xfrm>
          <a:prstGeom prst="rect">
            <a:avLst/>
          </a:prstGeom>
          <a:noFill/>
          <a:ln w="9525">
            <a:noFill/>
            <a:miter lim="800000"/>
            <a:headEnd/>
            <a:tailEnd/>
          </a:ln>
        </p:spPr>
      </p:pic>
      <p:sp>
        <p:nvSpPr>
          <p:cNvPr id="21507" name="Text Box 26"/>
          <p:cNvSpPr txBox="1">
            <a:spLocks noChangeArrowheads="1"/>
          </p:cNvSpPr>
          <p:nvPr/>
        </p:nvSpPr>
        <p:spPr bwMode="auto">
          <a:xfrm>
            <a:off x="158750" y="163513"/>
            <a:ext cx="1809750" cy="461962"/>
          </a:xfrm>
          <a:prstGeom prst="rect">
            <a:avLst/>
          </a:prstGeom>
          <a:noFill/>
          <a:ln w="9525">
            <a:noFill/>
            <a:miter lim="800000"/>
            <a:headEnd/>
            <a:tailEnd/>
          </a:ln>
        </p:spPr>
        <p:txBody>
          <a:bodyPr wrap="none">
            <a:spAutoFit/>
          </a:bodyPr>
          <a:lstStyle/>
          <a:p>
            <a:r>
              <a:rPr lang="de-AT" b="1">
                <a:solidFill>
                  <a:srgbClr val="003399"/>
                </a:solidFill>
                <a:latin typeface="Arial" charset="0"/>
              </a:rPr>
              <a:t>Example 1:</a:t>
            </a:r>
            <a:endParaRPr lang="de-DE" b="1">
              <a:solidFill>
                <a:srgbClr val="003399"/>
              </a:solidFill>
              <a:latin typeface="Arial" charset="0"/>
            </a:endParaRPr>
          </a:p>
        </p:txBody>
      </p:sp>
      <p:pic>
        <p:nvPicPr>
          <p:cNvPr id="22532" name="Picture 2" descr="http://upload.wikimedia.org/wikipedia/de/b/b6/Batrachospermum_moniliforme.jpg"/>
          <p:cNvPicPr>
            <a:picLocks noChangeAspect="1" noChangeArrowheads="1"/>
          </p:cNvPicPr>
          <p:nvPr/>
        </p:nvPicPr>
        <p:blipFill>
          <a:blip r:embed="rId3" cstate="print"/>
          <a:srcRect/>
          <a:stretch>
            <a:fillRect/>
          </a:stretch>
        </p:blipFill>
        <p:spPr bwMode="auto">
          <a:xfrm>
            <a:off x="5476875" y="3389313"/>
            <a:ext cx="2952750" cy="2540000"/>
          </a:xfrm>
          <a:prstGeom prst="rect">
            <a:avLst/>
          </a:prstGeom>
          <a:noFill/>
          <a:ln w="9525">
            <a:noFill/>
            <a:miter lim="800000"/>
            <a:headEnd/>
            <a:tailEnd/>
          </a:ln>
        </p:spPr>
      </p:pic>
      <p:sp>
        <p:nvSpPr>
          <p:cNvPr id="5" name="Text Box 26"/>
          <p:cNvSpPr txBox="1">
            <a:spLocks noChangeArrowheads="1"/>
          </p:cNvSpPr>
          <p:nvPr/>
        </p:nvSpPr>
        <p:spPr bwMode="auto">
          <a:xfrm>
            <a:off x="142875" y="681038"/>
            <a:ext cx="4786313" cy="4154487"/>
          </a:xfrm>
          <a:prstGeom prst="rect">
            <a:avLst/>
          </a:prstGeom>
          <a:noFill/>
          <a:ln w="9525">
            <a:noFill/>
            <a:miter lim="800000"/>
            <a:headEnd/>
            <a:tailEnd/>
          </a:ln>
        </p:spPr>
        <p:txBody>
          <a:bodyPr>
            <a:spAutoFit/>
          </a:bodyPr>
          <a:lstStyle/>
          <a:p>
            <a:pPr>
              <a:defRPr/>
            </a:pPr>
            <a:r>
              <a:rPr lang="de-DE" dirty="0">
                <a:solidFill>
                  <a:srgbClr val="003399"/>
                </a:solidFill>
                <a:latin typeface="Arial" pitchFamily="34" charset="0"/>
                <a:cs typeface="Arial" pitchFamily="34" charset="0"/>
              </a:rPr>
              <a:t>The </a:t>
            </a:r>
            <a:r>
              <a:rPr lang="de-DE" dirty="0" err="1">
                <a:solidFill>
                  <a:srgbClr val="003399"/>
                </a:solidFill>
                <a:latin typeface="Arial" pitchFamily="34" charset="0"/>
                <a:cs typeface="Arial" pitchFamily="34" charset="0"/>
              </a:rPr>
              <a:t>area</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needed</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by</a:t>
            </a:r>
            <a:r>
              <a:rPr lang="de-DE" dirty="0">
                <a:solidFill>
                  <a:srgbClr val="003399"/>
                </a:solidFill>
                <a:latin typeface="Arial" pitchFamily="34" charset="0"/>
                <a:cs typeface="Arial" pitchFamily="34" charset="0"/>
              </a:rPr>
              <a:t> a </a:t>
            </a:r>
            <a:r>
              <a:rPr lang="de-DE" dirty="0" err="1">
                <a:solidFill>
                  <a:srgbClr val="003399"/>
                </a:solidFill>
                <a:latin typeface="Arial" pitchFamily="34" charset="0"/>
                <a:cs typeface="Arial" pitchFamily="34" charset="0"/>
              </a:rPr>
              <a:t>waterplant</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doubles</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every</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day</a:t>
            </a:r>
            <a:r>
              <a:rPr lang="de-DE" dirty="0">
                <a:solidFill>
                  <a:srgbClr val="003399"/>
                </a:solidFill>
                <a:latin typeface="Arial" pitchFamily="34" charset="0"/>
                <a:cs typeface="Arial" pitchFamily="34" charset="0"/>
              </a:rPr>
              <a:t>.</a:t>
            </a:r>
          </a:p>
          <a:p>
            <a:pPr>
              <a:defRPr/>
            </a:pPr>
            <a:endParaRPr lang="de-DE" dirty="0">
              <a:solidFill>
                <a:srgbClr val="003399"/>
              </a:solidFill>
              <a:latin typeface="Arial" pitchFamily="34" charset="0"/>
              <a:cs typeface="Arial" pitchFamily="34" charset="0"/>
            </a:endParaRPr>
          </a:p>
          <a:p>
            <a:pPr>
              <a:defRPr/>
            </a:pPr>
            <a:r>
              <a:rPr lang="de-DE" dirty="0" err="1">
                <a:solidFill>
                  <a:srgbClr val="003399"/>
                </a:solidFill>
                <a:latin typeface="Arial" pitchFamily="34" charset="0"/>
                <a:cs typeface="Arial" pitchFamily="34" charset="0"/>
              </a:rPr>
              <a:t>At</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the</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first</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day</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the</a:t>
            </a:r>
            <a:r>
              <a:rPr lang="de-DE" dirty="0">
                <a:solidFill>
                  <a:srgbClr val="003399"/>
                </a:solidFill>
                <a:latin typeface="Arial" pitchFamily="34" charset="0"/>
                <a:cs typeface="Arial" pitchFamily="34" charset="0"/>
              </a:rPr>
              <a:t> plant </a:t>
            </a:r>
            <a:r>
              <a:rPr lang="de-DE" dirty="0" err="1">
                <a:solidFill>
                  <a:srgbClr val="003399"/>
                </a:solidFill>
                <a:latin typeface="Arial" pitchFamily="34" charset="0"/>
                <a:cs typeface="Arial" pitchFamily="34" charset="0"/>
              </a:rPr>
              <a:t>needs</a:t>
            </a:r>
            <a:r>
              <a:rPr lang="de-DE" dirty="0">
                <a:solidFill>
                  <a:srgbClr val="003399"/>
                </a:solidFill>
                <a:latin typeface="Arial" pitchFamily="34" charset="0"/>
                <a:cs typeface="Arial" pitchFamily="34" charset="0"/>
              </a:rPr>
              <a:t> 1 dm</a:t>
            </a:r>
            <a:r>
              <a:rPr lang="de-DE" baseline="30000" dirty="0">
                <a:solidFill>
                  <a:srgbClr val="003399"/>
                </a:solidFill>
                <a:latin typeface="Arial" pitchFamily="34" charset="0"/>
                <a:cs typeface="Arial" pitchFamily="34" charset="0"/>
              </a:rPr>
              <a:t>2.</a:t>
            </a:r>
          </a:p>
          <a:p>
            <a:pPr>
              <a:defRPr/>
            </a:pPr>
            <a:endParaRPr lang="de-DE" baseline="30000" dirty="0">
              <a:solidFill>
                <a:srgbClr val="003399"/>
              </a:solidFill>
              <a:latin typeface="Arial" pitchFamily="34" charset="0"/>
              <a:cs typeface="Arial" pitchFamily="34" charset="0"/>
            </a:endParaRPr>
          </a:p>
          <a:p>
            <a:pPr marL="174625" indent="-174625">
              <a:buFont typeface="Arial" pitchFamily="34" charset="0"/>
              <a:buChar char="•"/>
              <a:defRPr/>
            </a:pPr>
            <a:r>
              <a:rPr lang="de-DE" dirty="0">
                <a:solidFill>
                  <a:srgbClr val="003399"/>
                </a:solidFill>
                <a:latin typeface="Arial" pitchFamily="34" charset="0"/>
                <a:cs typeface="Arial" pitchFamily="34" charset="0"/>
              </a:rPr>
              <a:t>After </a:t>
            </a:r>
            <a:r>
              <a:rPr lang="de-DE" dirty="0" err="1">
                <a:solidFill>
                  <a:srgbClr val="003399"/>
                </a:solidFill>
                <a:latin typeface="Arial" pitchFamily="34" charset="0"/>
                <a:cs typeface="Arial" pitchFamily="34" charset="0"/>
              </a:rPr>
              <a:t>how</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many</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days</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the</a:t>
            </a:r>
            <a:r>
              <a:rPr lang="de-DE" dirty="0">
                <a:solidFill>
                  <a:srgbClr val="003399"/>
                </a:solidFill>
                <a:latin typeface="Arial" pitchFamily="34" charset="0"/>
                <a:cs typeface="Arial" pitchFamily="34" charset="0"/>
              </a:rPr>
              <a:t> half </a:t>
            </a:r>
            <a:r>
              <a:rPr lang="de-DE" dirty="0" err="1">
                <a:solidFill>
                  <a:srgbClr val="003399"/>
                </a:solidFill>
                <a:latin typeface="Arial" pitchFamily="34" charset="0"/>
                <a:cs typeface="Arial" pitchFamily="34" charset="0"/>
              </a:rPr>
              <a:t>of</a:t>
            </a:r>
            <a:r>
              <a:rPr lang="de-DE" dirty="0">
                <a:solidFill>
                  <a:srgbClr val="003399"/>
                </a:solidFill>
                <a:latin typeface="Arial" pitchFamily="34" charset="0"/>
                <a:cs typeface="Arial" pitchFamily="34" charset="0"/>
              </a:rPr>
              <a:t> a </a:t>
            </a:r>
            <a:r>
              <a:rPr lang="de-DE" dirty="0" err="1">
                <a:solidFill>
                  <a:srgbClr val="003399"/>
                </a:solidFill>
                <a:latin typeface="Arial" pitchFamily="34" charset="0"/>
                <a:cs typeface="Arial" pitchFamily="34" charset="0"/>
              </a:rPr>
              <a:t>lake</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with</a:t>
            </a:r>
            <a:r>
              <a:rPr lang="de-DE" dirty="0">
                <a:solidFill>
                  <a:srgbClr val="003399"/>
                </a:solidFill>
                <a:latin typeface="Arial" pitchFamily="34" charset="0"/>
                <a:cs typeface="Arial" pitchFamily="34" charset="0"/>
              </a:rPr>
              <a:t> 1 ha </a:t>
            </a:r>
            <a:r>
              <a:rPr lang="de-DE" dirty="0" err="1">
                <a:solidFill>
                  <a:srgbClr val="003399"/>
                </a:solidFill>
                <a:latin typeface="Arial" pitchFamily="34" charset="0"/>
                <a:cs typeface="Arial" pitchFamily="34" charset="0"/>
              </a:rPr>
              <a:t>square</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is</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filled</a:t>
            </a:r>
            <a:endParaRPr lang="de-DE" dirty="0">
              <a:solidFill>
                <a:srgbClr val="003399"/>
              </a:solidFill>
              <a:latin typeface="Arial" pitchFamily="34" charset="0"/>
              <a:cs typeface="Arial" pitchFamily="34" charset="0"/>
            </a:endParaRPr>
          </a:p>
          <a:p>
            <a:pPr marL="174625" indent="-174625">
              <a:defRPr/>
            </a:pPr>
            <a:endParaRPr lang="de-DE" sz="800" dirty="0">
              <a:solidFill>
                <a:srgbClr val="003399"/>
              </a:solidFill>
              <a:latin typeface="Arial" pitchFamily="34" charset="0"/>
              <a:cs typeface="Arial" pitchFamily="34" charset="0"/>
            </a:endParaRPr>
          </a:p>
          <a:p>
            <a:pPr marL="174625" indent="-174625">
              <a:buFont typeface="Arial" pitchFamily="34" charset="0"/>
              <a:buChar char="•"/>
              <a:defRPr/>
            </a:pPr>
            <a:r>
              <a:rPr lang="de-DE" dirty="0">
                <a:solidFill>
                  <a:srgbClr val="003399"/>
                </a:solidFill>
                <a:latin typeface="Arial" pitchFamily="34" charset="0"/>
                <a:cs typeface="Arial" pitchFamily="34" charset="0"/>
              </a:rPr>
              <a:t>After </a:t>
            </a:r>
            <a:r>
              <a:rPr lang="de-DE" dirty="0" err="1">
                <a:solidFill>
                  <a:srgbClr val="003399"/>
                </a:solidFill>
                <a:latin typeface="Arial" pitchFamily="34" charset="0"/>
                <a:cs typeface="Arial" pitchFamily="34" charset="0"/>
              </a:rPr>
              <a:t>how</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many</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days</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the</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lake</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is</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fully</a:t>
            </a:r>
            <a:r>
              <a:rPr lang="de-DE" dirty="0">
                <a:solidFill>
                  <a:srgbClr val="003399"/>
                </a:solidFill>
                <a:latin typeface="Arial" pitchFamily="34" charset="0"/>
                <a:cs typeface="Arial" pitchFamily="34" charset="0"/>
              </a:rPr>
              <a:t> </a:t>
            </a:r>
            <a:r>
              <a:rPr lang="de-DE" dirty="0" err="1">
                <a:solidFill>
                  <a:srgbClr val="003399"/>
                </a:solidFill>
                <a:latin typeface="Arial" pitchFamily="34" charset="0"/>
                <a:cs typeface="Arial" pitchFamily="34" charset="0"/>
              </a:rPr>
              <a:t>covered</a:t>
            </a:r>
            <a:r>
              <a:rPr lang="de-DE" dirty="0">
                <a:solidFill>
                  <a:srgbClr val="003399"/>
                </a:solidFill>
                <a:latin typeface="Arial" pitchFamily="34" charset="0"/>
                <a:cs typeface="Arial" pitchFamily="34" charset="0"/>
              </a:rPr>
              <a:t> </a:t>
            </a:r>
          </a:p>
          <a:p>
            <a:pPr>
              <a:defRPr/>
            </a:pPr>
            <a:endParaRPr lang="de-DE" dirty="0">
              <a:solidFill>
                <a:srgbClr val="00339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linds(horizontal)">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blinds(horizontal)">
                                      <p:cBhvr>
                                        <p:cTn id="12"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Group 2"/>
          <p:cNvGraphicFramePr>
            <a:graphicFrameLocks noGrp="1"/>
          </p:cNvGraphicFramePr>
          <p:nvPr/>
        </p:nvGraphicFramePr>
        <p:xfrm>
          <a:off x="2438400" y="609600"/>
          <a:ext cx="4191000" cy="5742432"/>
        </p:xfrm>
        <a:graphic>
          <a:graphicData uri="http://schemas.openxmlformats.org/drawingml/2006/table">
            <a:tbl>
              <a:tblPr/>
              <a:tblGrid>
                <a:gridCol w="1943100"/>
                <a:gridCol w="22479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400" b="1" i="0" u="none" strike="noStrike" cap="none" normalizeH="0" baseline="0" dirty="0" smtClean="0">
                          <a:ln>
                            <a:noFill/>
                          </a:ln>
                          <a:solidFill>
                            <a:srgbClr val="000066"/>
                          </a:solidFill>
                          <a:effectLst/>
                          <a:latin typeface="Times New Roman" pitchFamily="18" charset="0"/>
                        </a:rPr>
                        <a:t>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Area in dm</a:t>
                      </a:r>
                      <a:r>
                        <a:rPr kumimoji="0" lang="de-DE" sz="2400" b="1" i="0" u="none" strike="noStrike" cap="none" normalizeH="0" baseline="30000" dirty="0" smtClean="0">
                          <a:ln>
                            <a:noFill/>
                          </a:ln>
                          <a:solidFill>
                            <a:srgbClr val="000066"/>
                          </a:solidFill>
                          <a:effectLst/>
                          <a:latin typeface="Times New Roman" pitchFamily="18" charset="0"/>
                        </a:rPr>
                        <a:t>2</a:t>
                      </a:r>
                      <a:endParaRPr kumimoji="0" lang="de-AT" sz="2400" b="1" i="0" u="none" strike="noStrike" cap="none" normalizeH="0" baseline="0" dirty="0" smtClean="0">
                        <a:ln>
                          <a:noFill/>
                        </a:ln>
                        <a:solidFill>
                          <a:srgbClr val="000066"/>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087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FF0000"/>
                          </a:solidFill>
                          <a:effectLst/>
                          <a:latin typeface="Times New Roman" pitchFamily="18" charset="0"/>
                        </a:rPr>
                        <a:t>....</a:t>
                      </a:r>
                      <a:endParaRPr kumimoji="0" lang="de-AT" sz="2400" b="1" i="0" u="none" strike="noStrike" cap="none" normalizeH="0" baseline="0" smtClean="0">
                        <a:ln>
                          <a:noFill/>
                        </a:ln>
                        <a:solidFill>
                          <a:srgbClr val="FF00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32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64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128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256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512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1024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FF0000"/>
                          </a:solidFill>
                          <a:effectLst/>
                          <a:latin typeface="Times New Roman" pitchFamily="18" charset="0"/>
                        </a:rPr>
                        <a:t>????</a:t>
                      </a:r>
                      <a:endParaRPr kumimoji="0" lang="de-AT"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3085" name="AutoShape 13"/>
          <p:cNvSpPr>
            <a:spLocks noChangeArrowheads="1"/>
          </p:cNvSpPr>
          <p:nvPr/>
        </p:nvSpPr>
        <p:spPr bwMode="auto">
          <a:xfrm>
            <a:off x="2819400" y="1219200"/>
            <a:ext cx="381000" cy="609600"/>
          </a:xfrm>
          <a:prstGeom prst="curvedRightArrow">
            <a:avLst>
              <a:gd name="adj1" fmla="val 32000"/>
              <a:gd name="adj2" fmla="val 6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086" name="Text Box 14"/>
          <p:cNvSpPr txBox="1">
            <a:spLocks noChangeArrowheads="1"/>
          </p:cNvSpPr>
          <p:nvPr/>
        </p:nvSpPr>
        <p:spPr bwMode="auto">
          <a:xfrm>
            <a:off x="2498725" y="1281113"/>
            <a:ext cx="400050" cy="336550"/>
          </a:xfrm>
          <a:prstGeom prst="rect">
            <a:avLst/>
          </a:prstGeom>
          <a:noFill/>
          <a:ln w="9525">
            <a:noFill/>
            <a:miter lim="800000"/>
            <a:headEnd/>
            <a:tailEnd/>
          </a:ln>
        </p:spPr>
        <p:txBody>
          <a:bodyPr wrap="none">
            <a:spAutoFit/>
          </a:bodyPr>
          <a:lstStyle/>
          <a:p>
            <a:r>
              <a:rPr lang="de-DE" sz="1600" b="1">
                <a:solidFill>
                  <a:srgbClr val="FF0000"/>
                </a:solidFill>
              </a:rPr>
              <a:t>+1</a:t>
            </a:r>
            <a:endParaRPr lang="de-AT" sz="1600" b="1">
              <a:solidFill>
                <a:srgbClr val="FF0000"/>
              </a:solidFill>
            </a:endParaRPr>
          </a:p>
        </p:txBody>
      </p:sp>
      <p:sp>
        <p:nvSpPr>
          <p:cNvPr id="3087" name="AutoShape 15"/>
          <p:cNvSpPr>
            <a:spLocks noChangeArrowheads="1"/>
          </p:cNvSpPr>
          <p:nvPr/>
        </p:nvSpPr>
        <p:spPr bwMode="auto">
          <a:xfrm>
            <a:off x="2819400" y="2571750"/>
            <a:ext cx="381000" cy="609600"/>
          </a:xfrm>
          <a:prstGeom prst="curvedRightArrow">
            <a:avLst>
              <a:gd name="adj1" fmla="val 32000"/>
              <a:gd name="adj2" fmla="val 6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088" name="AutoShape 16"/>
          <p:cNvSpPr>
            <a:spLocks noChangeArrowheads="1"/>
          </p:cNvSpPr>
          <p:nvPr/>
        </p:nvSpPr>
        <p:spPr bwMode="auto">
          <a:xfrm>
            <a:off x="2819400" y="4724400"/>
            <a:ext cx="381000" cy="609600"/>
          </a:xfrm>
          <a:prstGeom prst="curvedRightArrow">
            <a:avLst>
              <a:gd name="adj1" fmla="val 32000"/>
              <a:gd name="adj2" fmla="val 6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089" name="Text Box 17"/>
          <p:cNvSpPr txBox="1">
            <a:spLocks noChangeArrowheads="1"/>
          </p:cNvSpPr>
          <p:nvPr/>
        </p:nvSpPr>
        <p:spPr bwMode="auto">
          <a:xfrm>
            <a:off x="2495550" y="2635250"/>
            <a:ext cx="400050" cy="336550"/>
          </a:xfrm>
          <a:prstGeom prst="rect">
            <a:avLst/>
          </a:prstGeom>
          <a:noFill/>
          <a:ln w="9525">
            <a:noFill/>
            <a:miter lim="800000"/>
            <a:headEnd/>
            <a:tailEnd/>
          </a:ln>
        </p:spPr>
        <p:txBody>
          <a:bodyPr wrap="none">
            <a:spAutoFit/>
          </a:bodyPr>
          <a:lstStyle/>
          <a:p>
            <a:r>
              <a:rPr lang="de-DE" sz="1600" b="1">
                <a:solidFill>
                  <a:srgbClr val="FF0000"/>
                </a:solidFill>
              </a:rPr>
              <a:t>+1</a:t>
            </a:r>
            <a:endParaRPr lang="de-AT" sz="1600" b="1">
              <a:solidFill>
                <a:srgbClr val="FF0000"/>
              </a:solidFill>
            </a:endParaRPr>
          </a:p>
        </p:txBody>
      </p:sp>
      <p:sp>
        <p:nvSpPr>
          <p:cNvPr id="3090" name="Text Box 18"/>
          <p:cNvSpPr txBox="1">
            <a:spLocks noChangeArrowheads="1"/>
          </p:cNvSpPr>
          <p:nvPr/>
        </p:nvSpPr>
        <p:spPr bwMode="auto">
          <a:xfrm>
            <a:off x="2495550" y="4845050"/>
            <a:ext cx="400050" cy="336550"/>
          </a:xfrm>
          <a:prstGeom prst="rect">
            <a:avLst/>
          </a:prstGeom>
          <a:noFill/>
          <a:ln w="9525">
            <a:noFill/>
            <a:miter lim="800000"/>
            <a:headEnd/>
            <a:tailEnd/>
          </a:ln>
        </p:spPr>
        <p:txBody>
          <a:bodyPr wrap="none">
            <a:spAutoFit/>
          </a:bodyPr>
          <a:lstStyle/>
          <a:p>
            <a:r>
              <a:rPr lang="de-DE" sz="1600" b="1">
                <a:solidFill>
                  <a:srgbClr val="FF0000"/>
                </a:solidFill>
              </a:rPr>
              <a:t>+1</a:t>
            </a:r>
            <a:endParaRPr lang="de-AT" sz="1600" b="1">
              <a:solidFill>
                <a:srgbClr val="FF0000"/>
              </a:solidFill>
            </a:endParaRPr>
          </a:p>
        </p:txBody>
      </p:sp>
      <p:sp>
        <p:nvSpPr>
          <p:cNvPr id="22547" name="Text Box 19"/>
          <p:cNvSpPr txBox="1">
            <a:spLocks noChangeArrowheads="1"/>
          </p:cNvSpPr>
          <p:nvPr/>
        </p:nvSpPr>
        <p:spPr bwMode="auto">
          <a:xfrm>
            <a:off x="3143250" y="41275"/>
            <a:ext cx="2530475" cy="461963"/>
          </a:xfrm>
          <a:prstGeom prst="rect">
            <a:avLst/>
          </a:prstGeom>
          <a:noFill/>
          <a:ln w="9525">
            <a:noFill/>
            <a:miter lim="800000"/>
            <a:headEnd/>
            <a:tailEnd/>
          </a:ln>
        </p:spPr>
        <p:txBody>
          <a:bodyPr wrap="none">
            <a:spAutoFit/>
          </a:bodyPr>
          <a:lstStyle/>
          <a:p>
            <a:r>
              <a:rPr lang="de-DE" b="1">
                <a:solidFill>
                  <a:srgbClr val="000066"/>
                </a:solidFill>
              </a:rPr>
              <a:t>Growth of a plant</a:t>
            </a:r>
            <a:endParaRPr lang="de-AT" b="1">
              <a:solidFill>
                <a:srgbClr val="000066"/>
              </a:solidFill>
            </a:endParaRPr>
          </a:p>
        </p:txBody>
      </p:sp>
      <p:sp>
        <p:nvSpPr>
          <p:cNvPr id="3092" name="AutoShape 20"/>
          <p:cNvSpPr>
            <a:spLocks noChangeArrowheads="1"/>
          </p:cNvSpPr>
          <p:nvPr/>
        </p:nvSpPr>
        <p:spPr bwMode="auto">
          <a:xfrm>
            <a:off x="5638800" y="1219200"/>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093" name="AutoShape 21"/>
          <p:cNvSpPr>
            <a:spLocks noChangeArrowheads="1"/>
          </p:cNvSpPr>
          <p:nvPr/>
        </p:nvSpPr>
        <p:spPr bwMode="auto">
          <a:xfrm>
            <a:off x="5715000" y="2571750"/>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094" name="AutoShape 22"/>
          <p:cNvSpPr>
            <a:spLocks noChangeArrowheads="1"/>
          </p:cNvSpPr>
          <p:nvPr/>
        </p:nvSpPr>
        <p:spPr bwMode="auto">
          <a:xfrm>
            <a:off x="5791200" y="4724400"/>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095" name="Text Box 23"/>
          <p:cNvSpPr txBox="1">
            <a:spLocks noChangeArrowheads="1"/>
          </p:cNvSpPr>
          <p:nvPr/>
        </p:nvSpPr>
        <p:spPr bwMode="auto">
          <a:xfrm>
            <a:off x="5924550" y="1295400"/>
            <a:ext cx="336550" cy="336550"/>
          </a:xfrm>
          <a:prstGeom prst="rect">
            <a:avLst/>
          </a:prstGeom>
          <a:noFill/>
          <a:ln w="9525">
            <a:noFill/>
            <a:miter lim="800000"/>
            <a:headEnd/>
            <a:tailEnd/>
          </a:ln>
        </p:spPr>
        <p:txBody>
          <a:bodyPr wrap="none">
            <a:spAutoFit/>
          </a:bodyPr>
          <a:lstStyle/>
          <a:p>
            <a:r>
              <a:rPr lang="de-DE" sz="1600" b="1">
                <a:solidFill>
                  <a:srgbClr val="FF0000"/>
                </a:solidFill>
              </a:rPr>
              <a:t>.2</a:t>
            </a:r>
            <a:endParaRPr lang="de-AT" sz="1600" b="1">
              <a:solidFill>
                <a:srgbClr val="FF0000"/>
              </a:solidFill>
            </a:endParaRPr>
          </a:p>
        </p:txBody>
      </p:sp>
      <p:sp>
        <p:nvSpPr>
          <p:cNvPr id="3096" name="Text Box 24"/>
          <p:cNvSpPr txBox="1">
            <a:spLocks noChangeArrowheads="1"/>
          </p:cNvSpPr>
          <p:nvPr/>
        </p:nvSpPr>
        <p:spPr bwMode="auto">
          <a:xfrm>
            <a:off x="5988050" y="2711450"/>
            <a:ext cx="336550" cy="336550"/>
          </a:xfrm>
          <a:prstGeom prst="rect">
            <a:avLst/>
          </a:prstGeom>
          <a:noFill/>
          <a:ln w="9525">
            <a:noFill/>
            <a:miter lim="800000"/>
            <a:headEnd/>
            <a:tailEnd/>
          </a:ln>
        </p:spPr>
        <p:txBody>
          <a:bodyPr wrap="none">
            <a:spAutoFit/>
          </a:bodyPr>
          <a:lstStyle/>
          <a:p>
            <a:r>
              <a:rPr lang="de-DE" sz="1600" b="1">
                <a:solidFill>
                  <a:srgbClr val="FF0000"/>
                </a:solidFill>
              </a:rPr>
              <a:t>.2</a:t>
            </a:r>
            <a:endParaRPr lang="de-AT" sz="1600" b="1">
              <a:solidFill>
                <a:srgbClr val="FF0000"/>
              </a:solidFill>
            </a:endParaRPr>
          </a:p>
        </p:txBody>
      </p:sp>
      <p:sp>
        <p:nvSpPr>
          <p:cNvPr id="3097" name="Text Box 25"/>
          <p:cNvSpPr txBox="1">
            <a:spLocks noChangeArrowheads="1"/>
          </p:cNvSpPr>
          <p:nvPr/>
        </p:nvSpPr>
        <p:spPr bwMode="auto">
          <a:xfrm>
            <a:off x="6096000" y="4800600"/>
            <a:ext cx="336550" cy="336550"/>
          </a:xfrm>
          <a:prstGeom prst="rect">
            <a:avLst/>
          </a:prstGeom>
          <a:noFill/>
          <a:ln w="9525">
            <a:noFill/>
            <a:miter lim="800000"/>
            <a:headEnd/>
            <a:tailEnd/>
          </a:ln>
        </p:spPr>
        <p:txBody>
          <a:bodyPr wrap="none">
            <a:spAutoFit/>
          </a:bodyPr>
          <a:lstStyle/>
          <a:p>
            <a:r>
              <a:rPr lang="de-DE" sz="1600" b="1">
                <a:solidFill>
                  <a:srgbClr val="FF0000"/>
                </a:solidFill>
              </a:rPr>
              <a:t>.2</a:t>
            </a:r>
            <a:endParaRPr lang="de-AT" sz="1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85"/>
                                        </p:tgtEl>
                                        <p:attrNameLst>
                                          <p:attrName>style.visibility</p:attrName>
                                        </p:attrNameLst>
                                      </p:cBhvr>
                                      <p:to>
                                        <p:strVal val="visible"/>
                                      </p:to>
                                    </p:set>
                                    <p:animEffect transition="in" filter="box(out)">
                                      <p:cBhvr>
                                        <p:cTn id="7" dur="500"/>
                                        <p:tgtEl>
                                          <p:spTgt spid="308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86"/>
                                        </p:tgtEl>
                                        <p:attrNameLst>
                                          <p:attrName>style.visibility</p:attrName>
                                        </p:attrNameLst>
                                      </p:cBhvr>
                                      <p:to>
                                        <p:strVal val="visible"/>
                                      </p:to>
                                    </p:set>
                                    <p:animEffect transition="in" filter="box(out)">
                                      <p:cBhvr>
                                        <p:cTn id="12" dur="500"/>
                                        <p:tgtEl>
                                          <p:spTgt spid="308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92"/>
                                        </p:tgtEl>
                                        <p:attrNameLst>
                                          <p:attrName>style.visibility</p:attrName>
                                        </p:attrNameLst>
                                      </p:cBhvr>
                                      <p:to>
                                        <p:strVal val="visible"/>
                                      </p:to>
                                    </p:set>
                                    <p:animEffect transition="in" filter="box(out)">
                                      <p:cBhvr>
                                        <p:cTn id="17" dur="500"/>
                                        <p:tgtEl>
                                          <p:spTgt spid="309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95"/>
                                        </p:tgtEl>
                                        <p:attrNameLst>
                                          <p:attrName>style.visibility</p:attrName>
                                        </p:attrNameLst>
                                      </p:cBhvr>
                                      <p:to>
                                        <p:strVal val="visible"/>
                                      </p:to>
                                    </p:set>
                                    <p:animEffect transition="in" filter="box(out)">
                                      <p:cBhvr>
                                        <p:cTn id="22" dur="500"/>
                                        <p:tgtEl>
                                          <p:spTgt spid="309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087"/>
                                        </p:tgtEl>
                                        <p:attrNameLst>
                                          <p:attrName>style.visibility</p:attrName>
                                        </p:attrNameLst>
                                      </p:cBhvr>
                                      <p:to>
                                        <p:strVal val="visible"/>
                                      </p:to>
                                    </p:set>
                                    <p:animEffect transition="in" filter="box(out)">
                                      <p:cBhvr>
                                        <p:cTn id="27" dur="500"/>
                                        <p:tgtEl>
                                          <p:spTgt spid="308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089"/>
                                        </p:tgtEl>
                                        <p:attrNameLst>
                                          <p:attrName>style.visibility</p:attrName>
                                        </p:attrNameLst>
                                      </p:cBhvr>
                                      <p:to>
                                        <p:strVal val="visible"/>
                                      </p:to>
                                    </p:set>
                                    <p:animEffect transition="in" filter="box(out)">
                                      <p:cBhvr>
                                        <p:cTn id="32" dur="500"/>
                                        <p:tgtEl>
                                          <p:spTgt spid="308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093"/>
                                        </p:tgtEl>
                                        <p:attrNameLst>
                                          <p:attrName>style.visibility</p:attrName>
                                        </p:attrNameLst>
                                      </p:cBhvr>
                                      <p:to>
                                        <p:strVal val="visible"/>
                                      </p:to>
                                    </p:set>
                                    <p:animEffect transition="in" filter="box(out)">
                                      <p:cBhvr>
                                        <p:cTn id="37" dur="500"/>
                                        <p:tgtEl>
                                          <p:spTgt spid="309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096"/>
                                        </p:tgtEl>
                                        <p:attrNameLst>
                                          <p:attrName>style.visibility</p:attrName>
                                        </p:attrNameLst>
                                      </p:cBhvr>
                                      <p:to>
                                        <p:strVal val="visible"/>
                                      </p:to>
                                    </p:set>
                                    <p:animEffect transition="in" filter="box(out)">
                                      <p:cBhvr>
                                        <p:cTn id="42" dur="500"/>
                                        <p:tgtEl>
                                          <p:spTgt spid="309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3088"/>
                                        </p:tgtEl>
                                        <p:attrNameLst>
                                          <p:attrName>style.visibility</p:attrName>
                                        </p:attrNameLst>
                                      </p:cBhvr>
                                      <p:to>
                                        <p:strVal val="visible"/>
                                      </p:to>
                                    </p:set>
                                    <p:animEffect transition="in" filter="box(out)">
                                      <p:cBhvr>
                                        <p:cTn id="47" dur="500"/>
                                        <p:tgtEl>
                                          <p:spTgt spid="308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3090"/>
                                        </p:tgtEl>
                                        <p:attrNameLst>
                                          <p:attrName>style.visibility</p:attrName>
                                        </p:attrNameLst>
                                      </p:cBhvr>
                                      <p:to>
                                        <p:strVal val="visible"/>
                                      </p:to>
                                    </p:set>
                                    <p:animEffect transition="in" filter="box(out)">
                                      <p:cBhvr>
                                        <p:cTn id="52" dur="500"/>
                                        <p:tgtEl>
                                          <p:spTgt spid="3090"/>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3094"/>
                                        </p:tgtEl>
                                        <p:attrNameLst>
                                          <p:attrName>style.visibility</p:attrName>
                                        </p:attrNameLst>
                                      </p:cBhvr>
                                      <p:to>
                                        <p:strVal val="visible"/>
                                      </p:to>
                                    </p:set>
                                    <p:animEffect transition="in" filter="box(out)">
                                      <p:cBhvr>
                                        <p:cTn id="57" dur="500"/>
                                        <p:tgtEl>
                                          <p:spTgt spid="309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3097"/>
                                        </p:tgtEl>
                                        <p:attrNameLst>
                                          <p:attrName>style.visibility</p:attrName>
                                        </p:attrNameLst>
                                      </p:cBhvr>
                                      <p:to>
                                        <p:strVal val="visible"/>
                                      </p:to>
                                    </p:set>
                                    <p:animEffect transition="in" filter="box(out)">
                                      <p:cBhvr>
                                        <p:cTn id="62" dur="500"/>
                                        <p:tgtEl>
                                          <p:spTgt spid="3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animBg="1"/>
      <p:bldP spid="3086" grpId="0" autoUpdateAnimBg="0"/>
      <p:bldP spid="3087" grpId="0" animBg="1"/>
      <p:bldP spid="3088" grpId="0" animBg="1"/>
      <p:bldP spid="3089" grpId="0" autoUpdateAnimBg="0"/>
      <p:bldP spid="3090" grpId="0" autoUpdateAnimBg="0"/>
      <p:bldP spid="3092" grpId="0" animBg="1"/>
      <p:bldP spid="3093" grpId="0" animBg="1"/>
      <p:bldP spid="3094" grpId="0" animBg="1"/>
      <p:bldP spid="3095" grpId="0" autoUpdateAnimBg="0"/>
      <p:bldP spid="3096" grpId="0" autoUpdateAnimBg="0"/>
      <p:bldP spid="309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Group 2"/>
          <p:cNvGraphicFramePr>
            <a:graphicFrameLocks noGrp="1"/>
          </p:cNvGraphicFramePr>
          <p:nvPr/>
        </p:nvGraphicFramePr>
        <p:xfrm>
          <a:off x="2438400" y="609600"/>
          <a:ext cx="4724400" cy="5867400"/>
        </p:xfrm>
        <a:graphic>
          <a:graphicData uri="http://schemas.openxmlformats.org/drawingml/2006/table">
            <a:tbl>
              <a:tblPr/>
              <a:tblGrid>
                <a:gridCol w="2190750"/>
                <a:gridCol w="2533650"/>
              </a:tblGrid>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Day</a:t>
                      </a:r>
                      <a:endParaRPr kumimoji="0" lang="de-AT" sz="2400" b="1" i="0" u="none" strike="noStrike" cap="none" normalizeH="0" baseline="0" dirty="0" smtClean="0">
                        <a:ln>
                          <a:noFill/>
                        </a:ln>
                        <a:solidFill>
                          <a:srgbClr val="000066"/>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Area in dm</a:t>
                      </a:r>
                      <a:r>
                        <a:rPr kumimoji="0" lang="de-DE" sz="2400" b="1" i="0" u="none" strike="noStrike" cap="none" normalizeH="0" baseline="30000" dirty="0" smtClean="0">
                          <a:ln>
                            <a:noFill/>
                          </a:ln>
                          <a:solidFill>
                            <a:srgbClr val="000066"/>
                          </a:solidFill>
                          <a:effectLst/>
                          <a:latin typeface="Times New Roman" pitchFamily="18" charset="0"/>
                        </a:rPr>
                        <a:t>2</a:t>
                      </a:r>
                      <a:endParaRPr kumimoji="0" lang="de-AT" sz="2400" b="1" i="0" u="none" strike="noStrike" cap="none" normalizeH="0" baseline="0" dirty="0" smtClean="0">
                        <a:ln>
                          <a:noFill/>
                        </a:ln>
                        <a:solidFill>
                          <a:srgbClr val="000066"/>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40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000066"/>
                          </a:solidFill>
                          <a:effectLst/>
                          <a:latin typeface="Times New Roman" pitchFamily="18"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dirty="0" smtClean="0">
                          <a:ln>
                            <a:noFill/>
                          </a:ln>
                          <a:solidFill>
                            <a:srgbClr val="FF0000"/>
                          </a:solidFill>
                          <a:effectLst/>
                          <a:latin typeface="Times New Roman" pitchFamily="18" charset="0"/>
                        </a:rPr>
                        <a:t>....</a:t>
                      </a:r>
                      <a:endParaRPr kumimoji="0" lang="de-AT" sz="2400" b="1" i="0" u="none" strike="noStrike" cap="none" normalizeH="0" baseline="0" dirty="0" smtClean="0">
                        <a:ln>
                          <a:noFill/>
                        </a:ln>
                        <a:solidFill>
                          <a:srgbClr val="FF00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32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64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128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256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512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000066"/>
                          </a:solidFill>
                          <a:effectLst/>
                          <a:latin typeface="Times New Roman" pitchFamily="18" charset="0"/>
                        </a:rPr>
                        <a:t>1024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400" b="1" i="0" u="none" strike="noStrike" cap="none" normalizeH="0" baseline="0" smtClean="0">
                          <a:ln>
                            <a:noFill/>
                          </a:ln>
                          <a:solidFill>
                            <a:srgbClr val="FF0000"/>
                          </a:solidFill>
                          <a:effectLst/>
                          <a:latin typeface="Times New Roman" pitchFamily="18" charset="0"/>
                        </a:rPr>
                        <a:t>????</a:t>
                      </a:r>
                      <a:endParaRPr kumimoji="0" lang="de-AT" sz="24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4109" name="AutoShape 13"/>
          <p:cNvSpPr>
            <a:spLocks noChangeArrowheads="1"/>
          </p:cNvSpPr>
          <p:nvPr/>
        </p:nvSpPr>
        <p:spPr bwMode="auto">
          <a:xfrm>
            <a:off x="2971800" y="1219200"/>
            <a:ext cx="381000" cy="1752600"/>
          </a:xfrm>
          <a:prstGeom prst="curvedRightArrow">
            <a:avLst>
              <a:gd name="adj1" fmla="val 92000"/>
              <a:gd name="adj2" fmla="val 18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110" name="Text Box 14"/>
          <p:cNvSpPr txBox="1">
            <a:spLocks noChangeArrowheads="1"/>
          </p:cNvSpPr>
          <p:nvPr/>
        </p:nvSpPr>
        <p:spPr bwMode="auto">
          <a:xfrm>
            <a:off x="2493963" y="1781175"/>
            <a:ext cx="455612" cy="396875"/>
          </a:xfrm>
          <a:prstGeom prst="rect">
            <a:avLst/>
          </a:prstGeom>
          <a:noFill/>
          <a:ln w="9525">
            <a:noFill/>
            <a:miter lim="800000"/>
            <a:headEnd/>
            <a:tailEnd/>
          </a:ln>
        </p:spPr>
        <p:txBody>
          <a:bodyPr wrap="none">
            <a:spAutoFit/>
          </a:bodyPr>
          <a:lstStyle/>
          <a:p>
            <a:r>
              <a:rPr lang="de-DE" sz="2000" b="1">
                <a:solidFill>
                  <a:srgbClr val="FF0000"/>
                </a:solidFill>
              </a:rPr>
              <a:t>+3</a:t>
            </a:r>
            <a:endParaRPr lang="de-AT" sz="2000" b="1">
              <a:solidFill>
                <a:srgbClr val="FF0000"/>
              </a:solidFill>
            </a:endParaRPr>
          </a:p>
        </p:txBody>
      </p:sp>
      <p:sp>
        <p:nvSpPr>
          <p:cNvPr id="23567" name="Text Box 19"/>
          <p:cNvSpPr txBox="1">
            <a:spLocks noChangeArrowheads="1"/>
          </p:cNvSpPr>
          <p:nvPr/>
        </p:nvSpPr>
        <p:spPr bwMode="auto">
          <a:xfrm>
            <a:off x="3398838" y="41275"/>
            <a:ext cx="2530475" cy="461963"/>
          </a:xfrm>
          <a:prstGeom prst="rect">
            <a:avLst/>
          </a:prstGeom>
          <a:noFill/>
          <a:ln w="9525">
            <a:noFill/>
            <a:miter lim="800000"/>
            <a:headEnd/>
            <a:tailEnd/>
          </a:ln>
        </p:spPr>
        <p:txBody>
          <a:bodyPr wrap="none">
            <a:spAutoFit/>
          </a:bodyPr>
          <a:lstStyle/>
          <a:p>
            <a:r>
              <a:rPr lang="de-DE" b="1">
                <a:solidFill>
                  <a:srgbClr val="000066"/>
                </a:solidFill>
              </a:rPr>
              <a:t>Growth of a plant</a:t>
            </a:r>
            <a:endParaRPr lang="de-AT" b="1">
              <a:solidFill>
                <a:srgbClr val="000066"/>
              </a:solidFill>
            </a:endParaRPr>
          </a:p>
        </p:txBody>
      </p:sp>
      <p:sp>
        <p:nvSpPr>
          <p:cNvPr id="4116" name="AutoShape 20"/>
          <p:cNvSpPr>
            <a:spLocks noChangeArrowheads="1"/>
          </p:cNvSpPr>
          <p:nvPr/>
        </p:nvSpPr>
        <p:spPr bwMode="auto">
          <a:xfrm>
            <a:off x="6019800" y="1219200"/>
            <a:ext cx="381000" cy="1752600"/>
          </a:xfrm>
          <a:prstGeom prst="curvedLeftArrow">
            <a:avLst>
              <a:gd name="adj1" fmla="val 92000"/>
              <a:gd name="adj2" fmla="val 18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119" name="Text Box 23"/>
          <p:cNvSpPr txBox="1">
            <a:spLocks noChangeArrowheads="1"/>
          </p:cNvSpPr>
          <p:nvPr/>
        </p:nvSpPr>
        <p:spPr bwMode="auto">
          <a:xfrm>
            <a:off x="6400800" y="1673225"/>
            <a:ext cx="374650" cy="396875"/>
          </a:xfrm>
          <a:prstGeom prst="rect">
            <a:avLst/>
          </a:prstGeom>
          <a:noFill/>
          <a:ln w="9525">
            <a:noFill/>
            <a:miter lim="800000"/>
            <a:headEnd/>
            <a:tailEnd/>
          </a:ln>
        </p:spPr>
        <p:txBody>
          <a:bodyPr wrap="none">
            <a:spAutoFit/>
          </a:bodyPr>
          <a:lstStyle/>
          <a:p>
            <a:r>
              <a:rPr lang="de-DE" sz="2000" b="1">
                <a:solidFill>
                  <a:srgbClr val="FF0000"/>
                </a:solidFill>
              </a:rPr>
              <a:t>.8</a:t>
            </a:r>
            <a:endParaRPr lang="de-AT" sz="2000" b="1">
              <a:solidFill>
                <a:srgbClr val="FF0000"/>
              </a:solidFill>
            </a:endParaRPr>
          </a:p>
        </p:txBody>
      </p:sp>
      <p:sp>
        <p:nvSpPr>
          <p:cNvPr id="4122" name="AutoShape 26"/>
          <p:cNvSpPr>
            <a:spLocks noChangeArrowheads="1"/>
          </p:cNvSpPr>
          <p:nvPr/>
        </p:nvSpPr>
        <p:spPr bwMode="auto">
          <a:xfrm>
            <a:off x="2971800" y="2057400"/>
            <a:ext cx="381000" cy="1752600"/>
          </a:xfrm>
          <a:prstGeom prst="curvedRightArrow">
            <a:avLst>
              <a:gd name="adj1" fmla="val 92000"/>
              <a:gd name="adj2" fmla="val 18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123" name="AutoShape 27"/>
          <p:cNvSpPr>
            <a:spLocks noChangeArrowheads="1"/>
          </p:cNvSpPr>
          <p:nvPr/>
        </p:nvSpPr>
        <p:spPr bwMode="auto">
          <a:xfrm>
            <a:off x="2971800" y="4267200"/>
            <a:ext cx="381000" cy="1752600"/>
          </a:xfrm>
          <a:prstGeom prst="curvedRightArrow">
            <a:avLst>
              <a:gd name="adj1" fmla="val 92000"/>
              <a:gd name="adj2" fmla="val 184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124" name="Text Box 28"/>
          <p:cNvSpPr txBox="1">
            <a:spLocks noChangeArrowheads="1"/>
          </p:cNvSpPr>
          <p:nvPr/>
        </p:nvSpPr>
        <p:spPr bwMode="auto">
          <a:xfrm>
            <a:off x="2493963" y="2771775"/>
            <a:ext cx="455612" cy="396875"/>
          </a:xfrm>
          <a:prstGeom prst="rect">
            <a:avLst/>
          </a:prstGeom>
          <a:noFill/>
          <a:ln w="9525">
            <a:noFill/>
            <a:miter lim="800000"/>
            <a:headEnd/>
            <a:tailEnd/>
          </a:ln>
        </p:spPr>
        <p:txBody>
          <a:bodyPr wrap="none">
            <a:spAutoFit/>
          </a:bodyPr>
          <a:lstStyle/>
          <a:p>
            <a:r>
              <a:rPr lang="de-DE" sz="2000" b="1">
                <a:solidFill>
                  <a:srgbClr val="FF0000"/>
                </a:solidFill>
              </a:rPr>
              <a:t>+3</a:t>
            </a:r>
            <a:endParaRPr lang="de-AT" sz="2000" b="1">
              <a:solidFill>
                <a:srgbClr val="FF0000"/>
              </a:solidFill>
            </a:endParaRPr>
          </a:p>
        </p:txBody>
      </p:sp>
      <p:sp>
        <p:nvSpPr>
          <p:cNvPr id="4125" name="Text Box 29"/>
          <p:cNvSpPr txBox="1">
            <a:spLocks noChangeArrowheads="1"/>
          </p:cNvSpPr>
          <p:nvPr/>
        </p:nvSpPr>
        <p:spPr bwMode="auto">
          <a:xfrm>
            <a:off x="2493963" y="4829175"/>
            <a:ext cx="455612" cy="396875"/>
          </a:xfrm>
          <a:prstGeom prst="rect">
            <a:avLst/>
          </a:prstGeom>
          <a:noFill/>
          <a:ln w="9525">
            <a:noFill/>
            <a:miter lim="800000"/>
            <a:headEnd/>
            <a:tailEnd/>
          </a:ln>
        </p:spPr>
        <p:txBody>
          <a:bodyPr wrap="none">
            <a:spAutoFit/>
          </a:bodyPr>
          <a:lstStyle/>
          <a:p>
            <a:r>
              <a:rPr lang="de-DE" sz="2000" b="1">
                <a:solidFill>
                  <a:srgbClr val="FF0000"/>
                </a:solidFill>
              </a:rPr>
              <a:t>+3</a:t>
            </a:r>
            <a:endParaRPr lang="de-AT" sz="2000" b="1">
              <a:solidFill>
                <a:srgbClr val="FF0000"/>
              </a:solidFill>
            </a:endParaRPr>
          </a:p>
        </p:txBody>
      </p:sp>
      <p:sp>
        <p:nvSpPr>
          <p:cNvPr id="4126" name="AutoShape 30"/>
          <p:cNvSpPr>
            <a:spLocks noChangeArrowheads="1"/>
          </p:cNvSpPr>
          <p:nvPr/>
        </p:nvSpPr>
        <p:spPr bwMode="auto">
          <a:xfrm>
            <a:off x="6096000" y="1981200"/>
            <a:ext cx="381000" cy="1905000"/>
          </a:xfrm>
          <a:prstGeom prst="curvedLeftArrow">
            <a:avLst>
              <a:gd name="adj1" fmla="val 100000"/>
              <a:gd name="adj2" fmla="val 20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127" name="AutoShape 31"/>
          <p:cNvSpPr>
            <a:spLocks noChangeArrowheads="1"/>
          </p:cNvSpPr>
          <p:nvPr/>
        </p:nvSpPr>
        <p:spPr bwMode="auto">
          <a:xfrm>
            <a:off x="6248400" y="4191000"/>
            <a:ext cx="381000" cy="1905000"/>
          </a:xfrm>
          <a:prstGeom prst="curvedLeftArrow">
            <a:avLst>
              <a:gd name="adj1" fmla="val 100000"/>
              <a:gd name="adj2" fmla="val 20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128" name="Text Box 32"/>
          <p:cNvSpPr txBox="1">
            <a:spLocks noChangeArrowheads="1"/>
          </p:cNvSpPr>
          <p:nvPr/>
        </p:nvSpPr>
        <p:spPr bwMode="auto">
          <a:xfrm>
            <a:off x="6445250" y="2587625"/>
            <a:ext cx="374650" cy="396875"/>
          </a:xfrm>
          <a:prstGeom prst="rect">
            <a:avLst/>
          </a:prstGeom>
          <a:noFill/>
          <a:ln w="9525">
            <a:noFill/>
            <a:miter lim="800000"/>
            <a:headEnd/>
            <a:tailEnd/>
          </a:ln>
        </p:spPr>
        <p:txBody>
          <a:bodyPr wrap="none">
            <a:spAutoFit/>
          </a:bodyPr>
          <a:lstStyle/>
          <a:p>
            <a:r>
              <a:rPr lang="de-DE" sz="2000" b="1">
                <a:solidFill>
                  <a:srgbClr val="FF0000"/>
                </a:solidFill>
              </a:rPr>
              <a:t>.8</a:t>
            </a:r>
            <a:endParaRPr lang="de-AT" sz="2000" b="1">
              <a:solidFill>
                <a:srgbClr val="FF0000"/>
              </a:solidFill>
            </a:endParaRPr>
          </a:p>
        </p:txBody>
      </p:sp>
      <p:sp>
        <p:nvSpPr>
          <p:cNvPr id="4129" name="Text Box 33"/>
          <p:cNvSpPr txBox="1">
            <a:spLocks noChangeArrowheads="1"/>
          </p:cNvSpPr>
          <p:nvPr/>
        </p:nvSpPr>
        <p:spPr bwMode="auto">
          <a:xfrm>
            <a:off x="6597650" y="4829175"/>
            <a:ext cx="374650" cy="396875"/>
          </a:xfrm>
          <a:prstGeom prst="rect">
            <a:avLst/>
          </a:prstGeom>
          <a:noFill/>
          <a:ln w="9525">
            <a:noFill/>
            <a:miter lim="800000"/>
            <a:headEnd/>
            <a:tailEnd/>
          </a:ln>
        </p:spPr>
        <p:txBody>
          <a:bodyPr wrap="none">
            <a:spAutoFit/>
          </a:bodyPr>
          <a:lstStyle/>
          <a:p>
            <a:r>
              <a:rPr lang="de-DE" sz="2000" b="1">
                <a:solidFill>
                  <a:srgbClr val="FF0000"/>
                </a:solidFill>
              </a:rPr>
              <a:t>.8</a:t>
            </a:r>
            <a:endParaRPr lang="de-AT" sz="2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109"/>
                                        </p:tgtEl>
                                        <p:attrNameLst>
                                          <p:attrName>style.visibility</p:attrName>
                                        </p:attrNameLst>
                                      </p:cBhvr>
                                      <p:to>
                                        <p:strVal val="visible"/>
                                      </p:to>
                                    </p:set>
                                    <p:animEffect transition="in" filter="box(out)">
                                      <p:cBhvr>
                                        <p:cTn id="7" dur="500"/>
                                        <p:tgtEl>
                                          <p:spTgt spid="410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110"/>
                                        </p:tgtEl>
                                        <p:attrNameLst>
                                          <p:attrName>style.visibility</p:attrName>
                                        </p:attrNameLst>
                                      </p:cBhvr>
                                      <p:to>
                                        <p:strVal val="visible"/>
                                      </p:to>
                                    </p:set>
                                    <p:animEffect transition="in" filter="box(out)">
                                      <p:cBhvr>
                                        <p:cTn id="12" dur="500"/>
                                        <p:tgtEl>
                                          <p:spTgt spid="41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116"/>
                                        </p:tgtEl>
                                        <p:attrNameLst>
                                          <p:attrName>style.visibility</p:attrName>
                                        </p:attrNameLst>
                                      </p:cBhvr>
                                      <p:to>
                                        <p:strVal val="visible"/>
                                      </p:to>
                                    </p:set>
                                    <p:animEffect transition="in" filter="box(out)">
                                      <p:cBhvr>
                                        <p:cTn id="17" dur="500"/>
                                        <p:tgtEl>
                                          <p:spTgt spid="411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119"/>
                                        </p:tgtEl>
                                        <p:attrNameLst>
                                          <p:attrName>style.visibility</p:attrName>
                                        </p:attrNameLst>
                                      </p:cBhvr>
                                      <p:to>
                                        <p:strVal val="visible"/>
                                      </p:to>
                                    </p:set>
                                    <p:animEffect transition="in" filter="box(out)">
                                      <p:cBhvr>
                                        <p:cTn id="22" dur="500"/>
                                        <p:tgtEl>
                                          <p:spTgt spid="411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122"/>
                                        </p:tgtEl>
                                        <p:attrNameLst>
                                          <p:attrName>style.visibility</p:attrName>
                                        </p:attrNameLst>
                                      </p:cBhvr>
                                      <p:to>
                                        <p:strVal val="visible"/>
                                      </p:to>
                                    </p:set>
                                    <p:animEffect transition="in" filter="box(out)">
                                      <p:cBhvr>
                                        <p:cTn id="27" dur="500"/>
                                        <p:tgtEl>
                                          <p:spTgt spid="412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124"/>
                                        </p:tgtEl>
                                        <p:attrNameLst>
                                          <p:attrName>style.visibility</p:attrName>
                                        </p:attrNameLst>
                                      </p:cBhvr>
                                      <p:to>
                                        <p:strVal val="visible"/>
                                      </p:to>
                                    </p:set>
                                    <p:animEffect transition="in" filter="box(out)">
                                      <p:cBhvr>
                                        <p:cTn id="32" dur="500"/>
                                        <p:tgtEl>
                                          <p:spTgt spid="412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4126"/>
                                        </p:tgtEl>
                                        <p:attrNameLst>
                                          <p:attrName>style.visibility</p:attrName>
                                        </p:attrNameLst>
                                      </p:cBhvr>
                                      <p:to>
                                        <p:strVal val="visible"/>
                                      </p:to>
                                    </p:set>
                                    <p:animEffect transition="in" filter="box(out)">
                                      <p:cBhvr>
                                        <p:cTn id="37" dur="500"/>
                                        <p:tgtEl>
                                          <p:spTgt spid="412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4128"/>
                                        </p:tgtEl>
                                        <p:attrNameLst>
                                          <p:attrName>style.visibility</p:attrName>
                                        </p:attrNameLst>
                                      </p:cBhvr>
                                      <p:to>
                                        <p:strVal val="visible"/>
                                      </p:to>
                                    </p:set>
                                    <p:animEffect transition="in" filter="box(out)">
                                      <p:cBhvr>
                                        <p:cTn id="42" dur="500"/>
                                        <p:tgtEl>
                                          <p:spTgt spid="412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4123"/>
                                        </p:tgtEl>
                                        <p:attrNameLst>
                                          <p:attrName>style.visibility</p:attrName>
                                        </p:attrNameLst>
                                      </p:cBhvr>
                                      <p:to>
                                        <p:strVal val="visible"/>
                                      </p:to>
                                    </p:set>
                                    <p:animEffect transition="in" filter="box(out)">
                                      <p:cBhvr>
                                        <p:cTn id="47" dur="500"/>
                                        <p:tgtEl>
                                          <p:spTgt spid="412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4125"/>
                                        </p:tgtEl>
                                        <p:attrNameLst>
                                          <p:attrName>style.visibility</p:attrName>
                                        </p:attrNameLst>
                                      </p:cBhvr>
                                      <p:to>
                                        <p:strVal val="visible"/>
                                      </p:to>
                                    </p:set>
                                    <p:animEffect transition="in" filter="box(out)">
                                      <p:cBhvr>
                                        <p:cTn id="52" dur="500"/>
                                        <p:tgtEl>
                                          <p:spTgt spid="4125"/>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4127"/>
                                        </p:tgtEl>
                                        <p:attrNameLst>
                                          <p:attrName>style.visibility</p:attrName>
                                        </p:attrNameLst>
                                      </p:cBhvr>
                                      <p:to>
                                        <p:strVal val="visible"/>
                                      </p:to>
                                    </p:set>
                                    <p:animEffect transition="in" filter="box(out)">
                                      <p:cBhvr>
                                        <p:cTn id="57" dur="500"/>
                                        <p:tgtEl>
                                          <p:spTgt spid="412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4129"/>
                                        </p:tgtEl>
                                        <p:attrNameLst>
                                          <p:attrName>style.visibility</p:attrName>
                                        </p:attrNameLst>
                                      </p:cBhvr>
                                      <p:to>
                                        <p:strVal val="visible"/>
                                      </p:to>
                                    </p:set>
                                    <p:animEffect transition="in" filter="box(out)">
                                      <p:cBhvr>
                                        <p:cTn id="62" dur="500"/>
                                        <p:tgtEl>
                                          <p:spTgt spid="4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9" grpId="0" animBg="1"/>
      <p:bldP spid="4110" grpId="0" autoUpdateAnimBg="0"/>
      <p:bldP spid="4116" grpId="0" animBg="1"/>
      <p:bldP spid="4119" grpId="0" autoUpdateAnimBg="0"/>
      <p:bldP spid="4122" grpId="0" animBg="1"/>
      <p:bldP spid="4123" grpId="0" animBg="1"/>
      <p:bldP spid="4124" grpId="0" autoUpdateAnimBg="0"/>
      <p:bldP spid="4125" grpId="0" autoUpdateAnimBg="0"/>
      <p:bldP spid="4126" grpId="0" animBg="1"/>
      <p:bldP spid="4127" grpId="0" animBg="1"/>
      <p:bldP spid="4128" grpId="0" autoUpdateAnimBg="0"/>
      <p:bldP spid="412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201738" y="206375"/>
            <a:ext cx="6738937" cy="584200"/>
          </a:xfrm>
          <a:prstGeom prst="rect">
            <a:avLst/>
          </a:prstGeom>
          <a:noFill/>
          <a:ln w="9525">
            <a:noFill/>
            <a:miter lim="800000"/>
            <a:headEnd/>
            <a:tailEnd/>
          </a:ln>
        </p:spPr>
        <p:txBody>
          <a:bodyPr wrap="none">
            <a:spAutoFit/>
          </a:bodyPr>
          <a:lstStyle/>
          <a:p>
            <a:r>
              <a:rPr lang="de-DE" sz="3200" b="1">
                <a:solidFill>
                  <a:srgbClr val="FF0000"/>
                </a:solidFill>
                <a:latin typeface="Arial" charset="0"/>
              </a:rPr>
              <a:t>Basic rules of exponential growth</a:t>
            </a:r>
            <a:endParaRPr lang="de-AT" sz="3200">
              <a:latin typeface="Arial" charset="0"/>
            </a:endParaRPr>
          </a:p>
        </p:txBody>
      </p:sp>
      <p:sp>
        <p:nvSpPr>
          <p:cNvPr id="5123" name="Text Box 3"/>
          <p:cNvSpPr txBox="1">
            <a:spLocks noChangeArrowheads="1"/>
          </p:cNvSpPr>
          <p:nvPr/>
        </p:nvSpPr>
        <p:spPr bwMode="auto">
          <a:xfrm>
            <a:off x="1143000" y="1285875"/>
            <a:ext cx="6873875" cy="1200150"/>
          </a:xfrm>
          <a:prstGeom prst="rect">
            <a:avLst/>
          </a:prstGeom>
          <a:solidFill>
            <a:srgbClr val="99FF99"/>
          </a:solidFill>
          <a:ln w="9525">
            <a:solidFill>
              <a:srgbClr val="333300"/>
            </a:solidFill>
            <a:miter lim="800000"/>
            <a:headEnd/>
            <a:tailEnd/>
          </a:ln>
        </p:spPr>
        <p:txBody>
          <a:bodyPr>
            <a:spAutoFit/>
          </a:bodyPr>
          <a:lstStyle/>
          <a:p>
            <a:r>
              <a:rPr lang="de-DE" b="1">
                <a:solidFill>
                  <a:srgbClr val="008000"/>
                </a:solidFill>
                <a:latin typeface="Arial" charset="0"/>
              </a:rPr>
              <a:t>Basic rule I:</a:t>
            </a:r>
            <a:endParaRPr lang="de-DE">
              <a:latin typeface="Arial" charset="0"/>
            </a:endParaRPr>
          </a:p>
          <a:p>
            <a:pPr lvl="2"/>
            <a:r>
              <a:rPr lang="de-DE" b="1">
                <a:solidFill>
                  <a:srgbClr val="008000"/>
                </a:solidFill>
                <a:latin typeface="Arial" charset="0"/>
                <a:sym typeface="Wingdings" pitchFamily="2" charset="2"/>
              </a:rPr>
              <a:t>The same time period belongs to the same growth factor</a:t>
            </a:r>
            <a:endParaRPr lang="de-DE" b="1">
              <a:solidFill>
                <a:srgbClr val="008000"/>
              </a:solidFill>
              <a:latin typeface="Arial" charset="0"/>
            </a:endParaRPr>
          </a:p>
        </p:txBody>
      </p:sp>
      <p:sp>
        <p:nvSpPr>
          <p:cNvPr id="5128" name="Text Box 8"/>
          <p:cNvSpPr txBox="1">
            <a:spLocks noChangeArrowheads="1"/>
          </p:cNvSpPr>
          <p:nvPr/>
        </p:nvSpPr>
        <p:spPr bwMode="auto">
          <a:xfrm>
            <a:off x="2849563" y="3500438"/>
            <a:ext cx="2657475" cy="646112"/>
          </a:xfrm>
          <a:prstGeom prst="rect">
            <a:avLst/>
          </a:prstGeom>
          <a:noFill/>
          <a:ln w="9525">
            <a:solidFill>
              <a:schemeClr val="tx1"/>
            </a:solidFill>
            <a:miter lim="800000"/>
            <a:headEnd/>
            <a:tailEnd/>
          </a:ln>
        </p:spPr>
        <p:txBody>
          <a:bodyPr wrap="none">
            <a:spAutoFit/>
          </a:bodyPr>
          <a:lstStyle/>
          <a:p>
            <a:r>
              <a:rPr lang="de-DE" sz="3600" b="1"/>
              <a:t>N</a:t>
            </a:r>
            <a:r>
              <a:rPr lang="de-DE" sz="3600" b="1" baseline="-25000"/>
              <a:t>new</a:t>
            </a:r>
            <a:r>
              <a:rPr lang="de-DE" sz="3600" b="1"/>
              <a:t> = q.N</a:t>
            </a:r>
            <a:r>
              <a:rPr lang="de-DE" sz="3600" b="1" baseline="-25000"/>
              <a:t>old</a:t>
            </a:r>
            <a:endParaRPr lang="de-DE"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 calcmode="lin" valueType="num">
                                      <p:cBhvr>
                                        <p:cTn id="12" dur="1000" fill="hold"/>
                                        <p:tgtEl>
                                          <p:spTgt spid="5128"/>
                                        </p:tgtEl>
                                        <p:attrNameLst>
                                          <p:attrName>ppt_w</p:attrName>
                                        </p:attrNameLst>
                                      </p:cBhvr>
                                      <p:tavLst>
                                        <p:tav tm="0">
                                          <p:val>
                                            <p:strVal val="#ppt_w*0.70"/>
                                          </p:val>
                                        </p:tav>
                                        <p:tav tm="100000">
                                          <p:val>
                                            <p:strVal val="#ppt_w"/>
                                          </p:val>
                                        </p:tav>
                                      </p:tavLst>
                                    </p:anim>
                                    <p:anim calcmode="lin" valueType="num">
                                      <p:cBhvr>
                                        <p:cTn id="13" dur="1000" fill="hold"/>
                                        <p:tgtEl>
                                          <p:spTgt spid="5128"/>
                                        </p:tgtEl>
                                        <p:attrNameLst>
                                          <p:attrName>ppt_h</p:attrName>
                                        </p:attrNameLst>
                                      </p:cBhvr>
                                      <p:tavLst>
                                        <p:tav tm="0">
                                          <p:val>
                                            <p:strVal val="#ppt_h"/>
                                          </p:val>
                                        </p:tav>
                                        <p:tav tm="100000">
                                          <p:val>
                                            <p:strVal val="#ppt_h"/>
                                          </p:val>
                                        </p:tav>
                                      </p:tavLst>
                                    </p:anim>
                                    <p:animEffect transition="in" filter="fade">
                                      <p:cBhvr>
                                        <p:cTn id="14" dur="1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468313" y="823913"/>
            <a:ext cx="8424862" cy="3786187"/>
          </a:xfrm>
          <a:prstGeom prst="rect">
            <a:avLst/>
          </a:prstGeom>
          <a:noFill/>
          <a:ln w="9525">
            <a:noFill/>
            <a:miter lim="800000"/>
            <a:headEnd/>
            <a:tailEnd/>
          </a:ln>
        </p:spPr>
        <p:txBody>
          <a:bodyPr>
            <a:spAutoFit/>
          </a:bodyPr>
          <a:lstStyle/>
          <a:p>
            <a:pPr marL="442913" indent="-442913">
              <a:buFont typeface="Wingdings" pitchFamily="2" charset="2"/>
              <a:buChar char="Ø"/>
              <a:defRPr/>
            </a:pPr>
            <a:r>
              <a:rPr lang="de-DE" sz="3600" b="1" dirty="0" err="1">
                <a:solidFill>
                  <a:srgbClr val="000099"/>
                </a:solidFill>
                <a:latin typeface="Arial" pitchFamily="34" charset="0"/>
                <a:cs typeface="Arial" pitchFamily="34" charset="0"/>
              </a:rPr>
              <a:t>Percentage</a:t>
            </a:r>
            <a:r>
              <a:rPr lang="de-DE" sz="3600" b="1" dirty="0">
                <a:solidFill>
                  <a:srgbClr val="000099"/>
                </a:solidFill>
                <a:latin typeface="Arial" pitchFamily="34" charset="0"/>
                <a:cs typeface="Arial" pitchFamily="34" charset="0"/>
              </a:rPr>
              <a:t> </a:t>
            </a:r>
            <a:r>
              <a:rPr lang="de-DE" sz="3600" b="1" dirty="0" err="1">
                <a:solidFill>
                  <a:srgbClr val="000099"/>
                </a:solidFill>
                <a:latin typeface="Arial" pitchFamily="34" charset="0"/>
                <a:cs typeface="Arial" pitchFamily="34" charset="0"/>
              </a:rPr>
              <a:t>growth</a:t>
            </a:r>
            <a:r>
              <a:rPr lang="de-DE" sz="3600" b="1" dirty="0">
                <a:solidFill>
                  <a:srgbClr val="000099"/>
                </a:solidFill>
                <a:latin typeface="Arial" pitchFamily="34" charset="0"/>
                <a:cs typeface="Arial" pitchFamily="34" charset="0"/>
              </a:rPr>
              <a:t> rate</a:t>
            </a:r>
          </a:p>
          <a:p>
            <a:pPr marL="1431925" indent="-1431925">
              <a:defRPr/>
            </a:pPr>
            <a:endParaRPr lang="de-DE" sz="3600" b="1" dirty="0">
              <a:solidFill>
                <a:srgbClr val="000099"/>
              </a:solidFill>
              <a:latin typeface="Arial" pitchFamily="34" charset="0"/>
              <a:cs typeface="Arial" pitchFamily="34" charset="0"/>
            </a:endParaRPr>
          </a:p>
          <a:p>
            <a:pPr marL="1431925" indent="-1431925">
              <a:defRPr/>
            </a:pPr>
            <a:r>
              <a:rPr lang="de-DE" b="1" dirty="0" err="1">
                <a:solidFill>
                  <a:srgbClr val="000099"/>
                </a:solidFill>
                <a:latin typeface="Arial" pitchFamily="34" charset="0"/>
                <a:cs typeface="Arial" pitchFamily="34" charset="0"/>
              </a:rPr>
              <a:t>Step</a:t>
            </a:r>
            <a:r>
              <a:rPr lang="de-DE" b="1" dirty="0">
                <a:solidFill>
                  <a:srgbClr val="000099"/>
                </a:solidFill>
                <a:latin typeface="Arial" pitchFamily="34" charset="0"/>
                <a:cs typeface="Arial" pitchFamily="34" charset="0"/>
              </a:rPr>
              <a:t> 1: </a:t>
            </a:r>
            <a:r>
              <a:rPr lang="de-DE" dirty="0">
                <a:solidFill>
                  <a:srgbClr val="000099"/>
                </a:solidFill>
                <a:latin typeface="Arial" pitchFamily="34" charset="0"/>
                <a:cs typeface="Arial" pitchFamily="34" charset="0"/>
              </a:rPr>
              <a:t>Translation </a:t>
            </a:r>
            <a:r>
              <a:rPr lang="de-DE" dirty="0" err="1">
                <a:solidFill>
                  <a:srgbClr val="000099"/>
                </a:solidFill>
                <a:latin typeface="Arial" pitchFamily="34" charset="0"/>
                <a:cs typeface="Arial" pitchFamily="34" charset="0"/>
              </a:rPr>
              <a:t>rules</a:t>
            </a:r>
            <a:endParaRPr lang="de-DE" dirty="0">
              <a:solidFill>
                <a:srgbClr val="000099"/>
              </a:solidFill>
              <a:latin typeface="Arial" pitchFamily="34" charset="0"/>
              <a:cs typeface="Arial" pitchFamily="34" charset="0"/>
            </a:endParaRPr>
          </a:p>
          <a:p>
            <a:pPr marL="1431925" indent="-1431925">
              <a:defRPr/>
            </a:pPr>
            <a:endParaRPr lang="de-DE" b="1" dirty="0">
              <a:solidFill>
                <a:srgbClr val="000099"/>
              </a:solidFill>
              <a:latin typeface="Arial" pitchFamily="34" charset="0"/>
              <a:cs typeface="Arial" pitchFamily="34" charset="0"/>
            </a:endParaRPr>
          </a:p>
          <a:p>
            <a:pPr marL="1077913" indent="-1077913">
              <a:defRPr/>
            </a:pPr>
            <a:r>
              <a:rPr lang="de-DE" b="1" dirty="0" err="1">
                <a:solidFill>
                  <a:srgbClr val="000099"/>
                </a:solidFill>
                <a:latin typeface="Arial" pitchFamily="34" charset="0"/>
                <a:cs typeface="Arial" pitchFamily="34" charset="0"/>
              </a:rPr>
              <a:t>Step</a:t>
            </a:r>
            <a:r>
              <a:rPr lang="de-DE" b="1" dirty="0">
                <a:solidFill>
                  <a:srgbClr val="000099"/>
                </a:solidFill>
                <a:latin typeface="Arial" pitchFamily="34" charset="0"/>
                <a:cs typeface="Arial" pitchFamily="34" charset="0"/>
              </a:rPr>
              <a:t> 2: </a:t>
            </a:r>
            <a:r>
              <a:rPr lang="de-DE" dirty="0" err="1">
                <a:solidFill>
                  <a:srgbClr val="000099"/>
                </a:solidFill>
                <a:latin typeface="Arial" pitchFamily="34" charset="0"/>
                <a:cs typeface="Arial" pitchFamily="34" charset="0"/>
              </a:rPr>
              <a:t>Use</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of</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the</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percentage</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growth</a:t>
            </a:r>
            <a:r>
              <a:rPr lang="de-DE" dirty="0">
                <a:solidFill>
                  <a:srgbClr val="000099"/>
                </a:solidFill>
                <a:latin typeface="Arial" pitchFamily="34" charset="0"/>
                <a:cs typeface="Arial" pitchFamily="34" charset="0"/>
              </a:rPr>
              <a:t> rate in </a:t>
            </a:r>
            <a:r>
              <a:rPr lang="de-DE" dirty="0" err="1">
                <a:solidFill>
                  <a:srgbClr val="000099"/>
                </a:solidFill>
                <a:latin typeface="Arial" pitchFamily="34" charset="0"/>
                <a:cs typeface="Arial" pitchFamily="34" charset="0"/>
              </a:rPr>
              <a:t>tables</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produced</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by</a:t>
            </a:r>
            <a:r>
              <a:rPr lang="de-DE" dirty="0">
                <a:solidFill>
                  <a:srgbClr val="000099"/>
                </a:solidFill>
                <a:latin typeface="Arial" pitchFamily="34" charset="0"/>
                <a:cs typeface="Arial" pitchFamily="34" charset="0"/>
              </a:rPr>
              <a:t> a </a:t>
            </a:r>
            <a:r>
              <a:rPr lang="de-DE" dirty="0" err="1">
                <a:solidFill>
                  <a:srgbClr val="000099"/>
                </a:solidFill>
                <a:latin typeface="Arial" pitchFamily="34" charset="0"/>
                <a:cs typeface="Arial" pitchFamily="34" charset="0"/>
              </a:rPr>
              <a:t>numerical</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calculator</a:t>
            </a:r>
            <a:endParaRPr lang="de-DE" dirty="0">
              <a:solidFill>
                <a:srgbClr val="000099"/>
              </a:solidFill>
              <a:latin typeface="Arial" pitchFamily="34" charset="0"/>
              <a:cs typeface="Arial" pitchFamily="34" charset="0"/>
            </a:endParaRPr>
          </a:p>
          <a:p>
            <a:pPr marL="1431925" indent="-1431925">
              <a:defRPr/>
            </a:pPr>
            <a:endParaRPr lang="de-DE" b="1" dirty="0">
              <a:solidFill>
                <a:srgbClr val="000099"/>
              </a:solidFill>
              <a:latin typeface="Arial" pitchFamily="34" charset="0"/>
              <a:cs typeface="Arial" pitchFamily="34" charset="0"/>
            </a:endParaRPr>
          </a:p>
          <a:p>
            <a:pPr marL="1158875" indent="-1158875">
              <a:defRPr/>
            </a:pPr>
            <a:r>
              <a:rPr lang="de-DE" b="1" dirty="0" err="1">
                <a:solidFill>
                  <a:srgbClr val="000099"/>
                </a:solidFill>
                <a:latin typeface="Arial" pitchFamily="34" charset="0"/>
                <a:cs typeface="Arial" pitchFamily="34" charset="0"/>
              </a:rPr>
              <a:t>Step</a:t>
            </a:r>
            <a:r>
              <a:rPr lang="de-DE" b="1" dirty="0">
                <a:solidFill>
                  <a:srgbClr val="000099"/>
                </a:solidFill>
                <a:latin typeface="Arial" pitchFamily="34" charset="0"/>
                <a:cs typeface="Arial" pitchFamily="34" charset="0"/>
              </a:rPr>
              <a:t> 3: </a:t>
            </a:r>
            <a:r>
              <a:rPr lang="de-DE" dirty="0" err="1">
                <a:solidFill>
                  <a:srgbClr val="000099"/>
                </a:solidFill>
                <a:latin typeface="Arial" pitchFamily="34" charset="0"/>
                <a:cs typeface="Arial" pitchFamily="34" charset="0"/>
              </a:rPr>
              <a:t>Use</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of</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recursive</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models</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with</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graphic</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calculators</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spreadsheets</a:t>
            </a:r>
            <a:r>
              <a:rPr lang="de-DE" dirty="0">
                <a:solidFill>
                  <a:srgbClr val="000099"/>
                </a:solidFill>
                <a:latin typeface="Arial" pitchFamily="34" charset="0"/>
                <a:cs typeface="Arial" pitchFamily="34" charset="0"/>
              </a:rPr>
              <a:t> </a:t>
            </a:r>
            <a:r>
              <a:rPr lang="de-DE" dirty="0" err="1">
                <a:solidFill>
                  <a:srgbClr val="000099"/>
                </a:solidFill>
                <a:latin typeface="Arial" pitchFamily="34" charset="0"/>
                <a:cs typeface="Arial" pitchFamily="34" charset="0"/>
              </a:rPr>
              <a:t>and</a:t>
            </a:r>
            <a:r>
              <a:rPr lang="de-DE" dirty="0">
                <a:solidFill>
                  <a:srgbClr val="000099"/>
                </a:solidFill>
                <a:latin typeface="Arial" pitchFamily="34" charset="0"/>
                <a:cs typeface="Arial" pitchFamily="34" charset="0"/>
              </a:rPr>
              <a:t> CAS </a:t>
            </a:r>
            <a:r>
              <a:rPr lang="de-DE" dirty="0" err="1">
                <a:solidFill>
                  <a:srgbClr val="000099"/>
                </a:solidFill>
                <a:latin typeface="Arial" pitchFamily="34" charset="0"/>
                <a:cs typeface="Arial" pitchFamily="34" charset="0"/>
              </a:rPr>
              <a:t>tools</a:t>
            </a:r>
            <a:endParaRPr lang="de-DE" dirty="0">
              <a:solidFill>
                <a:srgbClr val="00009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824" name="Group 32"/>
          <p:cNvGraphicFramePr>
            <a:graphicFrameLocks noGrp="1"/>
          </p:cNvGraphicFramePr>
          <p:nvPr/>
        </p:nvGraphicFramePr>
        <p:xfrm>
          <a:off x="1187450" y="857250"/>
          <a:ext cx="6192838" cy="5006340"/>
        </p:xfrm>
        <a:graphic>
          <a:graphicData uri="http://schemas.openxmlformats.org/drawingml/2006/table">
            <a:tbl>
              <a:tblPr/>
              <a:tblGrid>
                <a:gridCol w="3840163"/>
                <a:gridCol w="2352675"/>
              </a:tblGrid>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English</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Mathematics</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A"/>
                    </a:solidFill>
                  </a:tcPr>
                </a:tc>
              </a:tr>
              <a:tr h="296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05" name="Document">
            <a:hlinkClick r:id="rId3" action="ppaction://hlinkfile"/>
          </p:cNvPr>
          <p:cNvSpPr>
            <a:spLocks noEditPoints="1" noChangeArrowheads="1"/>
          </p:cNvSpPr>
          <p:nvPr/>
        </p:nvSpPr>
        <p:spPr bwMode="auto">
          <a:xfrm>
            <a:off x="2562225" y="71438"/>
            <a:ext cx="3652838" cy="5270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de-AT" b="1" dirty="0" err="1">
                <a:latin typeface="Arial" charset="0"/>
                <a:cs typeface="+mn-cs"/>
              </a:rPr>
              <a:t>Vocabulary</a:t>
            </a:r>
            <a:r>
              <a:rPr lang="de-AT" b="1" dirty="0">
                <a:latin typeface="Arial" charset="0"/>
                <a:cs typeface="+mn-cs"/>
              </a:rPr>
              <a:t> </a:t>
            </a:r>
            <a:r>
              <a:rPr lang="de-AT" b="1" dirty="0" err="1">
                <a:latin typeface="Arial" charset="0"/>
                <a:cs typeface="+mn-cs"/>
              </a:rPr>
              <a:t>book</a:t>
            </a:r>
            <a:endParaRPr lang="de-DE" b="1" dirty="0">
              <a:latin typeface="Arial" charset="0"/>
              <a:cs typeface="+mn-cs"/>
            </a:endParaRPr>
          </a:p>
        </p:txBody>
      </p:sp>
      <p:graphicFrame>
        <p:nvGraphicFramePr>
          <p:cNvPr id="1026" name="Object 18"/>
          <p:cNvGraphicFramePr>
            <a:graphicFrameLocks noChangeAspect="1"/>
          </p:cNvGraphicFramePr>
          <p:nvPr/>
        </p:nvGraphicFramePr>
        <p:xfrm>
          <a:off x="2743200" y="2133600"/>
          <a:ext cx="914400" cy="255588"/>
        </p:xfrm>
        <a:graphic>
          <a:graphicData uri="http://schemas.openxmlformats.org/presentationml/2006/ole">
            <p:oleObj spid="_x0000_s1026" name="Equation" r:id="rId4" imgW="914400" imgH="255960" progId="">
              <p:embed/>
            </p:oleObj>
          </a:graphicData>
        </a:graphic>
      </p:graphicFrame>
      <p:graphicFrame>
        <p:nvGraphicFramePr>
          <p:cNvPr id="33812" name="Object 20"/>
          <p:cNvGraphicFramePr>
            <a:graphicFrameLocks noChangeAspect="1"/>
          </p:cNvGraphicFramePr>
          <p:nvPr/>
        </p:nvGraphicFramePr>
        <p:xfrm>
          <a:off x="5775325" y="3071813"/>
          <a:ext cx="381000" cy="838200"/>
        </p:xfrm>
        <a:graphic>
          <a:graphicData uri="http://schemas.openxmlformats.org/presentationml/2006/ole">
            <p:oleObj spid="_x0000_s1027" name="Equation" r:id="rId5" imgW="380880" imgH="838080" progId="">
              <p:embed/>
            </p:oleObj>
          </a:graphicData>
        </a:graphic>
      </p:graphicFrame>
      <p:graphicFrame>
        <p:nvGraphicFramePr>
          <p:cNvPr id="33813" name="Object 21"/>
          <p:cNvGraphicFramePr>
            <a:graphicFrameLocks noChangeAspect="1"/>
          </p:cNvGraphicFramePr>
          <p:nvPr/>
        </p:nvGraphicFramePr>
        <p:xfrm>
          <a:off x="5864225" y="2500313"/>
          <a:ext cx="292100" cy="304800"/>
        </p:xfrm>
        <a:graphic>
          <a:graphicData uri="http://schemas.openxmlformats.org/presentationml/2006/ole">
            <p:oleObj spid="_x0000_s1028" name="Equation" r:id="rId6" imgW="291960" imgH="304560" progId="">
              <p:embed/>
            </p:oleObj>
          </a:graphicData>
        </a:graphic>
      </p:graphicFrame>
      <p:graphicFrame>
        <p:nvGraphicFramePr>
          <p:cNvPr id="33814" name="Object 22"/>
          <p:cNvGraphicFramePr>
            <a:graphicFrameLocks noChangeAspect="1"/>
          </p:cNvGraphicFramePr>
          <p:nvPr/>
        </p:nvGraphicFramePr>
        <p:xfrm>
          <a:off x="5580063" y="4000500"/>
          <a:ext cx="723900" cy="850900"/>
        </p:xfrm>
        <a:graphic>
          <a:graphicData uri="http://schemas.openxmlformats.org/presentationml/2006/ole">
            <p:oleObj spid="_x0000_s1029" name="Equation" r:id="rId7" imgW="723600" imgH="850680" progId="">
              <p:embed/>
            </p:oleObj>
          </a:graphicData>
        </a:graphic>
      </p:graphicFrame>
      <p:graphicFrame>
        <p:nvGraphicFramePr>
          <p:cNvPr id="33815" name="Object 23"/>
          <p:cNvGraphicFramePr>
            <a:graphicFrameLocks noChangeAspect="1"/>
          </p:cNvGraphicFramePr>
          <p:nvPr/>
        </p:nvGraphicFramePr>
        <p:xfrm>
          <a:off x="5915025" y="1857375"/>
          <a:ext cx="241300" cy="190500"/>
        </p:xfrm>
        <a:graphic>
          <a:graphicData uri="http://schemas.openxmlformats.org/presentationml/2006/ole">
            <p:oleObj spid="_x0000_s1030" name="Equation" r:id="rId8" imgW="241200" imgH="190440" progId="">
              <p:embed/>
            </p:oleObj>
          </a:graphicData>
        </a:graphic>
      </p:graphicFrame>
      <p:graphicFrame>
        <p:nvGraphicFramePr>
          <p:cNvPr id="33818" name="Object 26"/>
          <p:cNvGraphicFramePr>
            <a:graphicFrameLocks noChangeAspect="1"/>
          </p:cNvGraphicFramePr>
          <p:nvPr/>
        </p:nvGraphicFramePr>
        <p:xfrm>
          <a:off x="5348288" y="5000625"/>
          <a:ext cx="1384300" cy="850900"/>
        </p:xfrm>
        <a:graphic>
          <a:graphicData uri="http://schemas.openxmlformats.org/presentationml/2006/ole">
            <p:oleObj spid="_x0000_s1031" name="Equation" r:id="rId9" imgW="1384200" imgH="850680" progId="">
              <p:embed/>
            </p:oleObj>
          </a:graphicData>
        </a:graphic>
      </p:graphicFrame>
      <p:sp>
        <p:nvSpPr>
          <p:cNvPr id="1045" name="Text Box 28"/>
          <p:cNvSpPr txBox="1">
            <a:spLocks noChangeArrowheads="1"/>
          </p:cNvSpPr>
          <p:nvPr/>
        </p:nvSpPr>
        <p:spPr bwMode="auto">
          <a:xfrm>
            <a:off x="1258888" y="1619250"/>
            <a:ext cx="1417637" cy="523875"/>
          </a:xfrm>
          <a:prstGeom prst="rect">
            <a:avLst/>
          </a:prstGeom>
          <a:noFill/>
          <a:ln w="9525">
            <a:noFill/>
            <a:miter lim="800000"/>
            <a:headEnd/>
            <a:tailEnd/>
          </a:ln>
        </p:spPr>
        <p:txBody>
          <a:bodyPr wrap="none">
            <a:spAutoFit/>
          </a:bodyPr>
          <a:lstStyle/>
          <a:p>
            <a:r>
              <a:rPr lang="en-US" sz="2800"/>
              <a:t>“equals“</a:t>
            </a:r>
            <a:endParaRPr lang="de-DE" sz="2800"/>
          </a:p>
        </p:txBody>
      </p:sp>
      <p:sp>
        <p:nvSpPr>
          <p:cNvPr id="1046" name="Text Box 33"/>
          <p:cNvSpPr txBox="1">
            <a:spLocks noChangeArrowheads="1"/>
          </p:cNvSpPr>
          <p:nvPr/>
        </p:nvSpPr>
        <p:spPr bwMode="auto">
          <a:xfrm>
            <a:off x="1223963" y="2357438"/>
            <a:ext cx="2028825" cy="523875"/>
          </a:xfrm>
          <a:prstGeom prst="rect">
            <a:avLst/>
          </a:prstGeom>
          <a:noFill/>
          <a:ln w="9525">
            <a:noFill/>
            <a:miter lim="800000"/>
            <a:headEnd/>
            <a:tailEnd/>
          </a:ln>
        </p:spPr>
        <p:txBody>
          <a:bodyPr wrap="none">
            <a:spAutoFit/>
          </a:bodyPr>
          <a:lstStyle/>
          <a:p>
            <a:r>
              <a:rPr lang="en-US" sz="2800"/>
              <a:t>“threefold of</a:t>
            </a:r>
            <a:endParaRPr lang="de-DE" sz="2800"/>
          </a:p>
        </p:txBody>
      </p:sp>
      <p:sp>
        <p:nvSpPr>
          <p:cNvPr id="1047" name="Text Box 34"/>
          <p:cNvSpPr txBox="1">
            <a:spLocks noChangeArrowheads="1"/>
          </p:cNvSpPr>
          <p:nvPr/>
        </p:nvSpPr>
        <p:spPr bwMode="auto">
          <a:xfrm>
            <a:off x="1187450" y="3143250"/>
            <a:ext cx="2576513" cy="523875"/>
          </a:xfrm>
          <a:prstGeom prst="rect">
            <a:avLst/>
          </a:prstGeom>
          <a:noFill/>
          <a:ln w="9525">
            <a:noFill/>
            <a:miter lim="800000"/>
            <a:headEnd/>
            <a:tailEnd/>
          </a:ln>
        </p:spPr>
        <p:txBody>
          <a:bodyPr wrap="none">
            <a:spAutoFit/>
          </a:bodyPr>
          <a:lstStyle/>
          <a:p>
            <a:r>
              <a:rPr lang="en-US" sz="2800"/>
              <a:t>“three fourth of“</a:t>
            </a:r>
            <a:endParaRPr lang="de-DE" sz="2800"/>
          </a:p>
        </p:txBody>
      </p:sp>
      <p:sp>
        <p:nvSpPr>
          <p:cNvPr id="1048" name="Text Box 35"/>
          <p:cNvSpPr txBox="1">
            <a:spLocks noChangeArrowheads="1"/>
          </p:cNvSpPr>
          <p:nvPr/>
        </p:nvSpPr>
        <p:spPr bwMode="auto">
          <a:xfrm>
            <a:off x="1187450" y="4143375"/>
            <a:ext cx="1460500" cy="523875"/>
          </a:xfrm>
          <a:prstGeom prst="rect">
            <a:avLst/>
          </a:prstGeom>
          <a:noFill/>
          <a:ln w="9525">
            <a:noFill/>
            <a:miter lim="800000"/>
            <a:headEnd/>
            <a:tailEnd/>
          </a:ln>
        </p:spPr>
        <p:txBody>
          <a:bodyPr wrap="none">
            <a:spAutoFit/>
          </a:bodyPr>
          <a:lstStyle/>
          <a:p>
            <a:r>
              <a:rPr lang="en-US" sz="2800"/>
              <a:t>“p % of“</a:t>
            </a:r>
            <a:endParaRPr lang="de-DE" sz="2800"/>
          </a:p>
        </p:txBody>
      </p:sp>
      <p:sp>
        <p:nvSpPr>
          <p:cNvPr id="1049" name="Text Box 36"/>
          <p:cNvSpPr txBox="1">
            <a:spLocks noChangeArrowheads="1"/>
          </p:cNvSpPr>
          <p:nvPr/>
        </p:nvSpPr>
        <p:spPr bwMode="auto">
          <a:xfrm>
            <a:off x="1187450" y="5000625"/>
            <a:ext cx="3221038" cy="523875"/>
          </a:xfrm>
          <a:prstGeom prst="rect">
            <a:avLst/>
          </a:prstGeom>
          <a:noFill/>
          <a:ln w="9525">
            <a:noFill/>
            <a:miter lim="800000"/>
            <a:headEnd/>
            <a:tailEnd/>
          </a:ln>
        </p:spPr>
        <p:txBody>
          <a:bodyPr wrap="none">
            <a:spAutoFit/>
          </a:bodyPr>
          <a:lstStyle/>
          <a:p>
            <a:r>
              <a:rPr lang="en-US" sz="2800"/>
              <a:t>“increase about p%“</a:t>
            </a:r>
            <a:endParaRPr lang="de-DE" sz="2800"/>
          </a:p>
        </p:txBody>
      </p:sp>
      <p:sp>
        <p:nvSpPr>
          <p:cNvPr id="17" name="Nach rechts gekrümmter Pfeil 16"/>
          <p:cNvSpPr/>
          <p:nvPr/>
        </p:nvSpPr>
        <p:spPr>
          <a:xfrm>
            <a:off x="428625" y="5214938"/>
            <a:ext cx="785813" cy="1285875"/>
          </a:xfrm>
          <a:prstGeom prst="curvedRightArrow">
            <a:avLst>
              <a:gd name="adj1" fmla="val 25000"/>
              <a:gd name="adj2" fmla="val 50000"/>
              <a:gd name="adj3" fmla="val 25254"/>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tx1"/>
              </a:solidFill>
            </a:endParaRPr>
          </a:p>
        </p:txBody>
      </p:sp>
      <p:sp>
        <p:nvSpPr>
          <p:cNvPr id="1051" name="Textfeld 17"/>
          <p:cNvSpPr txBox="1">
            <a:spLocks noChangeArrowheads="1"/>
          </p:cNvSpPr>
          <p:nvPr/>
        </p:nvSpPr>
        <p:spPr bwMode="auto">
          <a:xfrm>
            <a:off x="1428750" y="6143625"/>
            <a:ext cx="2719388" cy="461963"/>
          </a:xfrm>
          <a:prstGeom prst="rect">
            <a:avLst/>
          </a:prstGeom>
          <a:noFill/>
          <a:ln w="9525">
            <a:noFill/>
            <a:miter lim="800000"/>
            <a:headEnd/>
            <a:tailEnd/>
          </a:ln>
        </p:spPr>
        <p:txBody>
          <a:bodyPr wrap="none">
            <a:spAutoFit/>
          </a:bodyPr>
          <a:lstStyle/>
          <a:p>
            <a:r>
              <a:rPr lang="de-AT" b="1"/>
              <a:t>A new growth rate:</a:t>
            </a:r>
          </a:p>
        </p:txBody>
      </p:sp>
      <p:graphicFrame>
        <p:nvGraphicFramePr>
          <p:cNvPr id="2" name="Object 26"/>
          <p:cNvGraphicFramePr>
            <a:graphicFrameLocks noChangeAspect="1"/>
          </p:cNvGraphicFramePr>
          <p:nvPr/>
        </p:nvGraphicFramePr>
        <p:xfrm>
          <a:off x="4187825" y="5935663"/>
          <a:ext cx="1384300" cy="850900"/>
        </p:xfrm>
        <a:graphic>
          <a:graphicData uri="http://schemas.openxmlformats.org/presentationml/2006/ole">
            <p:oleObj spid="_x0000_s1032" name="Equation" r:id="rId10" imgW="1384200" imgH="8506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5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0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Nachhaltigkeit_2">
            <a:hlinkClick r:id="rId2" action="ppaction://hlinkpres?slideindex=1&amp;slidetitle="/>
          </p:cNvPr>
          <p:cNvPicPr>
            <a:picLocks noChangeAspect="1" noChangeArrowheads="1"/>
          </p:cNvPicPr>
          <p:nvPr/>
        </p:nvPicPr>
        <p:blipFill>
          <a:blip r:embed="rId3" cstate="print"/>
          <a:srcRect/>
          <a:stretch>
            <a:fillRect/>
          </a:stretch>
        </p:blipFill>
        <p:spPr bwMode="auto">
          <a:xfrm>
            <a:off x="3924300" y="1808163"/>
            <a:ext cx="4905375" cy="3781425"/>
          </a:xfrm>
          <a:prstGeom prst="rect">
            <a:avLst/>
          </a:prstGeom>
          <a:noFill/>
          <a:ln w="9525">
            <a:noFill/>
            <a:miter lim="800000"/>
            <a:headEnd/>
            <a:tailEnd/>
          </a:ln>
        </p:spPr>
      </p:pic>
      <p:pic>
        <p:nvPicPr>
          <p:cNvPr id="9219" name="Picture 3" descr="Nachhaltigkeit_1"/>
          <p:cNvPicPr>
            <a:picLocks noChangeAspect="1" noChangeArrowheads="1"/>
          </p:cNvPicPr>
          <p:nvPr/>
        </p:nvPicPr>
        <p:blipFill>
          <a:blip r:embed="rId4" cstate="print"/>
          <a:srcRect/>
          <a:stretch>
            <a:fillRect/>
          </a:stretch>
        </p:blipFill>
        <p:spPr bwMode="auto">
          <a:xfrm>
            <a:off x="34925" y="1700213"/>
            <a:ext cx="3286125" cy="3933825"/>
          </a:xfrm>
          <a:prstGeom prst="rect">
            <a:avLst/>
          </a:prstGeom>
          <a:noFill/>
          <a:ln w="9525">
            <a:noFill/>
            <a:miter lim="800000"/>
            <a:headEnd/>
            <a:tailEnd/>
          </a:ln>
        </p:spPr>
      </p:pic>
      <p:sp>
        <p:nvSpPr>
          <p:cNvPr id="9220" name="AutoShape 4"/>
          <p:cNvSpPr>
            <a:spLocks noChangeArrowheads="1"/>
          </p:cNvSpPr>
          <p:nvPr/>
        </p:nvSpPr>
        <p:spPr bwMode="auto">
          <a:xfrm>
            <a:off x="2713038" y="2357438"/>
            <a:ext cx="2359025" cy="1501775"/>
          </a:xfrm>
          <a:prstGeom prst="rightArrow">
            <a:avLst>
              <a:gd name="adj1" fmla="val 76861"/>
              <a:gd name="adj2" fmla="val 64498"/>
            </a:avLst>
          </a:prstGeom>
          <a:solidFill>
            <a:schemeClr val="bg1"/>
          </a:solidFill>
          <a:ln w="19050">
            <a:solidFill>
              <a:schemeClr val="tx1"/>
            </a:solidFill>
            <a:miter lim="800000"/>
            <a:headEnd/>
            <a:tailEnd/>
          </a:ln>
        </p:spPr>
        <p:txBody>
          <a:bodyPr wrap="none" anchor="ctr"/>
          <a:lstStyle/>
          <a:p>
            <a:pPr algn="ctr"/>
            <a:r>
              <a:rPr lang="de-AT" b="1">
                <a:latin typeface="Monotype Corsiva" pitchFamily="66" charset="0"/>
              </a:rPr>
              <a:t>Sustainability </a:t>
            </a:r>
          </a:p>
        </p:txBody>
      </p:sp>
      <p:sp>
        <p:nvSpPr>
          <p:cNvPr id="9221" name="Text Box 5"/>
          <p:cNvSpPr txBox="1">
            <a:spLocks noChangeArrowheads="1"/>
          </p:cNvSpPr>
          <p:nvPr/>
        </p:nvSpPr>
        <p:spPr bwMode="auto">
          <a:xfrm>
            <a:off x="728663" y="357188"/>
            <a:ext cx="7629525" cy="708025"/>
          </a:xfrm>
          <a:prstGeom prst="rect">
            <a:avLst/>
          </a:prstGeom>
          <a:noFill/>
          <a:ln w="9525">
            <a:noFill/>
            <a:miter lim="800000"/>
            <a:headEnd/>
            <a:tailEnd/>
          </a:ln>
        </p:spPr>
        <p:txBody>
          <a:bodyPr wrap="none">
            <a:spAutoFit/>
          </a:bodyPr>
          <a:lstStyle/>
          <a:p>
            <a:pPr algn="ctr"/>
            <a:r>
              <a:rPr lang="de-AT" sz="4000" b="1">
                <a:latin typeface="Monotype Corsiva" pitchFamily="66" charset="0"/>
              </a:rPr>
              <a:t>Sustainability of mathematics education</a:t>
            </a:r>
            <a:endParaRPr lang="de-DE" sz="4000" b="1">
              <a:latin typeface="Monotype Corsiva" pitchFamily="66" charset="0"/>
            </a:endParaRPr>
          </a:p>
        </p:txBody>
      </p:sp>
      <p:sp>
        <p:nvSpPr>
          <p:cNvPr id="9222" name="Text Box 6"/>
          <p:cNvSpPr txBox="1">
            <a:spLocks noChangeArrowheads="1"/>
          </p:cNvSpPr>
          <p:nvPr/>
        </p:nvSpPr>
        <p:spPr bwMode="auto">
          <a:xfrm>
            <a:off x="7067550" y="5229225"/>
            <a:ext cx="2047875" cy="307975"/>
          </a:xfrm>
          <a:prstGeom prst="rect">
            <a:avLst/>
          </a:prstGeom>
          <a:noFill/>
          <a:ln w="9525">
            <a:noFill/>
            <a:miter lim="800000"/>
            <a:headEnd/>
            <a:tailEnd/>
          </a:ln>
        </p:spPr>
        <p:txBody>
          <a:bodyPr wrap="none">
            <a:spAutoFit/>
          </a:bodyPr>
          <a:lstStyle/>
          <a:p>
            <a:r>
              <a:rPr lang="de-DE" sz="1400" b="1">
                <a:latin typeface="Arial" charset="0"/>
              </a:rPr>
              <a:t>Source: Bärbel Barzel</a:t>
            </a:r>
          </a:p>
        </p:txBody>
      </p:sp>
      <p:sp>
        <p:nvSpPr>
          <p:cNvPr id="70663" name="Oval 7"/>
          <p:cNvSpPr>
            <a:spLocks noChangeArrowheads="1"/>
          </p:cNvSpPr>
          <p:nvPr/>
        </p:nvSpPr>
        <p:spPr bwMode="auto">
          <a:xfrm>
            <a:off x="7019925" y="2349500"/>
            <a:ext cx="1008063" cy="1008063"/>
          </a:xfrm>
          <a:prstGeom prst="ellipse">
            <a:avLst/>
          </a:prstGeom>
          <a:solidFill>
            <a:schemeClr val="bg1"/>
          </a:solidFill>
          <a:ln w="9525">
            <a:noFill/>
            <a:round/>
            <a:headEnd/>
            <a:tailEnd/>
          </a:ln>
        </p:spPr>
        <p:txBody>
          <a:bodyPr wrap="none" anchor="ctr"/>
          <a:lstStyle/>
          <a:p>
            <a:endParaRPr lang="de-DE"/>
          </a:p>
        </p:txBody>
      </p:sp>
      <p:sp>
        <p:nvSpPr>
          <p:cNvPr id="9" name="AutoShape 4"/>
          <p:cNvSpPr>
            <a:spLocks noChangeArrowheads="1"/>
          </p:cNvSpPr>
          <p:nvPr/>
        </p:nvSpPr>
        <p:spPr bwMode="auto">
          <a:xfrm>
            <a:off x="2714625" y="2359025"/>
            <a:ext cx="2359025" cy="1501775"/>
          </a:xfrm>
          <a:prstGeom prst="rightArrow">
            <a:avLst>
              <a:gd name="adj1" fmla="val 76861"/>
              <a:gd name="adj2" fmla="val 64498"/>
            </a:avLst>
          </a:prstGeom>
          <a:solidFill>
            <a:schemeClr val="bg1"/>
          </a:solidFill>
          <a:ln w="19050">
            <a:solidFill>
              <a:schemeClr val="tx1"/>
            </a:solidFill>
            <a:miter lim="800000"/>
            <a:headEnd/>
            <a:tailEnd/>
          </a:ln>
        </p:spPr>
        <p:txBody>
          <a:bodyPr wrap="none" anchor="ctr"/>
          <a:lstStyle/>
          <a:p>
            <a:pPr algn="ctr"/>
            <a:endParaRPr lang="de-DE" b="1">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0663"/>
                                        </p:tgtEl>
                                        <p:attrNameLst>
                                          <p:attrName>style.visibility</p:attrName>
                                        </p:attrNameLst>
                                      </p:cBhvr>
                                      <p:to>
                                        <p:strVal val="visible"/>
                                      </p:to>
                                    </p:set>
                                    <p:anim calcmode="lin" valueType="num">
                                      <p:cBhvr>
                                        <p:cTn id="7" dur="1000" fill="hold"/>
                                        <p:tgtEl>
                                          <p:spTgt spid="70663"/>
                                        </p:tgtEl>
                                        <p:attrNameLst>
                                          <p:attrName>ppt_w</p:attrName>
                                        </p:attrNameLst>
                                      </p:cBhvr>
                                      <p:tavLst>
                                        <p:tav tm="0">
                                          <p:val>
                                            <p:strVal val="#ppt_w*0.70"/>
                                          </p:val>
                                        </p:tav>
                                        <p:tav tm="100000">
                                          <p:val>
                                            <p:strVal val="#ppt_w"/>
                                          </p:val>
                                        </p:tav>
                                      </p:tavLst>
                                    </p:anim>
                                    <p:anim calcmode="lin" valueType="num">
                                      <p:cBhvr>
                                        <p:cTn id="8" dur="1000" fill="hold"/>
                                        <p:tgtEl>
                                          <p:spTgt spid="70663"/>
                                        </p:tgtEl>
                                        <p:attrNameLst>
                                          <p:attrName>ppt_h</p:attrName>
                                        </p:attrNameLst>
                                      </p:cBhvr>
                                      <p:tavLst>
                                        <p:tav tm="0">
                                          <p:val>
                                            <p:strVal val="#ppt_h"/>
                                          </p:val>
                                        </p:tav>
                                        <p:tav tm="100000">
                                          <p:val>
                                            <p:strVal val="#ppt_h"/>
                                          </p:val>
                                        </p:tav>
                                      </p:tavLst>
                                    </p:anim>
                                    <p:animEffect transition="in" filter="fade">
                                      <p:cBhvr>
                                        <p:cTn id="9" dur="1000"/>
                                        <p:tgtEl>
                                          <p:spTgt spid="7066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3"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2"/>
          <p:cNvSpPr txBox="1">
            <a:spLocks noChangeArrowheads="1"/>
          </p:cNvSpPr>
          <p:nvPr/>
        </p:nvSpPr>
        <p:spPr bwMode="auto">
          <a:xfrm>
            <a:off x="703263" y="285750"/>
            <a:ext cx="8012112" cy="1685925"/>
          </a:xfrm>
          <a:prstGeom prst="rect">
            <a:avLst/>
          </a:prstGeom>
          <a:noFill/>
          <a:ln w="9525">
            <a:noFill/>
            <a:miter lim="800000"/>
            <a:headEnd/>
            <a:tailEnd/>
          </a:ln>
        </p:spPr>
        <p:txBody>
          <a:bodyPr>
            <a:spAutoFit/>
          </a:bodyPr>
          <a:lstStyle/>
          <a:p>
            <a:pPr>
              <a:lnSpc>
                <a:spcPct val="150000"/>
              </a:lnSpc>
            </a:pPr>
            <a:r>
              <a:rPr lang="de-AT">
                <a:latin typeface="Arial" charset="0"/>
              </a:rPr>
              <a:t>Given is a capital K</a:t>
            </a:r>
          </a:p>
          <a:p>
            <a:pPr>
              <a:lnSpc>
                <a:spcPct val="150000"/>
              </a:lnSpc>
            </a:pPr>
            <a:r>
              <a:rPr lang="de-AT" b="1">
                <a:latin typeface="Arial" charset="0"/>
              </a:rPr>
              <a:t>Prove the „Word-formula“</a:t>
            </a:r>
          </a:p>
          <a:p>
            <a:pPr>
              <a:lnSpc>
                <a:spcPct val="150000"/>
              </a:lnSpc>
            </a:pPr>
            <a:r>
              <a:rPr lang="de-AT">
                <a:latin typeface="Arial" charset="0"/>
              </a:rPr>
              <a:t>„Increase K about p% (of K) </a:t>
            </a:r>
            <a:r>
              <a:rPr lang="de-AT">
                <a:latin typeface="Arial" charset="0"/>
                <a:sym typeface="Wingdings" pitchFamily="2" charset="2"/>
              </a:rPr>
              <a:t> multiply with </a:t>
            </a:r>
            <a:r>
              <a:rPr lang="de-AT">
                <a:latin typeface="Arial" charset="0"/>
              </a:rPr>
              <a:t>          </a:t>
            </a:r>
            <a:endParaRPr lang="de-DE">
              <a:latin typeface="Arial" charset="0"/>
            </a:endParaRPr>
          </a:p>
        </p:txBody>
      </p:sp>
      <p:graphicFrame>
        <p:nvGraphicFramePr>
          <p:cNvPr id="34822" name="Object 6"/>
          <p:cNvGraphicFramePr>
            <a:graphicFrameLocks noChangeAspect="1"/>
          </p:cNvGraphicFramePr>
          <p:nvPr/>
        </p:nvGraphicFramePr>
        <p:xfrm>
          <a:off x="5148263" y="2890838"/>
          <a:ext cx="2160587" cy="1114425"/>
        </p:xfrm>
        <a:graphic>
          <a:graphicData uri="http://schemas.openxmlformats.org/presentationml/2006/ole">
            <p:oleObj spid="_x0000_s2050" name="Formel" r:id="rId3" imgW="1206360" imgH="622080" progId="">
              <p:embed/>
            </p:oleObj>
          </a:graphicData>
        </a:graphic>
      </p:graphicFrame>
      <p:graphicFrame>
        <p:nvGraphicFramePr>
          <p:cNvPr id="34827" name="Object 11"/>
          <p:cNvGraphicFramePr>
            <a:graphicFrameLocks noChangeAspect="1"/>
          </p:cNvGraphicFramePr>
          <p:nvPr/>
        </p:nvGraphicFramePr>
        <p:xfrm>
          <a:off x="2124075" y="2951163"/>
          <a:ext cx="1803400" cy="982662"/>
        </p:xfrm>
        <a:graphic>
          <a:graphicData uri="http://schemas.openxmlformats.org/presentationml/2006/ole">
            <p:oleObj spid="_x0000_s2051" name="Equation" r:id="rId4" imgW="1143000" imgH="622080" progId="">
              <p:embed/>
            </p:oleObj>
          </a:graphicData>
        </a:graphic>
      </p:graphicFrame>
      <p:sp>
        <p:nvSpPr>
          <p:cNvPr id="34829" name="Text Box 13"/>
          <p:cNvSpPr txBox="1">
            <a:spLocks noChangeArrowheads="1"/>
          </p:cNvSpPr>
          <p:nvPr/>
        </p:nvSpPr>
        <p:spPr bwMode="auto">
          <a:xfrm>
            <a:off x="4286250" y="3213100"/>
            <a:ext cx="395288" cy="523875"/>
          </a:xfrm>
          <a:prstGeom prst="rect">
            <a:avLst/>
          </a:prstGeom>
          <a:noFill/>
          <a:ln w="9525">
            <a:noFill/>
            <a:miter lim="800000"/>
            <a:headEnd/>
            <a:tailEnd/>
          </a:ln>
        </p:spPr>
        <p:txBody>
          <a:bodyPr wrap="none">
            <a:spAutoFit/>
          </a:bodyPr>
          <a:lstStyle/>
          <a:p>
            <a:r>
              <a:rPr lang="de-AT" sz="2800" b="1">
                <a:latin typeface="Arial" charset="0"/>
              </a:rPr>
              <a:t>=</a:t>
            </a:r>
            <a:endParaRPr lang="de-DE" sz="2800" b="1">
              <a:latin typeface="Arial" charset="0"/>
            </a:endParaRPr>
          </a:p>
        </p:txBody>
      </p:sp>
      <p:graphicFrame>
        <p:nvGraphicFramePr>
          <p:cNvPr id="33818" name="Object 26"/>
          <p:cNvGraphicFramePr>
            <a:graphicFrameLocks noChangeAspect="1"/>
          </p:cNvGraphicFramePr>
          <p:nvPr/>
        </p:nvGraphicFramePr>
        <p:xfrm>
          <a:off x="6875463" y="1333500"/>
          <a:ext cx="1160462" cy="735013"/>
        </p:xfrm>
        <a:graphic>
          <a:graphicData uri="http://schemas.openxmlformats.org/presentationml/2006/ole">
            <p:oleObj spid="_x0000_s2052" name="Equation" r:id="rId5" imgW="1143000" imgH="723600" progId="Equation.DSMT4">
              <p:embed/>
            </p:oleObj>
          </a:graphicData>
        </a:graphic>
      </p:graphicFrame>
      <p:cxnSp>
        <p:nvCxnSpPr>
          <p:cNvPr id="10" name="Gerade Verbindung mit Pfeil 9"/>
          <p:cNvCxnSpPr/>
          <p:nvPr/>
        </p:nvCxnSpPr>
        <p:spPr>
          <a:xfrm>
            <a:off x="1785938" y="1916113"/>
            <a:ext cx="841375" cy="13684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a:off x="3203575" y="1924050"/>
            <a:ext cx="508000" cy="121761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580063" y="1997075"/>
            <a:ext cx="287337" cy="12874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a:off x="6300788" y="1989138"/>
            <a:ext cx="1079500" cy="11525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feld 18"/>
          <p:cNvSpPr txBox="1">
            <a:spLocks noChangeArrowheads="1"/>
          </p:cNvSpPr>
          <p:nvPr/>
        </p:nvSpPr>
        <p:spPr bwMode="auto">
          <a:xfrm>
            <a:off x="2859088" y="4911725"/>
            <a:ext cx="3368675" cy="461963"/>
          </a:xfrm>
          <a:prstGeom prst="rect">
            <a:avLst/>
          </a:prstGeom>
          <a:noFill/>
          <a:ln w="9525">
            <a:noFill/>
            <a:miter lim="800000"/>
            <a:headEnd/>
            <a:tailEnd/>
          </a:ln>
        </p:spPr>
        <p:txBody>
          <a:bodyPr wrap="none">
            <a:spAutoFit/>
          </a:bodyPr>
          <a:lstStyle/>
          <a:p>
            <a:r>
              <a:rPr lang="de-AT">
                <a:latin typeface="Arial" charset="0"/>
              </a:rPr>
              <a:t>using the distributiv law</a:t>
            </a:r>
          </a:p>
        </p:txBody>
      </p:sp>
      <p:cxnSp>
        <p:nvCxnSpPr>
          <p:cNvPr id="20" name="Gerade Verbindung mit Pfeil 19"/>
          <p:cNvCxnSpPr/>
          <p:nvPr/>
        </p:nvCxnSpPr>
        <p:spPr>
          <a:xfrm flipH="1" flipV="1">
            <a:off x="4427538" y="3789363"/>
            <a:ext cx="3175" cy="11588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827"/>
                                        </p:tgtEl>
                                        <p:attrNameLst>
                                          <p:attrName>style.visibility</p:attrName>
                                        </p:attrNameLst>
                                      </p:cBhvr>
                                      <p:to>
                                        <p:strVal val="visible"/>
                                      </p:to>
                                    </p:set>
                                    <p:animEffect transition="in" filter="blinds(horizontal)">
                                      <p:cBhvr>
                                        <p:cTn id="7" dur="500"/>
                                        <p:tgtEl>
                                          <p:spTgt spid="348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82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4822"/>
                                        </p:tgtEl>
                                        <p:attrNameLst>
                                          <p:attrName>style.visibility</p:attrName>
                                        </p:attrNameLst>
                                      </p:cBhvr>
                                      <p:to>
                                        <p:strVal val="visible"/>
                                      </p:to>
                                    </p:set>
                                    <p:animEffect transition="in" filter="blinds(horizontal)">
                                      <p:cBhvr>
                                        <p:cTn id="24" dur="500"/>
                                        <p:tgtEl>
                                          <p:spTgt spid="34822"/>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5795963" y="3106738"/>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6867" name="AutoShape 3"/>
          <p:cNvSpPr>
            <a:spLocks noChangeArrowheads="1"/>
          </p:cNvSpPr>
          <p:nvPr/>
        </p:nvSpPr>
        <p:spPr bwMode="auto">
          <a:xfrm>
            <a:off x="5795963" y="2708275"/>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6868" name="AutoShape 4"/>
          <p:cNvSpPr>
            <a:spLocks noChangeArrowheads="1"/>
          </p:cNvSpPr>
          <p:nvPr/>
        </p:nvSpPr>
        <p:spPr bwMode="auto">
          <a:xfrm>
            <a:off x="5795963" y="2314575"/>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26629" name="Text Box 5"/>
          <p:cNvSpPr txBox="1">
            <a:spLocks noChangeArrowheads="1"/>
          </p:cNvSpPr>
          <p:nvPr/>
        </p:nvSpPr>
        <p:spPr bwMode="auto">
          <a:xfrm>
            <a:off x="250825" y="9525"/>
            <a:ext cx="8696325" cy="1138238"/>
          </a:xfrm>
          <a:prstGeom prst="rect">
            <a:avLst/>
          </a:prstGeom>
          <a:noFill/>
          <a:ln w="9525">
            <a:noFill/>
            <a:miter lim="800000"/>
            <a:headEnd/>
            <a:tailEnd/>
          </a:ln>
        </p:spPr>
        <p:txBody>
          <a:bodyPr>
            <a:spAutoFit/>
          </a:bodyPr>
          <a:lstStyle/>
          <a:p>
            <a:r>
              <a:rPr lang="de-DE" b="1">
                <a:solidFill>
                  <a:srgbClr val="000099"/>
                </a:solidFill>
                <a:latin typeface="Arial" charset="0"/>
              </a:rPr>
              <a:t>Example 2: </a:t>
            </a:r>
            <a:r>
              <a:rPr lang="de-DE" sz="2000">
                <a:solidFill>
                  <a:srgbClr val="000099"/>
                </a:solidFill>
                <a:latin typeface="Arial" charset="0"/>
              </a:rPr>
              <a:t>Radioactive decay: Per hour 3% of the radioactive agent disaggregate. After what time the half  is  left if on Monday, at 10 a.m. the quantity m</a:t>
            </a:r>
            <a:r>
              <a:rPr lang="de-DE" sz="2000" baseline="-25000">
                <a:solidFill>
                  <a:srgbClr val="000099"/>
                </a:solidFill>
                <a:latin typeface="Arial" charset="0"/>
              </a:rPr>
              <a:t>o</a:t>
            </a:r>
            <a:r>
              <a:rPr lang="de-DE" sz="2000">
                <a:solidFill>
                  <a:srgbClr val="000099"/>
                </a:solidFill>
                <a:latin typeface="Arial" charset="0"/>
              </a:rPr>
              <a:t>= 200 mg  is available? („radioactive half  life“</a:t>
            </a:r>
            <a:r>
              <a:rPr lang="de-DE">
                <a:solidFill>
                  <a:srgbClr val="000099"/>
                </a:solidFill>
                <a:latin typeface="Arial" charset="0"/>
              </a:rPr>
              <a:t>)</a:t>
            </a:r>
          </a:p>
        </p:txBody>
      </p:sp>
      <p:graphicFrame>
        <p:nvGraphicFramePr>
          <p:cNvPr id="36870" name="Group 6"/>
          <p:cNvGraphicFramePr>
            <a:graphicFrameLocks noGrp="1"/>
          </p:cNvGraphicFramePr>
          <p:nvPr/>
        </p:nvGraphicFramePr>
        <p:xfrm>
          <a:off x="827088" y="1268413"/>
          <a:ext cx="4897437" cy="5287964"/>
        </p:xfrm>
        <a:graphic>
          <a:graphicData uri="http://schemas.openxmlformats.org/drawingml/2006/table">
            <a:tbl>
              <a:tblPr/>
              <a:tblGrid>
                <a:gridCol w="2449512"/>
                <a:gridCol w="2447925"/>
              </a:tblGrid>
              <a:tr h="520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Time</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err="1" smtClean="0">
                          <a:ln>
                            <a:noFill/>
                          </a:ln>
                          <a:solidFill>
                            <a:schemeClr val="tx1"/>
                          </a:solidFill>
                          <a:effectLst/>
                          <a:latin typeface="Arial" pitchFamily="34" charset="0"/>
                          <a:cs typeface="Arial" pitchFamily="34" charset="0"/>
                        </a:rPr>
                        <a:t>Radioactive</a:t>
                      </a:r>
                      <a:r>
                        <a:rPr kumimoji="0" lang="de-AT" sz="2000" b="1" i="0" u="none" strike="noStrike" cap="none" normalizeH="0" baseline="0" dirty="0" smtClean="0">
                          <a:ln>
                            <a:noFill/>
                          </a:ln>
                          <a:solidFill>
                            <a:schemeClr val="tx1"/>
                          </a:solidFill>
                          <a:effectLst/>
                          <a:latin typeface="Arial" pitchFamily="34" charset="0"/>
                          <a:cs typeface="Arial" pitchFamily="34" charset="0"/>
                        </a:rPr>
                        <a:t> </a:t>
                      </a:r>
                      <a:r>
                        <a:rPr kumimoji="0" lang="de-AT" sz="2000" b="1" i="0" u="none" strike="noStrike" cap="none" normalizeH="0" baseline="0" dirty="0" err="1" smtClean="0">
                          <a:ln>
                            <a:noFill/>
                          </a:ln>
                          <a:solidFill>
                            <a:schemeClr val="tx1"/>
                          </a:solidFill>
                          <a:effectLst/>
                          <a:latin typeface="Arial" pitchFamily="34" charset="0"/>
                          <a:cs typeface="Arial" pitchFamily="34" charset="0"/>
                        </a:rPr>
                        <a:t>agent</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err="1" smtClean="0">
                          <a:ln>
                            <a:noFill/>
                          </a:ln>
                          <a:solidFill>
                            <a:schemeClr val="tx1"/>
                          </a:solidFill>
                          <a:effectLst/>
                          <a:latin typeface="Arial" pitchFamily="34" charset="0"/>
                          <a:cs typeface="Arial" pitchFamily="34" charset="0"/>
                        </a:rPr>
                        <a:t>Monday</a:t>
                      </a:r>
                      <a:r>
                        <a:rPr kumimoji="0" lang="de-AT" sz="2000" b="1" i="0" u="none" strike="noStrike" cap="none" normalizeH="0" baseline="0" dirty="0" smtClean="0">
                          <a:ln>
                            <a:noFill/>
                          </a:ln>
                          <a:solidFill>
                            <a:schemeClr val="tx1"/>
                          </a:solidFill>
                          <a:effectLst/>
                          <a:latin typeface="Arial" pitchFamily="34" charset="0"/>
                          <a:cs typeface="Arial" pitchFamily="34" charset="0"/>
                        </a:rPr>
                        <a:t>, 10</a:t>
                      </a:r>
                      <a:r>
                        <a:rPr kumimoji="0" lang="de-AT" sz="2000" b="1" i="0" u="none" strike="noStrike" cap="none" normalizeH="0" baseline="30000" dirty="0" smtClean="0">
                          <a:ln>
                            <a:noFill/>
                          </a:ln>
                          <a:solidFill>
                            <a:schemeClr val="tx1"/>
                          </a:solidFill>
                          <a:effectLst/>
                          <a:latin typeface="Arial" pitchFamily="34" charset="0"/>
                          <a:cs typeface="Arial" pitchFamily="34" charset="0"/>
                        </a:rPr>
                        <a:t>h</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200 mg</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11</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194</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8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12</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188.2</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13</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182.5</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14</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177.1</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15</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171.7</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8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16</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166.5</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8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err="1" smtClean="0">
                          <a:ln>
                            <a:noFill/>
                          </a:ln>
                          <a:solidFill>
                            <a:schemeClr val="tx1"/>
                          </a:solidFill>
                          <a:effectLst/>
                          <a:latin typeface="Arial" pitchFamily="34" charset="0"/>
                          <a:cs typeface="Arial" pitchFamily="34" charset="0"/>
                        </a:rPr>
                        <a:t>Tuesday</a:t>
                      </a:r>
                      <a:r>
                        <a:rPr kumimoji="0" lang="de-AT" sz="2000" b="1" i="0" u="none" strike="noStrike" cap="none" normalizeH="0" baseline="0" dirty="0" smtClean="0">
                          <a:ln>
                            <a:noFill/>
                          </a:ln>
                          <a:solidFill>
                            <a:schemeClr val="tx1"/>
                          </a:solidFill>
                          <a:effectLst/>
                          <a:latin typeface="Arial" pitchFamily="34" charset="0"/>
                          <a:cs typeface="Arial" pitchFamily="34" charset="0"/>
                        </a:rPr>
                        <a:t>, 8</a:t>
                      </a:r>
                      <a:r>
                        <a:rPr kumimoji="0" lang="de-AT" sz="2000" b="1" i="0" u="none" strike="noStrike" cap="none" normalizeH="0" baseline="30000" dirty="0" smtClean="0">
                          <a:ln>
                            <a:noFill/>
                          </a:ln>
                          <a:solidFill>
                            <a:schemeClr val="tx1"/>
                          </a:solidFill>
                          <a:effectLst/>
                          <a:latin typeface="Arial" pitchFamily="34" charset="0"/>
                          <a:cs typeface="Arial" pitchFamily="34" charset="0"/>
                        </a:rPr>
                        <a:t>h</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102.3</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9</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99.3</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FDC9"/>
                    </a:solidFill>
                  </a:tcPr>
                </a:tc>
              </a:tr>
            </a:tbl>
          </a:graphicData>
        </a:graphic>
      </p:graphicFrame>
      <p:sp>
        <p:nvSpPr>
          <p:cNvPr id="36914" name="AutoShape 50"/>
          <p:cNvSpPr>
            <a:spLocks noChangeArrowheads="1"/>
          </p:cNvSpPr>
          <p:nvPr/>
        </p:nvSpPr>
        <p:spPr bwMode="auto">
          <a:xfrm>
            <a:off x="5638800" y="1882775"/>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36915" name="Text Box 51"/>
          <p:cNvSpPr txBox="1">
            <a:spLocks noChangeArrowheads="1"/>
          </p:cNvSpPr>
          <p:nvPr/>
        </p:nvSpPr>
        <p:spPr bwMode="auto">
          <a:xfrm>
            <a:off x="6011863" y="1844675"/>
            <a:ext cx="2814637" cy="646113"/>
          </a:xfrm>
          <a:prstGeom prst="rect">
            <a:avLst/>
          </a:prstGeom>
          <a:solidFill>
            <a:srgbClr val="FFEEE3"/>
          </a:solidFill>
          <a:ln w="9525">
            <a:solidFill>
              <a:srgbClr val="FF0000"/>
            </a:solidFill>
            <a:miter lim="800000"/>
            <a:headEnd/>
            <a:tailEnd/>
          </a:ln>
        </p:spPr>
        <p:txBody>
          <a:bodyPr wrap="none">
            <a:spAutoFit/>
          </a:bodyPr>
          <a:lstStyle/>
          <a:p>
            <a:r>
              <a:rPr lang="de-AT" sz="1800" b="1" dirty="0">
                <a:solidFill>
                  <a:srgbClr val="FF0000"/>
                </a:solidFill>
                <a:latin typeface="Arial" charset="0"/>
              </a:rPr>
              <a:t>„</a:t>
            </a:r>
            <a:r>
              <a:rPr lang="de-AT" sz="1800" b="1" dirty="0" err="1">
                <a:solidFill>
                  <a:srgbClr val="FF0000"/>
                </a:solidFill>
                <a:latin typeface="Arial" charset="0"/>
              </a:rPr>
              <a:t>decrease</a:t>
            </a:r>
            <a:r>
              <a:rPr lang="de-AT" sz="1800" b="1" dirty="0">
                <a:solidFill>
                  <a:srgbClr val="FF0000"/>
                </a:solidFill>
                <a:latin typeface="Arial" charset="0"/>
              </a:rPr>
              <a:t> </a:t>
            </a:r>
            <a:r>
              <a:rPr lang="de-AT" sz="1800" b="1" dirty="0" err="1">
                <a:solidFill>
                  <a:srgbClr val="FF0000"/>
                </a:solidFill>
                <a:latin typeface="Arial" charset="0"/>
              </a:rPr>
              <a:t>about</a:t>
            </a:r>
            <a:r>
              <a:rPr lang="de-AT" sz="1800" b="1" dirty="0">
                <a:solidFill>
                  <a:srgbClr val="FF0000"/>
                </a:solidFill>
                <a:latin typeface="Arial" charset="0"/>
              </a:rPr>
              <a:t> 3% „</a:t>
            </a:r>
            <a:r>
              <a:rPr lang="de-AT" sz="1800" b="1" dirty="0">
                <a:solidFill>
                  <a:srgbClr val="FF0000"/>
                </a:solidFill>
                <a:latin typeface="Arial" charset="0"/>
                <a:sym typeface="Wingdings" pitchFamily="2" charset="2"/>
              </a:rPr>
              <a:t></a:t>
            </a:r>
          </a:p>
          <a:p>
            <a:r>
              <a:rPr lang="de-AT" sz="1800" b="1" dirty="0">
                <a:solidFill>
                  <a:srgbClr val="FF0000"/>
                </a:solidFill>
                <a:latin typeface="Arial" charset="0"/>
                <a:sym typeface="Wingdings" pitchFamily="2" charset="2"/>
              </a:rPr>
              <a:t>„</a:t>
            </a:r>
            <a:r>
              <a:rPr lang="de-AT" sz="1800" b="1" dirty="0" err="1">
                <a:solidFill>
                  <a:srgbClr val="FF0000"/>
                </a:solidFill>
                <a:latin typeface="Arial" charset="0"/>
                <a:sym typeface="Wingdings" pitchFamily="2" charset="2"/>
              </a:rPr>
              <a:t>multiply</a:t>
            </a:r>
            <a:r>
              <a:rPr lang="de-AT" sz="1800" b="1" dirty="0">
                <a:solidFill>
                  <a:srgbClr val="FF0000"/>
                </a:solidFill>
                <a:latin typeface="Arial" charset="0"/>
                <a:sym typeface="Wingdings" pitchFamily="2" charset="2"/>
              </a:rPr>
              <a:t> </a:t>
            </a:r>
            <a:r>
              <a:rPr lang="de-AT" sz="1800" b="1" dirty="0" err="1">
                <a:solidFill>
                  <a:srgbClr val="FF0000"/>
                </a:solidFill>
                <a:latin typeface="Arial" charset="0"/>
                <a:sym typeface="Wingdings" pitchFamily="2" charset="2"/>
              </a:rPr>
              <a:t>with</a:t>
            </a:r>
            <a:r>
              <a:rPr lang="de-AT" sz="1800" b="1" dirty="0">
                <a:solidFill>
                  <a:srgbClr val="FF0000"/>
                </a:solidFill>
                <a:latin typeface="Arial" charset="0"/>
                <a:sym typeface="Wingdings" pitchFamily="2" charset="2"/>
              </a:rPr>
              <a:t> </a:t>
            </a:r>
            <a:r>
              <a:rPr lang="de-AT" sz="1800" b="1" dirty="0" smtClean="0">
                <a:solidFill>
                  <a:srgbClr val="FF0000"/>
                </a:solidFill>
                <a:latin typeface="Arial" charset="0"/>
                <a:sym typeface="Wingdings" pitchFamily="2" charset="2"/>
              </a:rPr>
              <a:t>0.97</a:t>
            </a:r>
            <a:r>
              <a:rPr lang="de-AT" sz="1800" b="1" dirty="0">
                <a:solidFill>
                  <a:srgbClr val="FF0000"/>
                </a:solidFill>
                <a:latin typeface="Arial" charset="0"/>
                <a:sym typeface="Wingdings" pitchFamily="2" charset="2"/>
              </a:rPr>
              <a:t>“</a:t>
            </a:r>
            <a:endParaRPr lang="de-DE" sz="1800" b="1" dirty="0">
              <a:solidFill>
                <a:srgbClr val="FF0000"/>
              </a:solidFill>
              <a:latin typeface="Arial" charset="0"/>
            </a:endParaRPr>
          </a:p>
        </p:txBody>
      </p:sp>
      <p:sp>
        <p:nvSpPr>
          <p:cNvPr id="9" name="Rechteck 8"/>
          <p:cNvSpPr/>
          <p:nvPr/>
        </p:nvSpPr>
        <p:spPr>
          <a:xfrm>
            <a:off x="4017963" y="5732463"/>
            <a:ext cx="914400" cy="4333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36914"/>
                                        </p:tgtEl>
                                        <p:attrNameLst>
                                          <p:attrName>style.visibility</p:attrName>
                                        </p:attrNameLst>
                                      </p:cBhvr>
                                      <p:to>
                                        <p:strVal val="visible"/>
                                      </p:to>
                                    </p:set>
                                    <p:animEffect transition="in" filter="box(out)">
                                      <p:cBhvr>
                                        <p:cTn id="11" dur="500"/>
                                        <p:tgtEl>
                                          <p:spTgt spid="3691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6915"/>
                                        </p:tgtEl>
                                        <p:attrNameLst>
                                          <p:attrName>style.visibility</p:attrName>
                                        </p:attrNameLst>
                                      </p:cBhvr>
                                      <p:to>
                                        <p:strVal val="visible"/>
                                      </p:to>
                                    </p:set>
                                    <p:animEffect transition="in" filter="blinds(horizontal)">
                                      <p:cBhvr>
                                        <p:cTn id="16" dur="500"/>
                                        <p:tgtEl>
                                          <p:spTgt spid="3691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36868"/>
                                        </p:tgtEl>
                                        <p:attrNameLst>
                                          <p:attrName>style.visibility</p:attrName>
                                        </p:attrNameLst>
                                      </p:cBhvr>
                                      <p:to>
                                        <p:strVal val="visible"/>
                                      </p:to>
                                    </p:set>
                                    <p:animEffect transition="in" filter="box(out)">
                                      <p:cBhvr>
                                        <p:cTn id="21" dur="500"/>
                                        <p:tgtEl>
                                          <p:spTgt spid="36868"/>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36867"/>
                                        </p:tgtEl>
                                        <p:attrNameLst>
                                          <p:attrName>style.visibility</p:attrName>
                                        </p:attrNameLst>
                                      </p:cBhvr>
                                      <p:to>
                                        <p:strVal val="visible"/>
                                      </p:to>
                                    </p:set>
                                    <p:animEffect transition="in" filter="box(out)">
                                      <p:cBhvr>
                                        <p:cTn id="26" dur="500"/>
                                        <p:tgtEl>
                                          <p:spTgt spid="36867"/>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36866"/>
                                        </p:tgtEl>
                                        <p:attrNameLst>
                                          <p:attrName>style.visibility</p:attrName>
                                        </p:attrNameLst>
                                      </p:cBhvr>
                                      <p:to>
                                        <p:strVal val="visible"/>
                                      </p:to>
                                    </p:set>
                                    <p:animEffect transition="in" filter="box(out)">
                                      <p:cBhvr>
                                        <p:cTn id="31" dur="500"/>
                                        <p:tgtEl>
                                          <p:spTgt spid="3686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animBg="1"/>
      <p:bldP spid="36868" grpId="0" animBg="1"/>
      <p:bldP spid="36914" grpId="0" animBg="1"/>
      <p:bldP spid="36915"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95288" y="280988"/>
            <a:ext cx="7078662" cy="461962"/>
          </a:xfrm>
          <a:prstGeom prst="rect">
            <a:avLst/>
          </a:prstGeom>
          <a:noFill/>
          <a:ln w="9525">
            <a:noFill/>
            <a:miter lim="800000"/>
            <a:headEnd/>
            <a:tailEnd/>
          </a:ln>
        </p:spPr>
        <p:txBody>
          <a:bodyPr wrap="none">
            <a:spAutoFit/>
          </a:bodyPr>
          <a:lstStyle/>
          <a:p>
            <a:r>
              <a:rPr lang="de-AT" b="1">
                <a:solidFill>
                  <a:srgbClr val="000099"/>
                </a:solidFill>
                <a:latin typeface="Arial" charset="0"/>
              </a:rPr>
              <a:t>Example 2.1:</a:t>
            </a:r>
            <a:r>
              <a:rPr lang="de-AT">
                <a:solidFill>
                  <a:srgbClr val="000099"/>
                </a:solidFill>
                <a:latin typeface="Arial" charset="0"/>
              </a:rPr>
              <a:t> </a:t>
            </a:r>
            <a:r>
              <a:rPr lang="de-AT" sz="2000">
                <a:solidFill>
                  <a:srgbClr val="000099"/>
                </a:solidFill>
                <a:latin typeface="Arial" charset="0"/>
              </a:rPr>
              <a:t>After what time is less than 1 mg available?</a:t>
            </a:r>
            <a:endParaRPr lang="de-DE" sz="2000">
              <a:solidFill>
                <a:srgbClr val="000099"/>
              </a:solidFill>
              <a:latin typeface="Arial" charset="0"/>
            </a:endParaRPr>
          </a:p>
        </p:txBody>
      </p:sp>
      <p:graphicFrame>
        <p:nvGraphicFramePr>
          <p:cNvPr id="41987" name="Group 3"/>
          <p:cNvGraphicFramePr>
            <a:graphicFrameLocks noGrp="1"/>
          </p:cNvGraphicFramePr>
          <p:nvPr/>
        </p:nvGraphicFramePr>
        <p:xfrm>
          <a:off x="611188" y="1187450"/>
          <a:ext cx="4776787" cy="4064000"/>
        </p:xfrm>
        <a:graphic>
          <a:graphicData uri="http://schemas.openxmlformats.org/drawingml/2006/table">
            <a:tbl>
              <a:tblPr/>
              <a:tblGrid>
                <a:gridCol w="2389187"/>
                <a:gridCol w="2387600"/>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Time</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err="1" smtClean="0">
                          <a:ln>
                            <a:noFill/>
                          </a:ln>
                          <a:solidFill>
                            <a:schemeClr val="tx1"/>
                          </a:solidFill>
                          <a:effectLst/>
                          <a:latin typeface="Arial" pitchFamily="34" charset="0"/>
                          <a:cs typeface="Arial" pitchFamily="34" charset="0"/>
                        </a:rPr>
                        <a:t>Radioactive</a:t>
                      </a:r>
                      <a:r>
                        <a:rPr kumimoji="0" lang="de-AT" sz="2000" b="1" i="0" u="none" strike="noStrike" cap="none" normalizeH="0" baseline="0" dirty="0" smtClean="0">
                          <a:ln>
                            <a:noFill/>
                          </a:ln>
                          <a:solidFill>
                            <a:schemeClr val="tx1"/>
                          </a:solidFill>
                          <a:effectLst/>
                          <a:latin typeface="Arial" pitchFamily="34" charset="0"/>
                          <a:cs typeface="Arial" pitchFamily="34" charset="0"/>
                        </a:rPr>
                        <a:t> </a:t>
                      </a:r>
                      <a:r>
                        <a:rPr kumimoji="0" lang="de-AT" sz="2000" b="1" i="0" u="none" strike="noStrike" cap="none" normalizeH="0" baseline="0" dirty="0" err="1" smtClean="0">
                          <a:ln>
                            <a:noFill/>
                          </a:ln>
                          <a:solidFill>
                            <a:schemeClr val="tx1"/>
                          </a:solidFill>
                          <a:effectLst/>
                          <a:latin typeface="Arial" pitchFamily="34" charset="0"/>
                          <a:cs typeface="Arial" pitchFamily="34" charset="0"/>
                        </a:rPr>
                        <a:t>agent</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Montag, 10</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200 mg</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Dienstag, 9</a:t>
                      </a:r>
                      <a:r>
                        <a:rPr kumimoji="0" lang="de-AT" sz="2000" b="1" i="0" u="none" strike="noStrike" cap="none" normalizeH="0" baseline="30000" smtClean="0">
                          <a:ln>
                            <a:noFill/>
                          </a:ln>
                          <a:solidFill>
                            <a:schemeClr val="tx1"/>
                          </a:solidFill>
                          <a:effectLst/>
                          <a:latin typeface="Arial" pitchFamily="34" charset="0"/>
                          <a:cs typeface="Arial" pitchFamily="34" charset="0"/>
                        </a:rPr>
                        <a:t>h</a:t>
                      </a:r>
                      <a:r>
                        <a:rPr kumimoji="0" lang="de-AT" sz="2000" b="1" i="0" u="none" strike="noStrike" cap="none" normalizeH="0" baseline="0" smtClean="0">
                          <a:ln>
                            <a:noFill/>
                          </a:ln>
                          <a:solidFill>
                            <a:schemeClr val="tx1"/>
                          </a:solidFill>
                          <a:effectLst/>
                          <a:latin typeface="Arial" pitchFamily="34" charset="0"/>
                          <a:cs typeface="Arial" pitchFamily="34" charset="0"/>
                        </a:rPr>
                        <a:t> </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100</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Mittwoch, 8</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50</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Donnerstag, 7</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25</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Freitag, 6</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12.5</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Samstag, 5</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6.25</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Sonntag, 4</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3.13</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Montag, 3</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1.57</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DC9"/>
                    </a:solid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smtClean="0">
                          <a:ln>
                            <a:noFill/>
                          </a:ln>
                          <a:solidFill>
                            <a:schemeClr val="tx1"/>
                          </a:solidFill>
                          <a:effectLst/>
                          <a:latin typeface="Arial" pitchFamily="34" charset="0"/>
                          <a:cs typeface="Arial" pitchFamily="34" charset="0"/>
                        </a:rPr>
                        <a:t>Dienstag, 2</a:t>
                      </a:r>
                      <a:r>
                        <a:rPr kumimoji="0" lang="de-AT" sz="2000" b="1" i="0" u="none" strike="noStrike" cap="none" normalizeH="0" baseline="30000" smtClean="0">
                          <a:ln>
                            <a:noFill/>
                          </a:ln>
                          <a:solidFill>
                            <a:schemeClr val="tx1"/>
                          </a:solidFill>
                          <a:effectLst/>
                          <a:latin typeface="Arial" pitchFamily="34" charset="0"/>
                          <a:cs typeface="Arial" pitchFamily="34" charset="0"/>
                        </a:rPr>
                        <a:t>h</a:t>
                      </a:r>
                      <a:endParaRPr kumimoji="0" lang="de-DE"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FDC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AT" sz="2000" b="1" i="0" u="none" strike="noStrike" cap="none" normalizeH="0" baseline="0" dirty="0" smtClean="0">
                          <a:ln>
                            <a:noFill/>
                          </a:ln>
                          <a:solidFill>
                            <a:schemeClr val="tx1"/>
                          </a:solidFill>
                          <a:effectLst/>
                          <a:latin typeface="Arial" pitchFamily="34" charset="0"/>
                          <a:cs typeface="Arial" pitchFamily="34" charset="0"/>
                        </a:rPr>
                        <a:t>0.79</a:t>
                      </a:r>
                      <a:endParaRPr kumimoji="0" lang="de-DE"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FDC9"/>
                    </a:solidFill>
                  </a:tcPr>
                </a:tc>
              </a:tr>
            </a:tbl>
          </a:graphicData>
        </a:graphic>
      </p:graphicFrame>
      <p:sp>
        <p:nvSpPr>
          <p:cNvPr id="42022" name="AutoShape 38"/>
          <p:cNvSpPr>
            <a:spLocks noChangeArrowheads="1"/>
          </p:cNvSpPr>
          <p:nvPr/>
        </p:nvSpPr>
        <p:spPr bwMode="auto">
          <a:xfrm>
            <a:off x="5346700" y="1773238"/>
            <a:ext cx="304800" cy="609600"/>
          </a:xfrm>
          <a:prstGeom prst="curvedLeftArrow">
            <a:avLst>
              <a:gd name="adj1" fmla="val 40000"/>
              <a:gd name="adj2" fmla="val 80000"/>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42023" name="Text Box 39"/>
          <p:cNvSpPr txBox="1">
            <a:spLocks noChangeArrowheads="1"/>
          </p:cNvSpPr>
          <p:nvPr/>
        </p:nvSpPr>
        <p:spPr bwMode="auto">
          <a:xfrm>
            <a:off x="5724525" y="1858963"/>
            <a:ext cx="2481263" cy="369887"/>
          </a:xfrm>
          <a:prstGeom prst="rect">
            <a:avLst/>
          </a:prstGeom>
          <a:solidFill>
            <a:srgbClr val="FFEEE3"/>
          </a:solidFill>
          <a:ln w="9525">
            <a:solidFill>
              <a:srgbClr val="FF0000"/>
            </a:solidFill>
            <a:miter lim="800000"/>
            <a:headEnd/>
            <a:tailEnd/>
          </a:ln>
        </p:spPr>
        <p:txBody>
          <a:bodyPr wrap="none">
            <a:spAutoFit/>
          </a:bodyPr>
          <a:lstStyle/>
          <a:p>
            <a:r>
              <a:rPr lang="de-AT" sz="1800" b="1">
                <a:solidFill>
                  <a:srgbClr val="FF0000"/>
                </a:solidFill>
                <a:latin typeface="Arial" charset="0"/>
                <a:sym typeface="Wingdings" pitchFamily="2" charset="2"/>
              </a:rPr>
              <a:t>Half life„times 1/2“</a:t>
            </a:r>
            <a:endParaRPr lang="de-DE" sz="1800" b="1">
              <a:solidFill>
                <a:srgbClr val="FF0000"/>
              </a:solidFill>
              <a:latin typeface="Arial" charset="0"/>
            </a:endParaRPr>
          </a:p>
        </p:txBody>
      </p:sp>
      <p:sp>
        <p:nvSpPr>
          <p:cNvPr id="42024" name="AutoShape 40"/>
          <p:cNvSpPr>
            <a:spLocks noChangeArrowheads="1"/>
          </p:cNvSpPr>
          <p:nvPr/>
        </p:nvSpPr>
        <p:spPr bwMode="auto">
          <a:xfrm>
            <a:off x="5364163" y="4508500"/>
            <a:ext cx="1512887" cy="720725"/>
          </a:xfrm>
          <a:prstGeom prst="leftArrow">
            <a:avLst>
              <a:gd name="adj1" fmla="val 50000"/>
              <a:gd name="adj2" fmla="val 52478"/>
            </a:avLst>
          </a:prstGeom>
          <a:solidFill>
            <a:srgbClr val="FFEEE3"/>
          </a:solidFill>
          <a:ln w="9525">
            <a:solidFill>
              <a:srgbClr val="FF0000"/>
            </a:solidFill>
            <a:miter lim="800000"/>
            <a:headEnd/>
            <a:tailEnd/>
          </a:ln>
        </p:spPr>
        <p:txBody>
          <a:bodyPr wrap="none" anchor="ctr"/>
          <a:lstStyle/>
          <a:p>
            <a:pPr algn="ctr"/>
            <a:r>
              <a:rPr lang="de-AT" sz="1800" b="1">
                <a:solidFill>
                  <a:srgbClr val="FF0000"/>
                </a:solidFill>
                <a:latin typeface="Arial" charset="0"/>
              </a:rPr>
              <a:t>solution</a:t>
            </a:r>
            <a:endParaRPr lang="de-DE" sz="1800" b="1">
              <a:solidFill>
                <a:srgbClr val="FF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0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2023"/>
                                        </p:tgtEl>
                                        <p:attrNameLst>
                                          <p:attrName>style.visibility</p:attrName>
                                        </p:attrNameLst>
                                      </p:cBhvr>
                                      <p:to>
                                        <p:strVal val="visible"/>
                                      </p:to>
                                    </p:set>
                                    <p:animEffect transition="in" filter="blinds(horizontal)">
                                      <p:cBhvr>
                                        <p:cTn id="15" dur="500"/>
                                        <p:tgtEl>
                                          <p:spTgt spid="4202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42024"/>
                                        </p:tgtEl>
                                        <p:attrNameLst>
                                          <p:attrName>style.visibility</p:attrName>
                                        </p:attrNameLst>
                                      </p:cBhvr>
                                      <p:to>
                                        <p:strVal val="visible"/>
                                      </p:to>
                                    </p:set>
                                    <p:anim calcmode="lin" valueType="num">
                                      <p:cBhvr additive="base">
                                        <p:cTn id="20" dur="500" fill="hold"/>
                                        <p:tgtEl>
                                          <p:spTgt spid="42024"/>
                                        </p:tgtEl>
                                        <p:attrNameLst>
                                          <p:attrName>ppt_x</p:attrName>
                                        </p:attrNameLst>
                                      </p:cBhvr>
                                      <p:tavLst>
                                        <p:tav tm="0">
                                          <p:val>
                                            <p:strVal val="1+#ppt_w/2"/>
                                          </p:val>
                                        </p:tav>
                                        <p:tav tm="100000">
                                          <p:val>
                                            <p:strVal val="#ppt_x"/>
                                          </p:val>
                                        </p:tav>
                                      </p:tavLst>
                                    </p:anim>
                                    <p:anim calcmode="lin" valueType="num">
                                      <p:cBhvr additive="base">
                                        <p:cTn id="21" dur="500" fill="hold"/>
                                        <p:tgtEl>
                                          <p:spTgt spid="420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2" grpId="0" animBg="1"/>
      <p:bldP spid="42023" grpId="0" animBg="1"/>
      <p:bldP spid="420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0825" y="1381125"/>
            <a:ext cx="8713788" cy="3416300"/>
          </a:xfrm>
          <a:prstGeom prst="rect">
            <a:avLst/>
          </a:prstGeom>
          <a:noFill/>
          <a:ln w="9525">
            <a:noFill/>
            <a:miter lim="800000"/>
            <a:headEnd/>
            <a:tailEnd/>
          </a:ln>
        </p:spPr>
        <p:txBody>
          <a:bodyPr>
            <a:spAutoFit/>
          </a:bodyPr>
          <a:lstStyle/>
          <a:p>
            <a:pPr>
              <a:lnSpc>
                <a:spcPct val="150000"/>
              </a:lnSpc>
              <a:defRPr/>
            </a:pPr>
            <a:r>
              <a:rPr lang="de-DE" b="1" dirty="0" err="1">
                <a:solidFill>
                  <a:srgbClr val="000080"/>
                </a:solidFill>
                <a:latin typeface="Arial" pitchFamily="34" charset="0"/>
                <a:cs typeface="Arial" pitchFamily="34" charset="0"/>
              </a:rPr>
              <a:t>Example</a:t>
            </a:r>
            <a:r>
              <a:rPr lang="de-DE" b="1" dirty="0">
                <a:solidFill>
                  <a:srgbClr val="000080"/>
                </a:solidFill>
                <a:latin typeface="Arial" pitchFamily="34" charset="0"/>
                <a:cs typeface="Arial" pitchFamily="34" charset="0"/>
              </a:rPr>
              <a:t> 3: </a:t>
            </a:r>
            <a:r>
              <a:rPr lang="de-DE" b="1" dirty="0" err="1">
                <a:solidFill>
                  <a:srgbClr val="000080"/>
                </a:solidFill>
                <a:latin typeface="Arial" pitchFamily="34" charset="0"/>
                <a:cs typeface="Arial" pitchFamily="34" charset="0"/>
              </a:rPr>
              <a:t>Building</a:t>
            </a:r>
            <a:r>
              <a:rPr lang="de-DE" b="1" dirty="0">
                <a:solidFill>
                  <a:srgbClr val="000080"/>
                </a:solidFill>
                <a:latin typeface="Arial" pitchFamily="34" charset="0"/>
                <a:cs typeface="Arial" pitchFamily="34" charset="0"/>
              </a:rPr>
              <a:t> </a:t>
            </a:r>
            <a:r>
              <a:rPr lang="de-DE" b="1" dirty="0" err="1">
                <a:solidFill>
                  <a:srgbClr val="000080"/>
                </a:solidFill>
                <a:latin typeface="Arial" pitchFamily="34" charset="0"/>
                <a:cs typeface="Arial" pitchFamily="34" charset="0"/>
              </a:rPr>
              <a:t>saving</a:t>
            </a:r>
            <a:endParaRPr lang="de-DE" b="1" dirty="0">
              <a:solidFill>
                <a:srgbClr val="000080"/>
              </a:solidFill>
              <a:latin typeface="Arial" pitchFamily="34" charset="0"/>
              <a:cs typeface="Arial" pitchFamily="34" charset="0"/>
            </a:endParaRPr>
          </a:p>
          <a:p>
            <a:pPr marL="263525" indent="-263525">
              <a:lnSpc>
                <a:spcPct val="150000"/>
              </a:lnSpc>
              <a:buFont typeface="Wingdings" pitchFamily="2" charset="2"/>
              <a:buChar char="Ø"/>
              <a:defRPr/>
            </a:pP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For</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bying</a:t>
            </a:r>
            <a:r>
              <a:rPr lang="de-DE" dirty="0">
                <a:solidFill>
                  <a:srgbClr val="000080"/>
                </a:solidFill>
                <a:latin typeface="Arial" pitchFamily="34" charset="0"/>
                <a:cs typeface="Arial" pitchFamily="34" charset="0"/>
              </a:rPr>
              <a:t> a </a:t>
            </a:r>
            <a:r>
              <a:rPr lang="de-DE" dirty="0" err="1">
                <a:solidFill>
                  <a:srgbClr val="000080"/>
                </a:solidFill>
                <a:latin typeface="Arial" pitchFamily="34" charset="0"/>
                <a:cs typeface="Arial" pitchFamily="34" charset="0"/>
              </a:rPr>
              <a:t>house</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one</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needs</a:t>
            </a:r>
            <a:r>
              <a:rPr lang="de-DE" dirty="0">
                <a:solidFill>
                  <a:srgbClr val="000080"/>
                </a:solidFill>
                <a:latin typeface="Arial" pitchFamily="34" charset="0"/>
                <a:cs typeface="Arial" pitchFamily="34" charset="0"/>
              </a:rPr>
              <a:t> a </a:t>
            </a:r>
            <a:r>
              <a:rPr lang="de-DE" dirty="0" err="1">
                <a:solidFill>
                  <a:srgbClr val="000080"/>
                </a:solidFill>
                <a:latin typeface="Arial" pitchFamily="34" charset="0"/>
                <a:cs typeface="Arial" pitchFamily="34" charset="0"/>
              </a:rPr>
              <a:t>loan</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of</a:t>
            </a:r>
            <a:r>
              <a:rPr lang="de-DE" dirty="0">
                <a:solidFill>
                  <a:srgbClr val="000080"/>
                </a:solidFill>
                <a:latin typeface="Arial" pitchFamily="34" charset="0"/>
                <a:cs typeface="Arial" pitchFamily="34" charset="0"/>
              </a:rPr>
              <a:t> € 140.000 </a:t>
            </a:r>
            <a:r>
              <a:rPr lang="de-DE" dirty="0" err="1">
                <a:solidFill>
                  <a:srgbClr val="000080"/>
                </a:solidFill>
                <a:latin typeface="Arial" pitchFamily="34" charset="0"/>
                <a:cs typeface="Arial" pitchFamily="34" charset="0"/>
              </a:rPr>
              <a:t>and</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wants</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to</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pay</a:t>
            </a:r>
            <a:r>
              <a:rPr lang="de-DE" dirty="0">
                <a:solidFill>
                  <a:srgbClr val="000080"/>
                </a:solidFill>
                <a:latin typeface="Arial" pitchFamily="34" charset="0"/>
                <a:cs typeface="Arial" pitchFamily="34" charset="0"/>
              </a:rPr>
              <a:t> off </a:t>
            </a:r>
            <a:r>
              <a:rPr lang="de-DE" dirty="0" err="1">
                <a:solidFill>
                  <a:srgbClr val="000080"/>
                </a:solidFill>
                <a:latin typeface="Arial" pitchFamily="34" charset="0"/>
                <a:cs typeface="Arial" pitchFamily="34" charset="0"/>
              </a:rPr>
              <a:t>the</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loan</a:t>
            </a:r>
            <a:r>
              <a:rPr lang="de-DE" dirty="0">
                <a:solidFill>
                  <a:srgbClr val="000080"/>
                </a:solidFill>
                <a:latin typeface="Arial" pitchFamily="34" charset="0"/>
                <a:cs typeface="Arial" pitchFamily="34" charset="0"/>
              </a:rPr>
              <a:t> in </a:t>
            </a:r>
            <a:r>
              <a:rPr lang="de-DE" dirty="0" err="1">
                <a:solidFill>
                  <a:srgbClr val="000080"/>
                </a:solidFill>
                <a:latin typeface="Arial" pitchFamily="34" charset="0"/>
                <a:cs typeface="Arial" pitchFamily="34" charset="0"/>
              </a:rPr>
              <a:t>yearly</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installments</a:t>
            </a:r>
            <a:r>
              <a:rPr lang="de-DE" dirty="0">
                <a:solidFill>
                  <a:srgbClr val="000080"/>
                </a:solidFill>
                <a:latin typeface="Arial" pitchFamily="34" charset="0"/>
                <a:cs typeface="Arial" pitchFamily="34" charset="0"/>
              </a:rPr>
              <a:t> in 30 </a:t>
            </a:r>
            <a:r>
              <a:rPr lang="de-DE" dirty="0" err="1">
                <a:solidFill>
                  <a:srgbClr val="000080"/>
                </a:solidFill>
                <a:latin typeface="Arial" pitchFamily="34" charset="0"/>
                <a:cs typeface="Arial" pitchFamily="34" charset="0"/>
              </a:rPr>
              <a:t>years</a:t>
            </a:r>
            <a:r>
              <a:rPr lang="de-DE" dirty="0">
                <a:solidFill>
                  <a:srgbClr val="000080"/>
                </a:solidFill>
                <a:latin typeface="Arial" pitchFamily="34" charset="0"/>
                <a:cs typeface="Arial" pitchFamily="34" charset="0"/>
              </a:rPr>
              <a:t>.</a:t>
            </a:r>
          </a:p>
          <a:p>
            <a:pPr marL="355600" indent="-355600">
              <a:lnSpc>
                <a:spcPct val="150000"/>
              </a:lnSpc>
              <a:buFont typeface="Wingdings" pitchFamily="2" charset="2"/>
              <a:buChar char="Ø"/>
              <a:defRPr/>
            </a:pPr>
            <a:r>
              <a:rPr lang="de-DE" dirty="0">
                <a:solidFill>
                  <a:srgbClr val="000080"/>
                </a:solidFill>
                <a:latin typeface="Arial" pitchFamily="34" charset="0"/>
                <a:cs typeface="Arial" pitchFamily="34" charset="0"/>
              </a:rPr>
              <a:t> The </a:t>
            </a:r>
            <a:r>
              <a:rPr lang="de-DE" dirty="0" err="1">
                <a:solidFill>
                  <a:srgbClr val="000080"/>
                </a:solidFill>
                <a:latin typeface="Arial" pitchFamily="34" charset="0"/>
                <a:cs typeface="Arial" pitchFamily="34" charset="0"/>
              </a:rPr>
              <a:t>bank</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offers</a:t>
            </a:r>
            <a:r>
              <a:rPr lang="de-DE" dirty="0">
                <a:solidFill>
                  <a:srgbClr val="000080"/>
                </a:solidFill>
                <a:latin typeface="Arial" pitchFamily="34" charset="0"/>
                <a:cs typeface="Arial" pitchFamily="34" charset="0"/>
              </a:rPr>
              <a:t> an </a:t>
            </a:r>
            <a:r>
              <a:rPr lang="de-DE" dirty="0" err="1">
                <a:solidFill>
                  <a:srgbClr val="000080"/>
                </a:solidFill>
                <a:latin typeface="Arial" pitchFamily="34" charset="0"/>
                <a:cs typeface="Arial" pitchFamily="34" charset="0"/>
              </a:rPr>
              <a:t>interest</a:t>
            </a:r>
            <a:r>
              <a:rPr lang="de-DE" dirty="0">
                <a:solidFill>
                  <a:srgbClr val="000080"/>
                </a:solidFill>
                <a:latin typeface="Arial" pitchFamily="34" charset="0"/>
                <a:cs typeface="Arial" pitchFamily="34" charset="0"/>
              </a:rPr>
              <a:t> rate </a:t>
            </a:r>
            <a:r>
              <a:rPr lang="de-DE" dirty="0" err="1">
                <a:solidFill>
                  <a:srgbClr val="000080"/>
                </a:solidFill>
                <a:latin typeface="Arial" pitchFamily="34" charset="0"/>
                <a:cs typeface="Arial" pitchFamily="34" charset="0"/>
              </a:rPr>
              <a:t>of</a:t>
            </a:r>
            <a:r>
              <a:rPr lang="de-DE" dirty="0">
                <a:solidFill>
                  <a:srgbClr val="000080"/>
                </a:solidFill>
                <a:latin typeface="Arial" pitchFamily="34" charset="0"/>
                <a:cs typeface="Arial" pitchFamily="34" charset="0"/>
              </a:rPr>
              <a:t> </a:t>
            </a:r>
            <a:r>
              <a:rPr lang="de-DE" dirty="0">
                <a:solidFill>
                  <a:srgbClr val="000080"/>
                </a:solidFill>
                <a:latin typeface="Arial" pitchFamily="34" charset="0"/>
                <a:cs typeface="Arial" pitchFamily="34" charset="0"/>
              </a:rPr>
              <a:t>3.5</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which</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could</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be</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changed</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depending</a:t>
            </a:r>
            <a:r>
              <a:rPr lang="de-DE" dirty="0">
                <a:solidFill>
                  <a:srgbClr val="000080"/>
                </a:solidFill>
                <a:latin typeface="Arial" pitchFamily="34" charset="0"/>
                <a:cs typeface="Arial" pitchFamily="34" charset="0"/>
              </a:rPr>
              <a:t> on </a:t>
            </a:r>
            <a:r>
              <a:rPr lang="de-DE" dirty="0" err="1">
                <a:solidFill>
                  <a:srgbClr val="000080"/>
                </a:solidFill>
                <a:latin typeface="Arial" pitchFamily="34" charset="0"/>
                <a:cs typeface="Arial" pitchFamily="34" charset="0"/>
              </a:rPr>
              <a:t>the</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index</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Euribor</a:t>
            </a:r>
            <a:r>
              <a:rPr lang="de-DE" dirty="0">
                <a:solidFill>
                  <a:srgbClr val="000080"/>
                </a:solidFill>
                <a:latin typeface="Arial" pitchFamily="34" charset="0"/>
                <a:cs typeface="Arial" pitchFamily="34" charset="0"/>
              </a:rPr>
              <a:t>. The </a:t>
            </a:r>
            <a:r>
              <a:rPr lang="de-DE" dirty="0" err="1">
                <a:solidFill>
                  <a:srgbClr val="000080"/>
                </a:solidFill>
                <a:latin typeface="Arial" pitchFamily="34" charset="0"/>
                <a:cs typeface="Arial" pitchFamily="34" charset="0"/>
              </a:rPr>
              <a:t>maximum</a:t>
            </a:r>
            <a:r>
              <a:rPr lang="de-DE" dirty="0">
                <a:solidFill>
                  <a:srgbClr val="000080"/>
                </a:solidFill>
                <a:latin typeface="Arial" pitchFamily="34" charset="0"/>
                <a:cs typeface="Arial" pitchFamily="34" charset="0"/>
              </a:rPr>
              <a:t> rate </a:t>
            </a:r>
            <a:r>
              <a:rPr lang="de-DE" dirty="0" err="1">
                <a:solidFill>
                  <a:srgbClr val="000080"/>
                </a:solidFill>
                <a:latin typeface="Arial" pitchFamily="34" charset="0"/>
                <a:cs typeface="Arial" pitchFamily="34" charset="0"/>
              </a:rPr>
              <a:t>is</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guaranted</a:t>
            </a:r>
            <a:r>
              <a:rPr lang="de-DE" dirty="0">
                <a:solidFill>
                  <a:srgbClr val="000080"/>
                </a:solidFill>
                <a:latin typeface="Arial" pitchFamily="34" charset="0"/>
                <a:cs typeface="Arial" pitchFamily="34" charset="0"/>
              </a:rPr>
              <a:t> </a:t>
            </a:r>
            <a:r>
              <a:rPr lang="de-DE" dirty="0" err="1">
                <a:solidFill>
                  <a:srgbClr val="000080"/>
                </a:solidFill>
                <a:latin typeface="Arial" pitchFamily="34" charset="0"/>
                <a:cs typeface="Arial" pitchFamily="34" charset="0"/>
              </a:rPr>
              <a:t>with</a:t>
            </a:r>
            <a:r>
              <a:rPr lang="de-DE" dirty="0">
                <a:solidFill>
                  <a:srgbClr val="000080"/>
                </a:solidFill>
                <a:latin typeface="Arial" pitchFamily="34" charset="0"/>
                <a:cs typeface="Arial" pitchFamily="34" charset="0"/>
              </a:rPr>
              <a:t> 6%.</a:t>
            </a:r>
            <a:endParaRPr lang="de-AT" dirty="0">
              <a:latin typeface="Arial" pitchFamily="34" charset="0"/>
              <a:cs typeface="Arial" pitchFamily="34" charset="0"/>
            </a:endParaRPr>
          </a:p>
        </p:txBody>
      </p:sp>
      <p:pic>
        <p:nvPicPr>
          <p:cNvPr id="28675" name="Picture 3"/>
          <p:cNvPicPr>
            <a:picLocks noChangeAspect="1" noChangeArrowheads="1"/>
          </p:cNvPicPr>
          <p:nvPr/>
        </p:nvPicPr>
        <p:blipFill>
          <a:blip r:embed="rId2" cstate="print"/>
          <a:srcRect/>
          <a:stretch>
            <a:fillRect/>
          </a:stretch>
        </p:blipFill>
        <p:spPr bwMode="auto">
          <a:xfrm>
            <a:off x="5672138" y="188913"/>
            <a:ext cx="2212975"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Line 5"/>
          <p:cNvSpPr>
            <a:spLocks noChangeShapeType="1"/>
          </p:cNvSpPr>
          <p:nvPr/>
        </p:nvSpPr>
        <p:spPr bwMode="auto">
          <a:xfrm>
            <a:off x="4140200" y="1849438"/>
            <a:ext cx="0" cy="1219200"/>
          </a:xfrm>
          <a:prstGeom prst="line">
            <a:avLst/>
          </a:prstGeom>
          <a:noFill/>
          <a:ln w="76200">
            <a:solidFill>
              <a:srgbClr val="FF0000"/>
            </a:solidFill>
            <a:round/>
            <a:headEnd/>
            <a:tailEnd type="triangle" w="med" len="med"/>
          </a:ln>
        </p:spPr>
        <p:txBody>
          <a:bodyPr wrap="none" anchor="ctr"/>
          <a:lstStyle/>
          <a:p>
            <a:endParaRPr lang="de-AT"/>
          </a:p>
        </p:txBody>
      </p:sp>
      <p:sp>
        <p:nvSpPr>
          <p:cNvPr id="24584" name="Line 8"/>
          <p:cNvSpPr>
            <a:spLocks noChangeShapeType="1"/>
          </p:cNvSpPr>
          <p:nvPr/>
        </p:nvSpPr>
        <p:spPr bwMode="auto">
          <a:xfrm>
            <a:off x="4140200" y="3810000"/>
            <a:ext cx="0" cy="1524000"/>
          </a:xfrm>
          <a:prstGeom prst="line">
            <a:avLst/>
          </a:prstGeom>
          <a:noFill/>
          <a:ln w="76200">
            <a:solidFill>
              <a:srgbClr val="FF0000"/>
            </a:solidFill>
            <a:round/>
            <a:headEnd/>
            <a:tailEnd type="triangle" w="med" len="med"/>
          </a:ln>
        </p:spPr>
        <p:txBody>
          <a:bodyPr wrap="none" anchor="ctr"/>
          <a:lstStyle/>
          <a:p>
            <a:endParaRPr lang="de-AT"/>
          </a:p>
        </p:txBody>
      </p:sp>
      <p:sp>
        <p:nvSpPr>
          <p:cNvPr id="29700" name="Rectangle 2"/>
          <p:cNvSpPr>
            <a:spLocks noChangeArrowheads="1"/>
          </p:cNvSpPr>
          <p:nvPr/>
        </p:nvSpPr>
        <p:spPr bwMode="auto">
          <a:xfrm>
            <a:off x="34925" y="925513"/>
            <a:ext cx="7696200" cy="990600"/>
          </a:xfrm>
          <a:prstGeom prst="rect">
            <a:avLst/>
          </a:prstGeom>
          <a:solidFill>
            <a:schemeClr val="accent1"/>
          </a:solidFill>
          <a:ln w="9525">
            <a:solidFill>
              <a:srgbClr val="FF0000"/>
            </a:solidFill>
            <a:miter lim="800000"/>
            <a:headEnd/>
            <a:tailEnd/>
          </a:ln>
        </p:spPr>
        <p:txBody>
          <a:bodyPr wrap="none" anchor="ctr"/>
          <a:lstStyle/>
          <a:p>
            <a:pPr algn="ctr" eaLnBrk="0" hangingPunct="0"/>
            <a:r>
              <a:rPr lang="de-DE" sz="2800" b="1">
                <a:solidFill>
                  <a:srgbClr val="000099"/>
                </a:solidFill>
              </a:rPr>
              <a:t> A loan payed in yearly instalments</a:t>
            </a:r>
          </a:p>
        </p:txBody>
      </p:sp>
      <p:sp>
        <p:nvSpPr>
          <p:cNvPr id="24579" name="Text Box 3"/>
          <p:cNvSpPr txBox="1">
            <a:spLocks noChangeArrowheads="1"/>
          </p:cNvSpPr>
          <p:nvPr/>
        </p:nvSpPr>
        <p:spPr bwMode="auto">
          <a:xfrm>
            <a:off x="34925" y="2101850"/>
            <a:ext cx="3962400" cy="822325"/>
          </a:xfrm>
          <a:prstGeom prst="rect">
            <a:avLst/>
          </a:prstGeom>
          <a:noFill/>
          <a:ln w="9525">
            <a:noFill/>
            <a:miter lim="800000"/>
            <a:headEnd/>
            <a:tailEnd/>
          </a:ln>
        </p:spPr>
        <p:txBody>
          <a:bodyPr>
            <a:spAutoFit/>
          </a:bodyPr>
          <a:lstStyle/>
          <a:p>
            <a:pPr eaLnBrk="0" hangingPunct="0"/>
            <a:r>
              <a:rPr lang="de-DE" b="1" u="sng"/>
              <a:t>Translation phase 1:</a:t>
            </a:r>
            <a:endParaRPr lang="de-DE" b="1"/>
          </a:p>
          <a:p>
            <a:pPr eaLnBrk="0" hangingPunct="0"/>
            <a:r>
              <a:rPr lang="de-DE" b="1"/>
              <a:t>„what happens every year?“</a:t>
            </a:r>
          </a:p>
        </p:txBody>
      </p:sp>
      <p:sp>
        <p:nvSpPr>
          <p:cNvPr id="24580" name="Rectangle 4"/>
          <p:cNvSpPr>
            <a:spLocks noChangeArrowheads="1"/>
          </p:cNvSpPr>
          <p:nvPr/>
        </p:nvSpPr>
        <p:spPr bwMode="auto">
          <a:xfrm>
            <a:off x="34925" y="3073400"/>
            <a:ext cx="7391400" cy="1219200"/>
          </a:xfrm>
          <a:prstGeom prst="rect">
            <a:avLst/>
          </a:prstGeom>
          <a:solidFill>
            <a:srgbClr val="FFFF00"/>
          </a:solidFill>
          <a:ln w="9525">
            <a:solidFill>
              <a:schemeClr val="tx1"/>
            </a:solidFill>
            <a:miter lim="800000"/>
            <a:headEnd/>
            <a:tailEnd/>
          </a:ln>
        </p:spPr>
        <p:txBody>
          <a:bodyPr wrap="none" anchor="ctr"/>
          <a:lstStyle/>
          <a:p>
            <a:pPr algn="ctr" eaLnBrk="0" hangingPunct="0"/>
            <a:r>
              <a:rPr lang="de-DE" sz="2800" b="1">
                <a:solidFill>
                  <a:srgbClr val="006600"/>
                </a:solidFill>
              </a:rPr>
              <a:t>Interest is charged on the principal K</a:t>
            </a:r>
          </a:p>
          <a:p>
            <a:pPr algn="ctr" eaLnBrk="0" hangingPunct="0"/>
            <a:r>
              <a:rPr lang="de-DE" sz="2800" b="1">
                <a:solidFill>
                  <a:srgbClr val="006600"/>
                </a:solidFill>
              </a:rPr>
              <a:t>and the instalment is deducted</a:t>
            </a:r>
          </a:p>
        </p:txBody>
      </p:sp>
      <p:sp>
        <p:nvSpPr>
          <p:cNvPr id="24582" name="Rectangle 6"/>
          <p:cNvSpPr>
            <a:spLocks noChangeArrowheads="1"/>
          </p:cNvSpPr>
          <p:nvPr/>
        </p:nvSpPr>
        <p:spPr bwMode="auto">
          <a:xfrm>
            <a:off x="34925" y="5334000"/>
            <a:ext cx="7162800" cy="1143000"/>
          </a:xfrm>
          <a:prstGeom prst="rect">
            <a:avLst/>
          </a:prstGeom>
          <a:solidFill>
            <a:srgbClr val="FF66CC"/>
          </a:solidFill>
          <a:ln w="9525">
            <a:solidFill>
              <a:schemeClr val="tx1"/>
            </a:solidFill>
            <a:miter lim="800000"/>
            <a:headEnd/>
            <a:tailEnd/>
          </a:ln>
        </p:spPr>
        <p:txBody>
          <a:bodyPr wrap="none" anchor="ctr"/>
          <a:lstStyle/>
          <a:p>
            <a:pPr algn="ctr" eaLnBrk="0" hangingPunct="0"/>
            <a:r>
              <a:rPr lang="de-DE" sz="2800" b="1"/>
              <a:t>K</a:t>
            </a:r>
            <a:r>
              <a:rPr lang="de-DE" sz="2800" b="1" baseline="-25000"/>
              <a:t>new </a:t>
            </a:r>
            <a:r>
              <a:rPr lang="de-DE" sz="2800" b="1"/>
              <a:t>= K</a:t>
            </a:r>
            <a:r>
              <a:rPr lang="de-DE" sz="2800" b="1" baseline="-25000"/>
              <a:t>old</a:t>
            </a:r>
            <a:r>
              <a:rPr lang="de-DE" sz="2800" b="1"/>
              <a:t>.(1+p/100) - R</a:t>
            </a:r>
            <a:endParaRPr lang="de-DE" b="1"/>
          </a:p>
        </p:txBody>
      </p:sp>
      <p:sp>
        <p:nvSpPr>
          <p:cNvPr id="24583" name="Text Box 7"/>
          <p:cNvSpPr txBox="1">
            <a:spLocks noChangeArrowheads="1"/>
          </p:cNvSpPr>
          <p:nvPr/>
        </p:nvSpPr>
        <p:spPr bwMode="auto">
          <a:xfrm>
            <a:off x="34925" y="4335463"/>
            <a:ext cx="3962400" cy="822325"/>
          </a:xfrm>
          <a:prstGeom prst="rect">
            <a:avLst/>
          </a:prstGeom>
          <a:noFill/>
          <a:ln w="9525">
            <a:noFill/>
            <a:miter lim="800000"/>
            <a:headEnd/>
            <a:tailEnd/>
          </a:ln>
        </p:spPr>
        <p:txBody>
          <a:bodyPr>
            <a:spAutoFit/>
          </a:bodyPr>
          <a:lstStyle/>
          <a:p>
            <a:pPr eaLnBrk="0" hangingPunct="0"/>
            <a:r>
              <a:rPr lang="de-DE" b="1" u="sng"/>
              <a:t>Translation phase 2</a:t>
            </a:r>
            <a:r>
              <a:rPr lang="de-DE" b="1"/>
              <a:t>:</a:t>
            </a:r>
          </a:p>
          <a:p>
            <a:pPr eaLnBrk="0" hangingPunct="0"/>
            <a:r>
              <a:rPr lang="de-DE" b="1"/>
              <a:t>a recursive model</a:t>
            </a:r>
          </a:p>
        </p:txBody>
      </p:sp>
      <p:pic>
        <p:nvPicPr>
          <p:cNvPr id="29705" name="Picture 3">
            <a:hlinkClick r:id="rId2" action="ppaction://hlinkfile"/>
          </p:cNvPr>
          <p:cNvPicPr>
            <a:picLocks noChangeAspect="1" noChangeArrowheads="1"/>
          </p:cNvPicPr>
          <p:nvPr/>
        </p:nvPicPr>
        <p:blipFill>
          <a:blip r:embed="rId3" cstate="print"/>
          <a:srcRect/>
          <a:stretch>
            <a:fillRect/>
          </a:stretch>
        </p:blipFill>
        <p:spPr bwMode="auto">
          <a:xfrm>
            <a:off x="7164388" y="4970463"/>
            <a:ext cx="2212975" cy="1887537"/>
          </a:xfrm>
          <a:prstGeom prst="rect">
            <a:avLst/>
          </a:prstGeom>
          <a:noFill/>
          <a:ln w="9525">
            <a:noFill/>
            <a:miter lim="800000"/>
            <a:headEnd/>
            <a:tailEnd/>
          </a:ln>
        </p:spPr>
      </p:pic>
      <p:sp>
        <p:nvSpPr>
          <p:cNvPr id="29706" name="Textfeld 9"/>
          <p:cNvSpPr txBox="1">
            <a:spLocks noChangeArrowheads="1"/>
          </p:cNvSpPr>
          <p:nvPr/>
        </p:nvSpPr>
        <p:spPr bwMode="auto">
          <a:xfrm>
            <a:off x="107950" y="115888"/>
            <a:ext cx="6623050" cy="585787"/>
          </a:xfrm>
          <a:prstGeom prst="rect">
            <a:avLst/>
          </a:prstGeom>
          <a:noFill/>
          <a:ln w="9525">
            <a:noFill/>
            <a:miter lim="800000"/>
            <a:headEnd/>
            <a:tailEnd/>
          </a:ln>
        </p:spPr>
        <p:txBody>
          <a:bodyPr wrap="none">
            <a:spAutoFit/>
          </a:bodyPr>
          <a:lstStyle/>
          <a:p>
            <a:r>
              <a:rPr lang="de-AT" sz="3200" b="1">
                <a:latin typeface="Arial" charset="0"/>
              </a:rPr>
              <a:t>Modelling is a translation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4579"/>
                                        </p:tgtEl>
                                        <p:attrNameLst>
                                          <p:attrName>style.visibility</p:attrName>
                                        </p:attrNameLst>
                                      </p:cBhvr>
                                      <p:to>
                                        <p:strVal val="visible"/>
                                      </p:to>
                                    </p:set>
                                    <p:animEffect transition="in" filter="blinds(horizontal)">
                                      <p:cBhvr>
                                        <p:cTn id="11" dur="500"/>
                                        <p:tgtEl>
                                          <p:spTgt spid="2457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58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58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4583"/>
                                        </p:tgtEl>
                                        <p:attrNameLst>
                                          <p:attrName>style.visibility</p:attrName>
                                        </p:attrNameLst>
                                      </p:cBhvr>
                                      <p:to>
                                        <p:strVal val="visible"/>
                                      </p:to>
                                    </p:set>
                                    <p:animEffect transition="in" filter="blinds(horizontal)">
                                      <p:cBhvr>
                                        <p:cTn id="24" dur="500"/>
                                        <p:tgtEl>
                                          <p:spTgt spid="2458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P spid="24584" grpId="0" animBg="1"/>
      <p:bldP spid="24579" grpId="0"/>
      <p:bldP spid="24580" grpId="0" animBg="1"/>
      <p:bldP spid="24582" grpId="0" animBg="1"/>
      <p:bldP spid="2458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Grafik 9" descr="Bausparen TI 1.jpg"/>
          <p:cNvPicPr>
            <a:picLocks noChangeAspect="1"/>
          </p:cNvPicPr>
          <p:nvPr/>
        </p:nvPicPr>
        <p:blipFill>
          <a:blip r:embed="rId3" cstate="print"/>
          <a:srcRect/>
          <a:stretch>
            <a:fillRect/>
          </a:stretch>
        </p:blipFill>
        <p:spPr bwMode="auto">
          <a:xfrm>
            <a:off x="34925" y="404813"/>
            <a:ext cx="9031288" cy="6119812"/>
          </a:xfrm>
          <a:prstGeom prst="rect">
            <a:avLst/>
          </a:prstGeom>
          <a:noFill/>
          <a:ln w="9525">
            <a:noFill/>
            <a:miter lim="800000"/>
            <a:headEnd/>
            <a:tailEnd/>
          </a:ln>
        </p:spPr>
      </p:pic>
      <p:sp>
        <p:nvSpPr>
          <p:cNvPr id="5" name="Abgerundete rechteckige Legende 4"/>
          <p:cNvSpPr/>
          <p:nvPr/>
        </p:nvSpPr>
        <p:spPr>
          <a:xfrm>
            <a:off x="4211638" y="1557338"/>
            <a:ext cx="2808287" cy="863600"/>
          </a:xfrm>
          <a:prstGeom prst="wedgeRoundRectCallout">
            <a:avLst>
              <a:gd name="adj1" fmla="val 76939"/>
              <a:gd name="adj2" fmla="val -21714"/>
              <a:gd name="adj3" fmla="val 16667"/>
            </a:avLst>
          </a:prstGeom>
          <a:solidFill>
            <a:srgbClr val="FFFF00"/>
          </a:solidFill>
          <a:ln w="285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endParaRPr lang="de-AT" sz="2000" b="1" dirty="0">
              <a:solidFill>
                <a:srgbClr val="000066"/>
              </a:solidFill>
              <a:latin typeface="Arial" pitchFamily="34" charset="0"/>
              <a:cs typeface="Arial" pitchFamily="34" charset="0"/>
            </a:endParaRPr>
          </a:p>
          <a:p>
            <a:pPr algn="ctr">
              <a:lnSpc>
                <a:spcPct val="150000"/>
              </a:lnSpc>
              <a:defRPr/>
            </a:pPr>
            <a:endParaRPr lang="de-AT" sz="2000" b="1" dirty="0">
              <a:solidFill>
                <a:srgbClr val="000066"/>
              </a:solidFill>
              <a:latin typeface="Arial" pitchFamily="34" charset="0"/>
              <a:cs typeface="Arial" pitchFamily="34" charset="0"/>
            </a:endParaRPr>
          </a:p>
          <a:p>
            <a:pPr algn="ctr">
              <a:lnSpc>
                <a:spcPct val="150000"/>
              </a:lnSpc>
              <a:defRPr/>
            </a:pPr>
            <a:r>
              <a:rPr lang="de-AT" sz="2000" b="1" dirty="0">
                <a:solidFill>
                  <a:srgbClr val="000066"/>
                </a:solidFill>
                <a:latin typeface="Arial" pitchFamily="34" charset="0"/>
                <a:cs typeface="Arial" pitchFamily="34" charset="0"/>
              </a:rPr>
              <a:t>A </a:t>
            </a:r>
            <a:r>
              <a:rPr lang="de-AT" sz="2000" b="1" dirty="0" err="1">
                <a:solidFill>
                  <a:srgbClr val="000066"/>
                </a:solidFill>
                <a:latin typeface="Arial" pitchFamily="34" charset="0"/>
                <a:cs typeface="Arial" pitchFamily="34" charset="0"/>
              </a:rPr>
              <a:t>tool</a:t>
            </a:r>
            <a:r>
              <a:rPr lang="de-AT" sz="2000" b="1" dirty="0">
                <a:solidFill>
                  <a:srgbClr val="000066"/>
                </a:solidFill>
                <a:latin typeface="Arial" pitchFamily="34" charset="0"/>
                <a:cs typeface="Arial" pitchFamily="34" charset="0"/>
              </a:rPr>
              <a:t> </a:t>
            </a:r>
            <a:r>
              <a:rPr lang="de-AT" sz="2000" b="1" dirty="0" err="1">
                <a:solidFill>
                  <a:srgbClr val="000066"/>
                </a:solidFill>
                <a:latin typeface="Arial" pitchFamily="34" charset="0"/>
                <a:cs typeface="Arial" pitchFamily="34" charset="0"/>
              </a:rPr>
              <a:t>for</a:t>
            </a:r>
            <a:r>
              <a:rPr lang="de-AT" sz="2000" b="1" dirty="0">
                <a:solidFill>
                  <a:srgbClr val="000066"/>
                </a:solidFill>
                <a:latin typeface="Arial" pitchFamily="34" charset="0"/>
                <a:cs typeface="Arial" pitchFamily="34" charset="0"/>
              </a:rPr>
              <a:t> modelling</a:t>
            </a:r>
          </a:p>
          <a:p>
            <a:pPr algn="ctr">
              <a:lnSpc>
                <a:spcPct val="150000"/>
              </a:lnSpc>
              <a:defRPr/>
            </a:pPr>
            <a:endParaRPr lang="de-AT" sz="2000" b="1" dirty="0">
              <a:solidFill>
                <a:srgbClr val="000066"/>
              </a:solidFill>
              <a:latin typeface="Arial" pitchFamily="34" charset="0"/>
              <a:cs typeface="Arial" pitchFamily="34" charset="0"/>
            </a:endParaRPr>
          </a:p>
          <a:p>
            <a:pPr algn="ctr">
              <a:lnSpc>
                <a:spcPct val="150000"/>
              </a:lnSpc>
              <a:defRPr/>
            </a:pPr>
            <a:endParaRPr lang="de-AT" sz="2000" b="1" dirty="0">
              <a:solidFill>
                <a:srgbClr val="000066"/>
              </a:solidFill>
              <a:latin typeface="Arial" pitchFamily="34" charset="0"/>
              <a:cs typeface="Arial" pitchFamily="34" charset="0"/>
            </a:endParaRPr>
          </a:p>
          <a:p>
            <a:pPr algn="ctr">
              <a:lnSpc>
                <a:spcPct val="150000"/>
              </a:lnSpc>
              <a:defRPr/>
            </a:pPr>
            <a:endParaRPr lang="de-AT" sz="2000" b="1" dirty="0">
              <a:solidFill>
                <a:srgbClr val="000066"/>
              </a:solidFill>
              <a:latin typeface="Arial" pitchFamily="34" charset="0"/>
              <a:cs typeface="Arial" pitchFamily="34" charset="0"/>
            </a:endParaRPr>
          </a:p>
        </p:txBody>
      </p:sp>
      <p:graphicFrame>
        <p:nvGraphicFramePr>
          <p:cNvPr id="26626" name="Object 2"/>
          <p:cNvGraphicFramePr>
            <a:graphicFrameLocks noChangeAspect="1"/>
          </p:cNvGraphicFramePr>
          <p:nvPr/>
        </p:nvGraphicFramePr>
        <p:xfrm>
          <a:off x="5003800" y="2028825"/>
          <a:ext cx="1296988" cy="320675"/>
        </p:xfrm>
        <a:graphic>
          <a:graphicData uri="http://schemas.openxmlformats.org/presentationml/2006/ole">
            <p:oleObj spid="_x0000_s3074" name="Equation" r:id="rId4" imgW="1180800" imgH="291960" progId="Equation.DSMT4">
              <p:embed/>
            </p:oleObj>
          </a:graphicData>
        </a:graphic>
      </p:graphicFrame>
      <p:sp>
        <p:nvSpPr>
          <p:cNvPr id="7" name="Abgerundete rechteckige Legende 6"/>
          <p:cNvSpPr/>
          <p:nvPr/>
        </p:nvSpPr>
        <p:spPr>
          <a:xfrm>
            <a:off x="107950" y="3573463"/>
            <a:ext cx="3384550" cy="576262"/>
          </a:xfrm>
          <a:prstGeom prst="wedgeRoundRectCallout">
            <a:avLst>
              <a:gd name="adj1" fmla="val 53363"/>
              <a:gd name="adj2" fmla="val -193291"/>
              <a:gd name="adj3" fmla="val 16667"/>
            </a:avLst>
          </a:prstGeom>
          <a:solidFill>
            <a:srgbClr val="99CCFF"/>
          </a:solidFill>
          <a:ln w="285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b="1" dirty="0">
                <a:solidFill>
                  <a:srgbClr val="000066"/>
                </a:solidFill>
                <a:latin typeface="Arial" pitchFamily="34" charset="0"/>
                <a:cs typeface="Arial" pitchFamily="34" charset="0"/>
              </a:rPr>
              <a:t>A </a:t>
            </a:r>
            <a:r>
              <a:rPr lang="de-AT" sz="2000" b="1" dirty="0" err="1">
                <a:solidFill>
                  <a:srgbClr val="000066"/>
                </a:solidFill>
                <a:latin typeface="Arial" pitchFamily="34" charset="0"/>
                <a:cs typeface="Arial" pitchFamily="34" charset="0"/>
              </a:rPr>
              <a:t>tool</a:t>
            </a:r>
            <a:r>
              <a:rPr lang="de-AT" sz="2000" b="1" dirty="0">
                <a:solidFill>
                  <a:srgbClr val="000066"/>
                </a:solidFill>
                <a:latin typeface="Arial" pitchFamily="34" charset="0"/>
                <a:cs typeface="Arial" pitchFamily="34" charset="0"/>
              </a:rPr>
              <a:t> </a:t>
            </a:r>
            <a:r>
              <a:rPr lang="de-AT" sz="2000" b="1" dirty="0" err="1">
                <a:solidFill>
                  <a:srgbClr val="000066"/>
                </a:solidFill>
                <a:latin typeface="Arial" pitchFamily="34" charset="0"/>
                <a:cs typeface="Arial" pitchFamily="34" charset="0"/>
              </a:rPr>
              <a:t>for</a:t>
            </a:r>
            <a:r>
              <a:rPr lang="de-AT" sz="2000" b="1" dirty="0">
                <a:solidFill>
                  <a:srgbClr val="000066"/>
                </a:solidFill>
                <a:latin typeface="Arial" pitchFamily="34" charset="0"/>
                <a:cs typeface="Arial" pitchFamily="34" charset="0"/>
              </a:rPr>
              <a:t> </a:t>
            </a:r>
            <a:r>
              <a:rPr lang="de-AT" sz="2000" b="1" dirty="0" err="1">
                <a:solidFill>
                  <a:srgbClr val="000066"/>
                </a:solidFill>
                <a:latin typeface="Arial" pitchFamily="34" charset="0"/>
                <a:cs typeface="Arial" pitchFamily="34" charset="0"/>
              </a:rPr>
              <a:t>visualizing</a:t>
            </a:r>
            <a:endParaRPr lang="de-AT" sz="2000" b="1" dirty="0">
              <a:solidFill>
                <a:srgbClr val="000066"/>
              </a:solidFill>
              <a:latin typeface="Arial" pitchFamily="34" charset="0"/>
              <a:cs typeface="Arial" pitchFamily="34" charset="0"/>
            </a:endParaRPr>
          </a:p>
        </p:txBody>
      </p:sp>
      <p:sp>
        <p:nvSpPr>
          <p:cNvPr id="8" name="Abgerundete rechteckige Legende 7"/>
          <p:cNvSpPr/>
          <p:nvPr/>
        </p:nvSpPr>
        <p:spPr>
          <a:xfrm>
            <a:off x="3851275" y="4292600"/>
            <a:ext cx="3241675" cy="1008063"/>
          </a:xfrm>
          <a:prstGeom prst="wedgeRoundRectCallout">
            <a:avLst>
              <a:gd name="adj1" fmla="val 103649"/>
              <a:gd name="adj2" fmla="val -280536"/>
              <a:gd name="adj3" fmla="val 16667"/>
            </a:avLst>
          </a:prstGeom>
          <a:solidFill>
            <a:srgbClr val="FF9999"/>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b="1" dirty="0">
                <a:solidFill>
                  <a:srgbClr val="C00000"/>
                </a:solidFill>
                <a:latin typeface="Arial" pitchFamily="34" charset="0"/>
                <a:cs typeface="Arial" pitchFamily="34" charset="0"/>
              </a:rPr>
              <a:t>A </a:t>
            </a:r>
            <a:r>
              <a:rPr lang="de-AT" sz="2000" b="1" dirty="0" err="1">
                <a:solidFill>
                  <a:srgbClr val="C00000"/>
                </a:solidFill>
                <a:latin typeface="Arial" pitchFamily="34" charset="0"/>
                <a:cs typeface="Arial" pitchFamily="34" charset="0"/>
              </a:rPr>
              <a:t>tool</a:t>
            </a:r>
            <a:r>
              <a:rPr lang="de-AT" sz="2000" b="1" dirty="0">
                <a:solidFill>
                  <a:srgbClr val="C00000"/>
                </a:solidFill>
                <a:latin typeface="Arial" pitchFamily="34" charset="0"/>
                <a:cs typeface="Arial" pitchFamily="34" charset="0"/>
              </a:rPr>
              <a:t> </a:t>
            </a:r>
            <a:r>
              <a:rPr lang="de-AT" sz="2000" b="1" dirty="0" err="1">
                <a:solidFill>
                  <a:srgbClr val="C00000"/>
                </a:solidFill>
                <a:latin typeface="Arial" pitchFamily="34" charset="0"/>
                <a:cs typeface="Arial" pitchFamily="34" charset="0"/>
              </a:rPr>
              <a:t>for</a:t>
            </a:r>
            <a:r>
              <a:rPr lang="de-AT" sz="2000" b="1" dirty="0">
                <a:solidFill>
                  <a:srgbClr val="C00000"/>
                </a:solidFill>
                <a:latin typeface="Arial" pitchFamily="34" charset="0"/>
                <a:cs typeface="Arial" pitchFamily="34" charset="0"/>
              </a:rPr>
              <a:t> </a:t>
            </a:r>
            <a:r>
              <a:rPr lang="de-AT" sz="2000" b="1" dirty="0" err="1">
                <a:solidFill>
                  <a:srgbClr val="C00000"/>
                </a:solidFill>
                <a:latin typeface="Arial" pitchFamily="34" charset="0"/>
                <a:cs typeface="Arial" pitchFamily="34" charset="0"/>
              </a:rPr>
              <a:t>operating</a:t>
            </a:r>
            <a:r>
              <a:rPr lang="de-AT" sz="2000" b="1" dirty="0">
                <a:solidFill>
                  <a:srgbClr val="C00000"/>
                </a:solidFill>
                <a:latin typeface="Arial" pitchFamily="34" charset="0"/>
                <a:cs typeface="Arial" pitchFamily="34" charset="0"/>
              </a:rPr>
              <a:t> „</a:t>
            </a:r>
            <a:r>
              <a:rPr lang="de-AT" sz="2000" b="1" dirty="0" err="1">
                <a:solidFill>
                  <a:srgbClr val="C00000"/>
                </a:solidFill>
                <a:latin typeface="Arial" pitchFamily="34" charset="0"/>
                <a:cs typeface="Arial" pitchFamily="34" charset="0"/>
              </a:rPr>
              <a:t>copy</a:t>
            </a:r>
            <a:r>
              <a:rPr lang="de-AT" sz="2000" b="1" dirty="0">
                <a:solidFill>
                  <a:srgbClr val="C00000"/>
                </a:solidFill>
                <a:latin typeface="Arial" pitchFamily="34" charset="0"/>
                <a:cs typeface="Arial" pitchFamily="34" charset="0"/>
              </a:rPr>
              <a:t> </a:t>
            </a:r>
            <a:r>
              <a:rPr lang="de-AT" sz="2000" b="1" dirty="0" err="1">
                <a:solidFill>
                  <a:srgbClr val="C00000"/>
                </a:solidFill>
                <a:latin typeface="Arial" pitchFamily="34" charset="0"/>
                <a:cs typeface="Arial" pitchFamily="34" charset="0"/>
              </a:rPr>
              <a:t>and</a:t>
            </a:r>
            <a:r>
              <a:rPr lang="de-AT" sz="2000" b="1" dirty="0">
                <a:solidFill>
                  <a:srgbClr val="C00000"/>
                </a:solidFill>
                <a:latin typeface="Arial" pitchFamily="34" charset="0"/>
                <a:cs typeface="Arial" pitchFamily="34" charset="0"/>
              </a:rPr>
              <a:t> </a:t>
            </a:r>
            <a:r>
              <a:rPr lang="de-AT" sz="2000" b="1" dirty="0" err="1">
                <a:solidFill>
                  <a:srgbClr val="C00000"/>
                </a:solidFill>
                <a:latin typeface="Arial" pitchFamily="34" charset="0"/>
                <a:cs typeface="Arial" pitchFamily="34" charset="0"/>
              </a:rPr>
              <a:t>drag</a:t>
            </a:r>
            <a:r>
              <a:rPr lang="de-AT" sz="2000" b="1" dirty="0">
                <a:solidFill>
                  <a:srgbClr val="C00000"/>
                </a:solidFill>
                <a:latin typeface="Arial" pitchFamily="34" charset="0"/>
                <a:cs typeface="Arial" pitchFamily="34" charset="0"/>
              </a:rPr>
              <a:t> “</a:t>
            </a:r>
          </a:p>
        </p:txBody>
      </p:sp>
      <p:sp>
        <p:nvSpPr>
          <p:cNvPr id="9" name="Abgerundete rechteckige Legende 8"/>
          <p:cNvSpPr/>
          <p:nvPr/>
        </p:nvSpPr>
        <p:spPr>
          <a:xfrm>
            <a:off x="179388" y="1484313"/>
            <a:ext cx="3240087" cy="936625"/>
          </a:xfrm>
          <a:prstGeom prst="wedgeRoundRectCallout">
            <a:avLst>
              <a:gd name="adj1" fmla="val 51180"/>
              <a:gd name="adj2" fmla="val -82359"/>
              <a:gd name="adj3" fmla="val 16667"/>
            </a:avLst>
          </a:prstGeom>
          <a:solidFill>
            <a:srgbClr val="66FF66"/>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b="1" dirty="0">
                <a:solidFill>
                  <a:srgbClr val="003300"/>
                </a:solidFill>
                <a:latin typeface="Arial" pitchFamily="34" charset="0"/>
                <a:cs typeface="Arial" pitchFamily="34" charset="0"/>
              </a:rPr>
              <a:t>A </a:t>
            </a:r>
            <a:r>
              <a:rPr lang="de-AT" sz="2000" b="1" dirty="0" err="1">
                <a:solidFill>
                  <a:srgbClr val="003300"/>
                </a:solidFill>
                <a:latin typeface="Arial" pitchFamily="34" charset="0"/>
                <a:cs typeface="Arial" pitchFamily="34" charset="0"/>
              </a:rPr>
              <a:t>tool</a:t>
            </a:r>
            <a:r>
              <a:rPr lang="de-AT" sz="2000" b="1" dirty="0">
                <a:solidFill>
                  <a:srgbClr val="003300"/>
                </a:solidFill>
                <a:latin typeface="Arial" pitchFamily="34" charset="0"/>
                <a:cs typeface="Arial" pitchFamily="34" charset="0"/>
              </a:rPr>
              <a:t> </a:t>
            </a:r>
            <a:r>
              <a:rPr lang="de-AT" sz="2000" b="1" dirty="0" err="1">
                <a:solidFill>
                  <a:srgbClr val="003300"/>
                </a:solidFill>
                <a:latin typeface="Arial" pitchFamily="34" charset="0"/>
                <a:cs typeface="Arial" pitchFamily="34" charset="0"/>
              </a:rPr>
              <a:t>for</a:t>
            </a:r>
            <a:r>
              <a:rPr lang="de-AT" sz="2000" b="1" dirty="0">
                <a:solidFill>
                  <a:srgbClr val="003300"/>
                </a:solidFill>
                <a:latin typeface="Arial" pitchFamily="34" charset="0"/>
                <a:cs typeface="Arial" pitchFamily="34" charset="0"/>
              </a:rPr>
              <a:t> experimenting</a:t>
            </a:r>
          </a:p>
          <a:p>
            <a:pPr algn="ctr">
              <a:defRPr/>
            </a:pPr>
            <a:r>
              <a:rPr lang="de-AT" sz="2000" b="1" dirty="0">
                <a:solidFill>
                  <a:srgbClr val="003300"/>
                </a:solidFill>
                <a:latin typeface="Arial" pitchFamily="34" charset="0"/>
                <a:cs typeface="Arial" pitchFamily="34" charset="0"/>
              </a:rPr>
              <a:t>„</a:t>
            </a:r>
            <a:r>
              <a:rPr lang="de-AT" sz="2000" b="1" dirty="0" err="1">
                <a:solidFill>
                  <a:srgbClr val="003300"/>
                </a:solidFill>
                <a:latin typeface="Arial" pitchFamily="34" charset="0"/>
                <a:cs typeface="Arial" pitchFamily="34" charset="0"/>
              </a:rPr>
              <a:t>slider</a:t>
            </a:r>
            <a:r>
              <a:rPr lang="de-AT" sz="2000" b="1" dirty="0">
                <a:solidFill>
                  <a:srgbClr val="003300"/>
                </a:solidFill>
                <a:latin typeface="Arial" pitchFamily="34" charset="0"/>
                <a:cs typeface="Arial" pitchFamily="34" charset="0"/>
              </a:rPr>
              <a:t>“</a:t>
            </a:r>
          </a:p>
        </p:txBody>
      </p:sp>
      <p:sp>
        <p:nvSpPr>
          <p:cNvPr id="11" name="Rechteck 10"/>
          <p:cNvSpPr/>
          <p:nvPr/>
        </p:nvSpPr>
        <p:spPr>
          <a:xfrm>
            <a:off x="7667625" y="1628775"/>
            <a:ext cx="1152525" cy="360363"/>
          </a:xfrm>
          <a:prstGeom prst="rect">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strVal val="#ppt_w*0.70"/>
                                          </p:val>
                                        </p:tav>
                                        <p:tav tm="100000">
                                          <p:val>
                                            <p:strVal val="#ppt_w"/>
                                          </p:val>
                                        </p:tav>
                                      </p:tavLst>
                                    </p:anim>
                                    <p:anim calcmode="lin" valueType="num">
                                      <p:cBhvr>
                                        <p:cTn id="19" dur="1000" fill="hold"/>
                                        <p:tgtEl>
                                          <p:spTgt spid="8"/>
                                        </p:tgtEl>
                                        <p:attrNameLst>
                                          <p:attrName>ppt_h</p:attrName>
                                        </p:attrNameLst>
                                      </p:cBhvr>
                                      <p:tavLst>
                                        <p:tav tm="0">
                                          <p:val>
                                            <p:strVal val="#ppt_h"/>
                                          </p:val>
                                        </p:tav>
                                        <p:tav tm="100000">
                                          <p:val>
                                            <p:strVal val="#ppt_h"/>
                                          </p:val>
                                        </p:tav>
                                      </p:tavLst>
                                    </p:anim>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0.70"/>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ppt_w</p:attrName>
                                        </p:attrNameLst>
                                      </p:cBhvr>
                                      <p:tavLst>
                                        <p:tav tm="0">
                                          <p:val>
                                            <p:strVal val="#ppt_w*0.70"/>
                                          </p:val>
                                        </p:tav>
                                        <p:tav tm="100000">
                                          <p:val>
                                            <p:strVal val="#ppt_w"/>
                                          </p:val>
                                        </p:tav>
                                      </p:tavLst>
                                    </p:anim>
                                    <p:anim calcmode="lin" valueType="num">
                                      <p:cBhvr>
                                        <p:cTn id="33" dur="1000" fill="hold"/>
                                        <p:tgtEl>
                                          <p:spTgt spid="9"/>
                                        </p:tgtEl>
                                        <p:attrNameLst>
                                          <p:attrName>ppt_h</p:attrName>
                                        </p:attrNameLst>
                                      </p:cBhvr>
                                      <p:tavLst>
                                        <p:tav tm="0">
                                          <p:val>
                                            <p:strVal val="#ppt_h"/>
                                          </p:val>
                                        </p:tav>
                                        <p:tav tm="100000">
                                          <p:val>
                                            <p:strVal val="#ppt_h"/>
                                          </p:val>
                                        </p:tav>
                                      </p:tavLst>
                                    </p:anim>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932363" y="2420938"/>
            <a:ext cx="2519362" cy="1368425"/>
          </a:xfrm>
          <a:prstGeom prst="rect">
            <a:avLst/>
          </a:prstGeom>
          <a:solidFill>
            <a:schemeClr val="accent1"/>
          </a:solidFill>
          <a:ln w="9525">
            <a:solidFill>
              <a:schemeClr val="tx1"/>
            </a:solidFill>
            <a:miter lim="800000"/>
            <a:headEnd/>
            <a:tailEnd/>
          </a:ln>
        </p:spPr>
        <p:txBody>
          <a:bodyPr wrap="none" anchor="ctr"/>
          <a:lstStyle/>
          <a:p>
            <a:pPr algn="ctr">
              <a:defRPr/>
            </a:pPr>
            <a:r>
              <a:rPr lang="de-AT" sz="2000" b="1" dirty="0">
                <a:solidFill>
                  <a:schemeClr val="accent2">
                    <a:lumMod val="50000"/>
                  </a:schemeClr>
                </a:solidFill>
                <a:latin typeface="Arial" charset="0"/>
              </a:rPr>
              <a:t> </a:t>
            </a:r>
            <a:r>
              <a:rPr lang="de-AT" sz="2000" b="1" dirty="0" err="1">
                <a:solidFill>
                  <a:schemeClr val="accent2">
                    <a:lumMod val="50000"/>
                  </a:schemeClr>
                </a:solidFill>
                <a:latin typeface="Arial" charset="0"/>
              </a:rPr>
              <a:t>function</a:t>
            </a:r>
            <a:r>
              <a:rPr lang="de-AT" sz="2000" b="1" dirty="0">
                <a:solidFill>
                  <a:schemeClr val="accent2">
                    <a:lumMod val="50000"/>
                  </a:schemeClr>
                </a:solidFill>
                <a:latin typeface="Arial" charset="0"/>
              </a:rPr>
              <a:t> f</a:t>
            </a:r>
          </a:p>
          <a:p>
            <a:pPr algn="ctr">
              <a:defRPr/>
            </a:pPr>
            <a:endParaRPr lang="de-AT" sz="2000" b="1" dirty="0">
              <a:solidFill>
                <a:schemeClr val="accent2">
                  <a:lumMod val="50000"/>
                </a:schemeClr>
              </a:solidFill>
              <a:latin typeface="Arial" charset="0"/>
            </a:endParaRPr>
          </a:p>
          <a:p>
            <a:pPr algn="ctr">
              <a:defRPr/>
            </a:pPr>
            <a:endParaRPr lang="de-AT" sz="2000" b="1" dirty="0">
              <a:solidFill>
                <a:schemeClr val="accent2">
                  <a:lumMod val="50000"/>
                </a:schemeClr>
              </a:solidFill>
              <a:latin typeface="Arial" charset="0"/>
            </a:endParaRPr>
          </a:p>
          <a:p>
            <a:pPr algn="ctr">
              <a:defRPr/>
            </a:pPr>
            <a:endParaRPr lang="de-DE" sz="2000" b="1" dirty="0">
              <a:solidFill>
                <a:schemeClr val="accent2">
                  <a:lumMod val="50000"/>
                </a:schemeClr>
              </a:solidFill>
              <a:latin typeface="Arial" charset="0"/>
            </a:endParaRPr>
          </a:p>
        </p:txBody>
      </p:sp>
      <p:sp>
        <p:nvSpPr>
          <p:cNvPr id="30723" name="Line 3"/>
          <p:cNvSpPr>
            <a:spLocks noChangeShapeType="1"/>
          </p:cNvSpPr>
          <p:nvPr/>
        </p:nvSpPr>
        <p:spPr bwMode="auto">
          <a:xfrm>
            <a:off x="6227763" y="4365625"/>
            <a:ext cx="0" cy="1439863"/>
          </a:xfrm>
          <a:prstGeom prst="line">
            <a:avLst/>
          </a:prstGeom>
          <a:noFill/>
          <a:ln w="57150">
            <a:solidFill>
              <a:srgbClr val="003399"/>
            </a:solidFill>
            <a:round/>
            <a:headEnd/>
            <a:tailEnd type="triangle" w="med" len="med"/>
          </a:ln>
        </p:spPr>
        <p:txBody>
          <a:bodyPr/>
          <a:lstStyle/>
          <a:p>
            <a:endParaRPr lang="de-AT"/>
          </a:p>
        </p:txBody>
      </p:sp>
      <p:sp>
        <p:nvSpPr>
          <p:cNvPr id="30724" name="Line 4"/>
          <p:cNvSpPr>
            <a:spLocks noChangeShapeType="1"/>
          </p:cNvSpPr>
          <p:nvPr/>
        </p:nvSpPr>
        <p:spPr bwMode="auto">
          <a:xfrm flipH="1">
            <a:off x="2124075" y="5805488"/>
            <a:ext cx="4103688" cy="0"/>
          </a:xfrm>
          <a:prstGeom prst="line">
            <a:avLst/>
          </a:prstGeom>
          <a:noFill/>
          <a:ln w="57150">
            <a:solidFill>
              <a:srgbClr val="003399"/>
            </a:solidFill>
            <a:round/>
            <a:headEnd/>
            <a:tailEnd type="triangle" w="med" len="med"/>
          </a:ln>
        </p:spPr>
        <p:txBody>
          <a:bodyPr/>
          <a:lstStyle/>
          <a:p>
            <a:endParaRPr lang="de-AT"/>
          </a:p>
        </p:txBody>
      </p:sp>
      <p:sp>
        <p:nvSpPr>
          <p:cNvPr id="30725" name="Line 5"/>
          <p:cNvSpPr>
            <a:spLocks noChangeShapeType="1"/>
          </p:cNvSpPr>
          <p:nvPr/>
        </p:nvSpPr>
        <p:spPr bwMode="auto">
          <a:xfrm flipV="1">
            <a:off x="2124075" y="908050"/>
            <a:ext cx="0" cy="4897438"/>
          </a:xfrm>
          <a:prstGeom prst="line">
            <a:avLst/>
          </a:prstGeom>
          <a:noFill/>
          <a:ln w="57150">
            <a:solidFill>
              <a:srgbClr val="003399"/>
            </a:solidFill>
            <a:round/>
            <a:headEnd/>
            <a:tailEnd type="triangle" w="med" len="med"/>
          </a:ln>
        </p:spPr>
        <p:txBody>
          <a:bodyPr/>
          <a:lstStyle/>
          <a:p>
            <a:endParaRPr lang="de-AT"/>
          </a:p>
        </p:txBody>
      </p:sp>
      <p:sp>
        <p:nvSpPr>
          <p:cNvPr id="30726" name="Line 6"/>
          <p:cNvSpPr>
            <a:spLocks noChangeShapeType="1"/>
          </p:cNvSpPr>
          <p:nvPr/>
        </p:nvSpPr>
        <p:spPr bwMode="auto">
          <a:xfrm>
            <a:off x="2124075" y="981075"/>
            <a:ext cx="4103688" cy="0"/>
          </a:xfrm>
          <a:prstGeom prst="line">
            <a:avLst/>
          </a:prstGeom>
          <a:noFill/>
          <a:ln w="57150">
            <a:solidFill>
              <a:srgbClr val="003399"/>
            </a:solidFill>
            <a:round/>
            <a:headEnd/>
            <a:tailEnd type="triangle" w="med" len="med"/>
          </a:ln>
        </p:spPr>
        <p:txBody>
          <a:bodyPr/>
          <a:lstStyle/>
          <a:p>
            <a:endParaRPr lang="de-AT"/>
          </a:p>
        </p:txBody>
      </p:sp>
      <p:sp>
        <p:nvSpPr>
          <p:cNvPr id="30727" name="Line 7"/>
          <p:cNvSpPr>
            <a:spLocks noChangeShapeType="1"/>
          </p:cNvSpPr>
          <p:nvPr/>
        </p:nvSpPr>
        <p:spPr bwMode="auto">
          <a:xfrm flipH="1">
            <a:off x="6227763" y="981075"/>
            <a:ext cx="0" cy="863600"/>
          </a:xfrm>
          <a:prstGeom prst="line">
            <a:avLst/>
          </a:prstGeom>
          <a:noFill/>
          <a:ln w="57150">
            <a:solidFill>
              <a:srgbClr val="003399"/>
            </a:solidFill>
            <a:round/>
            <a:headEnd/>
            <a:tailEnd type="triangle" w="med" len="med"/>
          </a:ln>
        </p:spPr>
        <p:txBody>
          <a:bodyPr/>
          <a:lstStyle/>
          <a:p>
            <a:endParaRPr lang="de-AT"/>
          </a:p>
        </p:txBody>
      </p:sp>
      <p:sp>
        <p:nvSpPr>
          <p:cNvPr id="105480" name="Text Box 8"/>
          <p:cNvSpPr txBox="1">
            <a:spLocks noChangeArrowheads="1"/>
          </p:cNvSpPr>
          <p:nvPr/>
        </p:nvSpPr>
        <p:spPr bwMode="auto">
          <a:xfrm>
            <a:off x="7380288" y="2781300"/>
            <a:ext cx="1779587" cy="400050"/>
          </a:xfrm>
          <a:prstGeom prst="rect">
            <a:avLst/>
          </a:prstGeom>
          <a:noFill/>
          <a:ln w="9525">
            <a:noFill/>
            <a:miter lim="800000"/>
            <a:headEnd/>
            <a:tailEnd/>
          </a:ln>
        </p:spPr>
        <p:txBody>
          <a:bodyPr wrap="none">
            <a:spAutoFit/>
          </a:bodyPr>
          <a:lstStyle/>
          <a:p>
            <a:r>
              <a:rPr lang="de-AT" sz="2000" b="1">
                <a:solidFill>
                  <a:srgbClr val="000099"/>
                </a:solidFill>
                <a:latin typeface="Arial" charset="0"/>
              </a:rPr>
              <a:t>„evaluating “</a:t>
            </a:r>
            <a:endParaRPr lang="de-DE" sz="2000" b="1">
              <a:solidFill>
                <a:srgbClr val="000099"/>
              </a:solidFill>
              <a:latin typeface="Arial" charset="0"/>
            </a:endParaRPr>
          </a:p>
        </p:txBody>
      </p:sp>
      <p:sp>
        <p:nvSpPr>
          <p:cNvPr id="105481" name="Text Box 9"/>
          <p:cNvSpPr txBox="1">
            <a:spLocks noChangeArrowheads="1"/>
          </p:cNvSpPr>
          <p:nvPr/>
        </p:nvSpPr>
        <p:spPr bwMode="auto">
          <a:xfrm>
            <a:off x="395288" y="2781300"/>
            <a:ext cx="1309687" cy="400050"/>
          </a:xfrm>
          <a:prstGeom prst="rect">
            <a:avLst/>
          </a:prstGeom>
          <a:noFill/>
          <a:ln w="9525">
            <a:noFill/>
            <a:miter lim="800000"/>
            <a:headEnd/>
            <a:tailEnd/>
          </a:ln>
        </p:spPr>
        <p:txBody>
          <a:bodyPr wrap="none">
            <a:spAutoFit/>
          </a:bodyPr>
          <a:lstStyle/>
          <a:p>
            <a:r>
              <a:rPr lang="de-AT" sz="2000" b="1">
                <a:solidFill>
                  <a:srgbClr val="CC0000"/>
                </a:solidFill>
                <a:latin typeface="Arial" charset="0"/>
              </a:rPr>
              <a:t>„storing“</a:t>
            </a:r>
            <a:endParaRPr lang="de-DE" sz="2000" b="1">
              <a:solidFill>
                <a:srgbClr val="CC0000"/>
              </a:solidFill>
              <a:latin typeface="Arial" charset="0"/>
            </a:endParaRPr>
          </a:p>
        </p:txBody>
      </p:sp>
      <p:sp>
        <p:nvSpPr>
          <p:cNvPr id="105482" name="Text Box 10"/>
          <p:cNvSpPr txBox="1">
            <a:spLocks noChangeArrowheads="1"/>
          </p:cNvSpPr>
          <p:nvPr/>
        </p:nvSpPr>
        <p:spPr bwMode="auto">
          <a:xfrm>
            <a:off x="2195513" y="2708275"/>
            <a:ext cx="1763712" cy="461963"/>
          </a:xfrm>
          <a:prstGeom prst="rect">
            <a:avLst/>
          </a:prstGeom>
          <a:noFill/>
          <a:ln w="9525">
            <a:noFill/>
            <a:miter lim="800000"/>
            <a:headEnd/>
            <a:tailEnd/>
          </a:ln>
        </p:spPr>
        <p:txBody>
          <a:bodyPr wrap="none">
            <a:spAutoFit/>
          </a:bodyPr>
          <a:lstStyle/>
          <a:p>
            <a:r>
              <a:rPr lang="de-AT" b="1">
                <a:solidFill>
                  <a:srgbClr val="CC0000"/>
                </a:solidFill>
                <a:latin typeface="Arial" charset="0"/>
              </a:rPr>
              <a:t>x</a:t>
            </a:r>
            <a:r>
              <a:rPr lang="de-AT" b="1" baseline="-25000">
                <a:solidFill>
                  <a:srgbClr val="CC0000"/>
                </a:solidFill>
                <a:latin typeface="Arial" charset="0"/>
              </a:rPr>
              <a:t>new</a:t>
            </a:r>
            <a:r>
              <a:rPr lang="de-AT" b="1">
                <a:solidFill>
                  <a:srgbClr val="CC0000"/>
                </a:solidFill>
                <a:latin typeface="Arial" charset="0"/>
              </a:rPr>
              <a:t> </a:t>
            </a:r>
            <a:r>
              <a:rPr lang="de-AT" b="1">
                <a:solidFill>
                  <a:srgbClr val="CC0000"/>
                </a:solidFill>
                <a:latin typeface="Arial" charset="0"/>
                <a:sym typeface="Euclid Symbol" pitchFamily="18" charset="2"/>
              </a:rPr>
              <a:t>=&gt; x</a:t>
            </a:r>
            <a:r>
              <a:rPr lang="de-AT" b="1" baseline="-25000">
                <a:solidFill>
                  <a:srgbClr val="CC0000"/>
                </a:solidFill>
                <a:latin typeface="Arial" charset="0"/>
                <a:sym typeface="Euclid Symbol" pitchFamily="18" charset="2"/>
              </a:rPr>
              <a:t>old</a:t>
            </a:r>
            <a:endParaRPr lang="de-AT" b="1">
              <a:solidFill>
                <a:srgbClr val="CC0000"/>
              </a:solidFill>
              <a:latin typeface="Arial" charset="0"/>
              <a:sym typeface="Euclid Symbol" pitchFamily="18" charset="2"/>
            </a:endParaRPr>
          </a:p>
        </p:txBody>
      </p:sp>
      <p:sp>
        <p:nvSpPr>
          <p:cNvPr id="105490" name="Text Box 18"/>
          <p:cNvSpPr txBox="1">
            <a:spLocks noChangeArrowheads="1"/>
          </p:cNvSpPr>
          <p:nvPr/>
        </p:nvSpPr>
        <p:spPr bwMode="auto">
          <a:xfrm>
            <a:off x="5338763" y="3860800"/>
            <a:ext cx="755650" cy="461963"/>
          </a:xfrm>
          <a:prstGeom prst="rect">
            <a:avLst/>
          </a:prstGeom>
          <a:noFill/>
          <a:ln w="9525">
            <a:noFill/>
            <a:miter lim="800000"/>
            <a:headEnd/>
            <a:tailEnd/>
          </a:ln>
        </p:spPr>
        <p:txBody>
          <a:bodyPr wrap="none">
            <a:spAutoFit/>
          </a:bodyPr>
          <a:lstStyle/>
          <a:p>
            <a:r>
              <a:rPr lang="de-AT" b="1">
                <a:solidFill>
                  <a:srgbClr val="000099"/>
                </a:solidFill>
                <a:latin typeface="Arial" charset="0"/>
              </a:rPr>
              <a:t>x</a:t>
            </a:r>
            <a:r>
              <a:rPr lang="de-AT" b="1" baseline="-25000">
                <a:solidFill>
                  <a:srgbClr val="000099"/>
                </a:solidFill>
                <a:latin typeface="Arial" charset="0"/>
              </a:rPr>
              <a:t>new</a:t>
            </a:r>
            <a:endParaRPr lang="de-DE" b="1">
              <a:solidFill>
                <a:srgbClr val="000099"/>
              </a:solidFill>
              <a:latin typeface="Arial" charset="0"/>
            </a:endParaRPr>
          </a:p>
        </p:txBody>
      </p:sp>
      <p:sp>
        <p:nvSpPr>
          <p:cNvPr id="105491" name="Text Box 19"/>
          <p:cNvSpPr txBox="1">
            <a:spLocks noChangeArrowheads="1"/>
          </p:cNvSpPr>
          <p:nvPr/>
        </p:nvSpPr>
        <p:spPr bwMode="auto">
          <a:xfrm>
            <a:off x="5148263" y="2852738"/>
            <a:ext cx="2266950" cy="831850"/>
          </a:xfrm>
          <a:prstGeom prst="rect">
            <a:avLst/>
          </a:prstGeom>
          <a:noFill/>
          <a:ln w="9525">
            <a:noFill/>
            <a:miter lim="800000"/>
            <a:headEnd/>
            <a:tailEnd/>
          </a:ln>
        </p:spPr>
        <p:txBody>
          <a:bodyPr>
            <a:spAutoFit/>
          </a:bodyPr>
          <a:lstStyle/>
          <a:p>
            <a:pPr>
              <a:defRPr/>
            </a:pPr>
            <a:r>
              <a:rPr lang="de-AT" b="1" dirty="0" err="1">
                <a:solidFill>
                  <a:schemeClr val="accent2">
                    <a:lumMod val="50000"/>
                  </a:schemeClr>
                </a:solidFill>
                <a:latin typeface="Arial" charset="0"/>
              </a:rPr>
              <a:t>x</a:t>
            </a:r>
            <a:r>
              <a:rPr lang="de-AT" b="1" baseline="-25000" dirty="0" err="1">
                <a:solidFill>
                  <a:schemeClr val="accent2">
                    <a:lumMod val="50000"/>
                  </a:schemeClr>
                </a:solidFill>
                <a:latin typeface="Arial" charset="0"/>
              </a:rPr>
              <a:t>new</a:t>
            </a:r>
            <a:r>
              <a:rPr lang="de-AT" b="1" dirty="0">
                <a:solidFill>
                  <a:schemeClr val="accent2">
                    <a:lumMod val="50000"/>
                  </a:schemeClr>
                </a:solidFill>
                <a:latin typeface="Arial" charset="0"/>
              </a:rPr>
              <a:t> = f(</a:t>
            </a:r>
            <a:r>
              <a:rPr lang="de-AT" b="1" dirty="0" err="1">
                <a:solidFill>
                  <a:srgbClr val="000099"/>
                </a:solidFill>
                <a:latin typeface="Arial" pitchFamily="34" charset="0"/>
              </a:rPr>
              <a:t>x</a:t>
            </a:r>
            <a:r>
              <a:rPr lang="de-AT" b="1" baseline="-25000" dirty="0" err="1">
                <a:solidFill>
                  <a:srgbClr val="000099"/>
                </a:solidFill>
                <a:latin typeface="Arial" pitchFamily="34" charset="0"/>
              </a:rPr>
              <a:t>old</a:t>
            </a:r>
            <a:r>
              <a:rPr lang="de-AT" b="1" dirty="0">
                <a:solidFill>
                  <a:srgbClr val="000099"/>
                </a:solidFill>
                <a:latin typeface="Arial" pitchFamily="34" charset="0"/>
              </a:rPr>
              <a:t>)</a:t>
            </a:r>
            <a:endParaRPr lang="de-DE" b="1" dirty="0">
              <a:solidFill>
                <a:srgbClr val="000099"/>
              </a:solidFill>
              <a:latin typeface="Arial" pitchFamily="34" charset="0"/>
            </a:endParaRPr>
          </a:p>
          <a:p>
            <a:pPr>
              <a:defRPr/>
            </a:pPr>
            <a:r>
              <a:rPr lang="de-AT" b="1" dirty="0" err="1">
                <a:solidFill>
                  <a:schemeClr val="accent2">
                    <a:lumMod val="50000"/>
                  </a:schemeClr>
                </a:solidFill>
                <a:latin typeface="Arial" charset="0"/>
              </a:rPr>
              <a:t>K</a:t>
            </a:r>
            <a:r>
              <a:rPr lang="de-AT" b="1" baseline="-25000" dirty="0" err="1">
                <a:solidFill>
                  <a:schemeClr val="accent2">
                    <a:lumMod val="50000"/>
                  </a:schemeClr>
                </a:solidFill>
                <a:latin typeface="Arial" charset="0"/>
              </a:rPr>
              <a:t>new</a:t>
            </a:r>
            <a:r>
              <a:rPr lang="de-AT" b="1" dirty="0">
                <a:solidFill>
                  <a:schemeClr val="accent2">
                    <a:lumMod val="50000"/>
                  </a:schemeClr>
                </a:solidFill>
                <a:latin typeface="Arial" charset="0"/>
              </a:rPr>
              <a:t> = </a:t>
            </a:r>
            <a:r>
              <a:rPr lang="de-AT" b="1" dirty="0" err="1">
                <a:solidFill>
                  <a:schemeClr val="accent2">
                    <a:lumMod val="50000"/>
                  </a:schemeClr>
                </a:solidFill>
                <a:latin typeface="Arial" charset="0"/>
              </a:rPr>
              <a:t>K</a:t>
            </a:r>
            <a:r>
              <a:rPr lang="de-AT" b="1" baseline="-25000" dirty="0" err="1">
                <a:solidFill>
                  <a:schemeClr val="accent2">
                    <a:lumMod val="50000"/>
                  </a:schemeClr>
                </a:solidFill>
                <a:latin typeface="Arial" charset="0"/>
              </a:rPr>
              <a:t>old</a:t>
            </a:r>
            <a:r>
              <a:rPr lang="de-AT" b="1" dirty="0" err="1">
                <a:solidFill>
                  <a:schemeClr val="accent2">
                    <a:lumMod val="50000"/>
                  </a:schemeClr>
                </a:solidFill>
                <a:latin typeface="Arial" charset="0"/>
              </a:rPr>
              <a:t>.q</a:t>
            </a:r>
            <a:r>
              <a:rPr lang="de-AT" b="1" dirty="0">
                <a:solidFill>
                  <a:schemeClr val="accent2">
                    <a:lumMod val="50000"/>
                  </a:schemeClr>
                </a:solidFill>
                <a:latin typeface="Arial" charset="0"/>
              </a:rPr>
              <a:t>-R</a:t>
            </a:r>
            <a:endParaRPr lang="de-DE" b="1" dirty="0">
              <a:solidFill>
                <a:schemeClr val="accent2">
                  <a:lumMod val="50000"/>
                </a:schemeClr>
              </a:solidFill>
              <a:latin typeface="Arial" charset="0"/>
            </a:endParaRPr>
          </a:p>
        </p:txBody>
      </p:sp>
      <p:sp>
        <p:nvSpPr>
          <p:cNvPr id="21" name="Text Box 11"/>
          <p:cNvSpPr txBox="1">
            <a:spLocks noChangeArrowheads="1"/>
          </p:cNvSpPr>
          <p:nvPr/>
        </p:nvSpPr>
        <p:spPr bwMode="auto">
          <a:xfrm>
            <a:off x="5226050" y="1949450"/>
            <a:ext cx="663575" cy="461963"/>
          </a:xfrm>
          <a:prstGeom prst="rect">
            <a:avLst/>
          </a:prstGeom>
          <a:noFill/>
          <a:ln w="9525">
            <a:noFill/>
            <a:miter lim="800000"/>
            <a:headEnd/>
            <a:tailEnd/>
          </a:ln>
        </p:spPr>
        <p:txBody>
          <a:bodyPr wrap="none">
            <a:spAutoFit/>
          </a:bodyPr>
          <a:lstStyle/>
          <a:p>
            <a:r>
              <a:rPr lang="de-AT" b="1">
                <a:solidFill>
                  <a:srgbClr val="000099"/>
                </a:solidFill>
                <a:latin typeface="Arial" charset="0"/>
              </a:rPr>
              <a:t>x</a:t>
            </a:r>
            <a:r>
              <a:rPr lang="de-AT" b="1" baseline="-25000">
                <a:solidFill>
                  <a:srgbClr val="000099"/>
                </a:solidFill>
                <a:latin typeface="Arial" charset="0"/>
              </a:rPr>
              <a:t>old</a:t>
            </a:r>
            <a:endParaRPr lang="de-DE" b="1">
              <a:solidFill>
                <a:srgbClr val="000099"/>
              </a:solidFill>
              <a:latin typeface="Arial" charset="0"/>
            </a:endParaRPr>
          </a:p>
        </p:txBody>
      </p:sp>
      <p:sp>
        <p:nvSpPr>
          <p:cNvPr id="22" name="Gleichschenkliges Dreieck 21"/>
          <p:cNvSpPr/>
          <p:nvPr/>
        </p:nvSpPr>
        <p:spPr>
          <a:xfrm rot="10800000">
            <a:off x="5867400" y="1844675"/>
            <a:ext cx="720725" cy="576263"/>
          </a:xfrm>
          <a:prstGeom prst="triangle">
            <a:avLst/>
          </a:prstGeom>
          <a:solidFill>
            <a:srgbClr val="CCFFCC"/>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3" name="Gleichschenkliges Dreieck 22"/>
          <p:cNvSpPr/>
          <p:nvPr/>
        </p:nvSpPr>
        <p:spPr>
          <a:xfrm rot="10800000">
            <a:off x="5867400" y="3789363"/>
            <a:ext cx="720725" cy="576262"/>
          </a:xfrm>
          <a:prstGeom prst="triangle">
            <a:avLst/>
          </a:prstGeom>
          <a:solidFill>
            <a:srgbClr val="CCFFCC"/>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0736" name="Text Box 20"/>
          <p:cNvSpPr txBox="1">
            <a:spLocks noChangeArrowheads="1"/>
          </p:cNvSpPr>
          <p:nvPr/>
        </p:nvSpPr>
        <p:spPr bwMode="auto">
          <a:xfrm>
            <a:off x="107950" y="92075"/>
            <a:ext cx="6499225" cy="461963"/>
          </a:xfrm>
          <a:prstGeom prst="rect">
            <a:avLst/>
          </a:prstGeom>
          <a:noFill/>
          <a:ln w="9525">
            <a:noFill/>
            <a:miter lim="800000"/>
            <a:headEnd/>
            <a:tailEnd/>
          </a:ln>
        </p:spPr>
        <p:txBody>
          <a:bodyPr wrap="none">
            <a:spAutoFit/>
          </a:bodyPr>
          <a:lstStyle/>
          <a:p>
            <a:r>
              <a:rPr lang="de-AT" b="1">
                <a:solidFill>
                  <a:srgbClr val="000066"/>
                </a:solidFill>
                <a:latin typeface="Arial" charset="0"/>
              </a:rPr>
              <a:t>Recursive scheme  </a:t>
            </a:r>
            <a:r>
              <a:rPr lang="de-AT" b="1">
                <a:solidFill>
                  <a:srgbClr val="000066"/>
                </a:solidFill>
                <a:latin typeface="Arial" charset="0"/>
                <a:sym typeface="Wingdings" pitchFamily="2" charset="2"/>
              </a:rPr>
              <a:t> a two phase process</a:t>
            </a:r>
            <a:endParaRPr lang="de-DE" b="1">
              <a:solidFill>
                <a:srgbClr val="000066"/>
              </a:solidFill>
              <a:latin typeface="Arial" charset="0"/>
            </a:endParaRPr>
          </a:p>
        </p:txBody>
      </p:sp>
      <p:sp>
        <p:nvSpPr>
          <p:cNvPr id="17" name="Text Box 18"/>
          <p:cNvSpPr txBox="1">
            <a:spLocks noChangeArrowheads="1"/>
          </p:cNvSpPr>
          <p:nvPr/>
        </p:nvSpPr>
        <p:spPr bwMode="auto">
          <a:xfrm>
            <a:off x="5219700" y="1958975"/>
            <a:ext cx="755650" cy="461963"/>
          </a:xfrm>
          <a:prstGeom prst="rect">
            <a:avLst/>
          </a:prstGeom>
          <a:solidFill>
            <a:schemeClr val="bg1"/>
          </a:solidFill>
          <a:ln w="9525">
            <a:solidFill>
              <a:schemeClr val="tx1"/>
            </a:solidFill>
            <a:miter lim="800000"/>
            <a:headEnd/>
            <a:tailEnd/>
          </a:ln>
        </p:spPr>
        <p:txBody>
          <a:bodyPr wrap="none">
            <a:spAutoFit/>
          </a:bodyPr>
          <a:lstStyle/>
          <a:p>
            <a:r>
              <a:rPr lang="de-AT" b="1">
                <a:solidFill>
                  <a:srgbClr val="000099"/>
                </a:solidFill>
                <a:latin typeface="Arial" charset="0"/>
              </a:rPr>
              <a:t>x</a:t>
            </a:r>
            <a:r>
              <a:rPr lang="de-AT" b="1" baseline="-25000">
                <a:solidFill>
                  <a:srgbClr val="000099"/>
                </a:solidFill>
                <a:latin typeface="Arial" charset="0"/>
              </a:rPr>
              <a:t>new</a:t>
            </a:r>
            <a:endParaRPr lang="de-DE" b="1">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5480"/>
                                        </p:tgtEl>
                                        <p:attrNameLst>
                                          <p:attrName>style.visibility</p:attrName>
                                        </p:attrNameLst>
                                      </p:cBhvr>
                                      <p:to>
                                        <p:strVal val="visible"/>
                                      </p:to>
                                    </p:set>
                                    <p:anim calcmode="lin" valueType="num">
                                      <p:cBhvr additive="base">
                                        <p:cTn id="13" dur="500" fill="hold"/>
                                        <p:tgtEl>
                                          <p:spTgt spid="105480"/>
                                        </p:tgtEl>
                                        <p:attrNameLst>
                                          <p:attrName>ppt_x</p:attrName>
                                        </p:attrNameLst>
                                      </p:cBhvr>
                                      <p:tavLst>
                                        <p:tav tm="0">
                                          <p:val>
                                            <p:strVal val="1+#ppt_w/2"/>
                                          </p:val>
                                        </p:tav>
                                        <p:tav tm="100000">
                                          <p:val>
                                            <p:strVal val="#ppt_x"/>
                                          </p:val>
                                        </p:tav>
                                      </p:tavLst>
                                    </p:anim>
                                    <p:anim calcmode="lin" valueType="num">
                                      <p:cBhvr additive="base">
                                        <p:cTn id="14" dur="500" fill="hold"/>
                                        <p:tgtEl>
                                          <p:spTgt spid="10548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05491"/>
                                        </p:tgtEl>
                                        <p:attrNameLst>
                                          <p:attrName>style.visibility</p:attrName>
                                        </p:attrNameLst>
                                      </p:cBhvr>
                                      <p:to>
                                        <p:strVal val="visible"/>
                                      </p:to>
                                    </p:set>
                                    <p:anim calcmode="lin" valueType="num">
                                      <p:cBhvr>
                                        <p:cTn id="19" dur="1000" fill="hold"/>
                                        <p:tgtEl>
                                          <p:spTgt spid="105491"/>
                                        </p:tgtEl>
                                        <p:attrNameLst>
                                          <p:attrName>ppt_w</p:attrName>
                                        </p:attrNameLst>
                                      </p:cBhvr>
                                      <p:tavLst>
                                        <p:tav tm="0">
                                          <p:val>
                                            <p:strVal val="#ppt_w*0.70"/>
                                          </p:val>
                                        </p:tav>
                                        <p:tav tm="100000">
                                          <p:val>
                                            <p:strVal val="#ppt_w"/>
                                          </p:val>
                                        </p:tav>
                                      </p:tavLst>
                                    </p:anim>
                                    <p:anim calcmode="lin" valueType="num">
                                      <p:cBhvr>
                                        <p:cTn id="20" dur="1000" fill="hold"/>
                                        <p:tgtEl>
                                          <p:spTgt spid="105491"/>
                                        </p:tgtEl>
                                        <p:attrNameLst>
                                          <p:attrName>ppt_h</p:attrName>
                                        </p:attrNameLst>
                                      </p:cBhvr>
                                      <p:tavLst>
                                        <p:tav tm="0">
                                          <p:val>
                                            <p:strVal val="#ppt_h"/>
                                          </p:val>
                                        </p:tav>
                                        <p:tav tm="100000">
                                          <p:val>
                                            <p:strVal val="#ppt_h"/>
                                          </p:val>
                                        </p:tav>
                                      </p:tavLst>
                                    </p:anim>
                                    <p:animEffect transition="in" filter="fade">
                                      <p:cBhvr>
                                        <p:cTn id="21" dur="1000"/>
                                        <p:tgtEl>
                                          <p:spTgt spid="10549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105490"/>
                                        </p:tgtEl>
                                        <p:attrNameLst>
                                          <p:attrName>style.visibility</p:attrName>
                                        </p:attrNameLst>
                                      </p:cBhvr>
                                      <p:to>
                                        <p:strVal val="visible"/>
                                      </p:to>
                                    </p:set>
                                    <p:anim calcmode="lin" valueType="num">
                                      <p:cBhvr additive="base">
                                        <p:cTn id="26" dur="500" fill="hold"/>
                                        <p:tgtEl>
                                          <p:spTgt spid="105490"/>
                                        </p:tgtEl>
                                        <p:attrNameLst>
                                          <p:attrName>ppt_x</p:attrName>
                                        </p:attrNameLst>
                                      </p:cBhvr>
                                      <p:tavLst>
                                        <p:tav tm="0">
                                          <p:val>
                                            <p:strVal val="#ppt_x"/>
                                          </p:val>
                                        </p:tav>
                                        <p:tav tm="100000">
                                          <p:val>
                                            <p:strVal val="#ppt_x"/>
                                          </p:val>
                                        </p:tav>
                                      </p:tavLst>
                                    </p:anim>
                                    <p:anim calcmode="lin" valueType="num">
                                      <p:cBhvr additive="base">
                                        <p:cTn id="27" dur="500" fill="hold"/>
                                        <p:tgtEl>
                                          <p:spTgt spid="105490"/>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548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05481"/>
                                        </p:tgtEl>
                                        <p:attrNameLst>
                                          <p:attrName>style.visibility</p:attrName>
                                        </p:attrNameLst>
                                      </p:cBhvr>
                                      <p:to>
                                        <p:strVal val="visible"/>
                                      </p:to>
                                    </p:set>
                                    <p:anim calcmode="lin" valueType="num">
                                      <p:cBhvr additive="base">
                                        <p:cTn id="36" dur="500" fill="hold"/>
                                        <p:tgtEl>
                                          <p:spTgt spid="105481"/>
                                        </p:tgtEl>
                                        <p:attrNameLst>
                                          <p:attrName>ppt_x</p:attrName>
                                        </p:attrNameLst>
                                      </p:cBhvr>
                                      <p:tavLst>
                                        <p:tav tm="0">
                                          <p:val>
                                            <p:strVal val="0-#ppt_w/2"/>
                                          </p:val>
                                        </p:tav>
                                        <p:tav tm="100000">
                                          <p:val>
                                            <p:strVal val="#ppt_x"/>
                                          </p:val>
                                        </p:tav>
                                      </p:tavLst>
                                    </p:anim>
                                    <p:anim calcmode="lin" valueType="num">
                                      <p:cBhvr additive="base">
                                        <p:cTn id="37" dur="500" fill="hold"/>
                                        <p:tgtEl>
                                          <p:spTgt spid="105481"/>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p:bldP spid="105481" grpId="0"/>
      <p:bldP spid="105482" grpId="0"/>
      <p:bldP spid="105490" grpId="0"/>
      <p:bldP spid="105491" grpId="0"/>
      <p:bldP spid="21" grpId="0"/>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Pfeil nach oben 25"/>
          <p:cNvSpPr/>
          <p:nvPr/>
        </p:nvSpPr>
        <p:spPr>
          <a:xfrm>
            <a:off x="755650" y="4322763"/>
            <a:ext cx="5111750" cy="1266825"/>
          </a:xfrm>
          <a:prstGeom prst="upArrow">
            <a:avLst>
              <a:gd name="adj1" fmla="val 59583"/>
              <a:gd name="adj2" fmla="val 48780"/>
            </a:avLst>
          </a:prstGeom>
          <a:solidFill>
            <a:srgbClr val="FFFF00"/>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dirty="0" err="1">
                <a:solidFill>
                  <a:schemeClr val="tx1"/>
                </a:solidFill>
                <a:latin typeface="Arial" pitchFamily="34" charset="0"/>
                <a:cs typeface="Arial" pitchFamily="34" charset="0"/>
              </a:rPr>
              <a:t>Developing</a:t>
            </a:r>
            <a:r>
              <a:rPr lang="de-AT" sz="2000" dirty="0">
                <a:solidFill>
                  <a:schemeClr val="tx1"/>
                </a:solidFill>
                <a:latin typeface="Arial" pitchFamily="34" charset="0"/>
                <a:cs typeface="Arial" pitchFamily="34" charset="0"/>
              </a:rPr>
              <a:t> </a:t>
            </a:r>
            <a:r>
              <a:rPr lang="de-AT" sz="2000" dirty="0" err="1">
                <a:solidFill>
                  <a:schemeClr val="tx1"/>
                </a:solidFill>
                <a:latin typeface="Arial" pitchFamily="34" charset="0"/>
                <a:cs typeface="Arial" pitchFamily="34" charset="0"/>
              </a:rPr>
              <a:t>rule</a:t>
            </a:r>
            <a:r>
              <a:rPr lang="de-AT" sz="2000" dirty="0">
                <a:solidFill>
                  <a:schemeClr val="tx1"/>
                </a:solidFill>
                <a:latin typeface="Arial" pitchFamily="34" charset="0"/>
                <a:cs typeface="Arial" pitchFamily="34" charset="0"/>
              </a:rPr>
              <a:t> II          </a:t>
            </a:r>
            <a:r>
              <a:rPr lang="de-AT" sz="2000" dirty="0" err="1">
                <a:solidFill>
                  <a:schemeClr val="tx1"/>
                </a:solidFill>
                <a:latin typeface="Arial" pitchFamily="34" charset="0"/>
                <a:cs typeface="Arial" pitchFamily="34" charset="0"/>
              </a:rPr>
              <a:t>by</a:t>
            </a:r>
            <a:r>
              <a:rPr lang="de-AT" sz="2000" dirty="0">
                <a:solidFill>
                  <a:schemeClr val="tx1"/>
                </a:solidFill>
                <a:latin typeface="Arial" pitchFamily="34" charset="0"/>
                <a:cs typeface="Arial" pitchFamily="34" charset="0"/>
              </a:rPr>
              <a:t> </a:t>
            </a:r>
            <a:r>
              <a:rPr lang="de-AT" sz="2000" dirty="0" err="1">
                <a:solidFill>
                  <a:schemeClr val="tx1"/>
                </a:solidFill>
                <a:latin typeface="Arial" pitchFamily="34" charset="0"/>
                <a:cs typeface="Arial" pitchFamily="34" charset="0"/>
              </a:rPr>
              <a:t>using</a:t>
            </a:r>
            <a:r>
              <a:rPr lang="de-AT" sz="2000" dirty="0">
                <a:solidFill>
                  <a:schemeClr val="tx1"/>
                </a:solidFill>
                <a:latin typeface="Arial" pitchFamily="34" charset="0"/>
                <a:cs typeface="Arial" pitchFamily="34" charset="0"/>
              </a:rPr>
              <a:t> </a:t>
            </a:r>
            <a:r>
              <a:rPr lang="de-AT" sz="2000" dirty="0" err="1">
                <a:solidFill>
                  <a:schemeClr val="tx1"/>
                </a:solidFill>
                <a:latin typeface="Arial" pitchFamily="34" charset="0"/>
                <a:cs typeface="Arial" pitchFamily="34" charset="0"/>
              </a:rPr>
              <a:t>tables</a:t>
            </a:r>
            <a:endParaRPr lang="de-AT" sz="2000" dirty="0">
              <a:solidFill>
                <a:schemeClr val="tx1"/>
              </a:solidFill>
              <a:latin typeface="Arial" pitchFamily="34" charset="0"/>
              <a:cs typeface="Arial" pitchFamily="34" charset="0"/>
            </a:endParaRPr>
          </a:p>
        </p:txBody>
      </p:sp>
      <p:pic>
        <p:nvPicPr>
          <p:cNvPr id="31747" name="Picture 2" descr="j0386688"/>
          <p:cNvPicPr>
            <a:picLocks noChangeAspect="1" noChangeArrowheads="1"/>
          </p:cNvPicPr>
          <p:nvPr/>
        </p:nvPicPr>
        <p:blipFill>
          <a:blip r:embed="rId2" cstate="print"/>
          <a:srcRect/>
          <a:stretch>
            <a:fillRect/>
          </a:stretch>
        </p:blipFill>
        <p:spPr bwMode="auto">
          <a:xfrm rot="4110946">
            <a:off x="5718175" y="606425"/>
            <a:ext cx="4421188" cy="3154362"/>
          </a:xfrm>
          <a:prstGeom prst="rect">
            <a:avLst/>
          </a:prstGeom>
          <a:noFill/>
          <a:ln w="9525">
            <a:noFill/>
            <a:miter lim="800000"/>
            <a:headEnd/>
            <a:tailEnd/>
          </a:ln>
        </p:spPr>
      </p:pic>
      <p:sp>
        <p:nvSpPr>
          <p:cNvPr id="31748" name="Oval 3"/>
          <p:cNvSpPr>
            <a:spLocks noChangeArrowheads="1"/>
          </p:cNvSpPr>
          <p:nvPr/>
        </p:nvSpPr>
        <p:spPr bwMode="auto">
          <a:xfrm>
            <a:off x="7740650" y="2781300"/>
            <a:ext cx="287338"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31749" name="Oval 4"/>
          <p:cNvSpPr>
            <a:spLocks noChangeArrowheads="1"/>
          </p:cNvSpPr>
          <p:nvPr/>
        </p:nvSpPr>
        <p:spPr bwMode="auto">
          <a:xfrm>
            <a:off x="7812088" y="2205038"/>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2</a:t>
            </a:r>
          </a:p>
        </p:txBody>
      </p:sp>
      <p:sp>
        <p:nvSpPr>
          <p:cNvPr id="16" name="Oval 3"/>
          <p:cNvSpPr>
            <a:spLocks noChangeArrowheads="1"/>
          </p:cNvSpPr>
          <p:nvPr/>
        </p:nvSpPr>
        <p:spPr bwMode="auto">
          <a:xfrm>
            <a:off x="468313" y="1628775"/>
            <a:ext cx="576262" cy="504825"/>
          </a:xfrm>
          <a:prstGeom prst="ellipse">
            <a:avLst/>
          </a:prstGeom>
          <a:solidFill>
            <a:srgbClr val="FF0000"/>
          </a:solidFill>
          <a:ln w="9525">
            <a:solidFill>
              <a:schemeClr val="tx1"/>
            </a:solidFill>
            <a:round/>
            <a:headEnd/>
            <a:tailEnd/>
          </a:ln>
        </p:spPr>
        <p:txBody>
          <a:bodyPr wrap="none" anchor="ctr"/>
          <a:lstStyle/>
          <a:p>
            <a:pPr algn="ctr"/>
            <a:r>
              <a:rPr lang="de-DE" b="1">
                <a:latin typeface="Arial" charset="0"/>
              </a:rPr>
              <a:t>2</a:t>
            </a:r>
          </a:p>
        </p:txBody>
      </p:sp>
      <p:sp>
        <p:nvSpPr>
          <p:cNvPr id="17" name="Abgerundete rechteckige Legende 16"/>
          <p:cNvSpPr/>
          <p:nvPr/>
        </p:nvSpPr>
        <p:spPr>
          <a:xfrm>
            <a:off x="1835150" y="1052513"/>
            <a:ext cx="4824413" cy="1368425"/>
          </a:xfrm>
          <a:prstGeom prst="wedgeRoundRectCallout">
            <a:avLst>
              <a:gd name="adj1" fmla="val -66014"/>
              <a:gd name="adj2" fmla="val 14377"/>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de-AT" sz="2800" b="1" dirty="0">
                <a:solidFill>
                  <a:schemeClr val="bg1"/>
                </a:solidFill>
                <a:latin typeface="Arial" pitchFamily="34" charset="0"/>
                <a:cs typeface="Arial" pitchFamily="34" charset="0"/>
              </a:rPr>
              <a:t>Basic </a:t>
            </a:r>
            <a:r>
              <a:rPr lang="de-AT" sz="2800" b="1" dirty="0" err="1">
                <a:solidFill>
                  <a:schemeClr val="bg1"/>
                </a:solidFill>
                <a:latin typeface="Arial" pitchFamily="34" charset="0"/>
                <a:cs typeface="Arial" pitchFamily="34" charset="0"/>
              </a:rPr>
              <a:t>rule</a:t>
            </a:r>
            <a:r>
              <a:rPr lang="de-AT" sz="2800" b="1" dirty="0">
                <a:solidFill>
                  <a:schemeClr val="bg1"/>
                </a:solidFill>
                <a:latin typeface="Arial" pitchFamily="34" charset="0"/>
                <a:cs typeface="Arial" pitchFamily="34" charset="0"/>
              </a:rPr>
              <a:t> II</a:t>
            </a:r>
          </a:p>
          <a:p>
            <a:pPr>
              <a:defRPr/>
            </a:pPr>
            <a:r>
              <a:rPr lang="de-AT" sz="2000" b="1" dirty="0">
                <a:solidFill>
                  <a:schemeClr val="bg1"/>
                </a:solidFill>
                <a:latin typeface="Arial" pitchFamily="34" charset="0"/>
                <a:cs typeface="Arial" pitchFamily="34" charset="0"/>
              </a:rPr>
              <a:t>A </a:t>
            </a:r>
            <a:r>
              <a:rPr lang="de-AT" sz="2000" b="1" dirty="0" err="1">
                <a:solidFill>
                  <a:schemeClr val="bg1"/>
                </a:solidFill>
                <a:latin typeface="Arial" pitchFamily="34" charset="0"/>
                <a:cs typeface="Arial" pitchFamily="34" charset="0"/>
              </a:rPr>
              <a:t>first</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step</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to</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the</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term</a:t>
            </a:r>
            <a:r>
              <a:rPr lang="de-AT" sz="2000" b="1" dirty="0">
                <a:solidFill>
                  <a:schemeClr val="bg1"/>
                </a:solidFill>
                <a:latin typeface="Arial" pitchFamily="34" charset="0"/>
                <a:cs typeface="Arial" pitchFamily="34" charset="0"/>
              </a:rPr>
              <a:t> prototype </a:t>
            </a:r>
            <a:r>
              <a:rPr lang="de-AT" sz="2000" b="1" dirty="0" err="1">
                <a:solidFill>
                  <a:schemeClr val="bg1"/>
                </a:solidFill>
                <a:latin typeface="Arial" pitchFamily="34" charset="0"/>
                <a:cs typeface="Arial" pitchFamily="34" charset="0"/>
              </a:rPr>
              <a:t>of</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the</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exponential</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function</a:t>
            </a:r>
            <a:r>
              <a:rPr lang="de-AT" sz="2000" b="1" dirty="0">
                <a:solidFill>
                  <a:schemeClr val="bg1"/>
                </a:solidFill>
                <a:latin typeface="Arial" pitchFamily="34" charset="0"/>
                <a:cs typeface="Arial" pitchFamily="34" charset="0"/>
              </a:rPr>
              <a:t> </a:t>
            </a:r>
          </a:p>
        </p:txBody>
      </p:sp>
      <p:sp>
        <p:nvSpPr>
          <p:cNvPr id="31752" name="Textfeld 19"/>
          <p:cNvSpPr txBox="1">
            <a:spLocks noChangeArrowheads="1"/>
          </p:cNvSpPr>
          <p:nvPr/>
        </p:nvSpPr>
        <p:spPr bwMode="auto">
          <a:xfrm>
            <a:off x="395288" y="188913"/>
            <a:ext cx="2941637" cy="523875"/>
          </a:xfrm>
          <a:prstGeom prst="rect">
            <a:avLst/>
          </a:prstGeom>
          <a:solidFill>
            <a:srgbClr val="FFFF00"/>
          </a:solidFill>
          <a:ln w="28575">
            <a:solidFill>
              <a:srgbClr val="000099"/>
            </a:solidFill>
            <a:miter lim="800000"/>
            <a:headEnd/>
            <a:tailEnd/>
          </a:ln>
        </p:spPr>
        <p:txBody>
          <a:bodyPr>
            <a:spAutoFit/>
          </a:bodyPr>
          <a:lstStyle/>
          <a:p>
            <a:r>
              <a:rPr lang="de-AT" sz="2800" b="1">
                <a:solidFill>
                  <a:srgbClr val="006600"/>
                </a:solidFill>
                <a:latin typeface="Arial" charset="0"/>
              </a:rPr>
              <a:t>8</a:t>
            </a:r>
            <a:r>
              <a:rPr lang="de-AT" sz="2800" b="1" baseline="30000">
                <a:solidFill>
                  <a:srgbClr val="006600"/>
                </a:solidFill>
                <a:latin typeface="Arial" charset="0"/>
              </a:rPr>
              <a:t>th</a:t>
            </a:r>
            <a:r>
              <a:rPr lang="de-AT" sz="2800" b="1">
                <a:solidFill>
                  <a:srgbClr val="006600"/>
                </a:solidFill>
                <a:latin typeface="Arial" charset="0"/>
              </a:rPr>
              <a:t> grade</a:t>
            </a:r>
          </a:p>
        </p:txBody>
      </p:sp>
      <p:sp>
        <p:nvSpPr>
          <p:cNvPr id="27" name="Text Box 4"/>
          <p:cNvSpPr txBox="1">
            <a:spLocks noChangeArrowheads="1"/>
          </p:cNvSpPr>
          <p:nvPr/>
        </p:nvSpPr>
        <p:spPr bwMode="auto">
          <a:xfrm>
            <a:off x="107950" y="3095625"/>
            <a:ext cx="6721475" cy="1200150"/>
          </a:xfrm>
          <a:prstGeom prst="rect">
            <a:avLst/>
          </a:prstGeom>
          <a:solidFill>
            <a:srgbClr val="CCECFF"/>
          </a:solidFill>
          <a:ln w="9525">
            <a:solidFill>
              <a:srgbClr val="000066"/>
            </a:solidFill>
            <a:miter lim="800000"/>
            <a:headEnd/>
            <a:tailEnd/>
          </a:ln>
        </p:spPr>
        <p:txBody>
          <a:bodyPr>
            <a:spAutoFit/>
          </a:bodyPr>
          <a:lstStyle/>
          <a:p>
            <a:pPr>
              <a:defRPr/>
            </a:pPr>
            <a:r>
              <a:rPr lang="de-DE" b="1" dirty="0">
                <a:solidFill>
                  <a:schemeClr val="accent6">
                    <a:lumMod val="75000"/>
                  </a:schemeClr>
                </a:solidFill>
                <a:latin typeface="Arial" pitchFamily="34" charset="0"/>
                <a:cs typeface="Arial" pitchFamily="34" charset="0"/>
              </a:rPr>
              <a:t>Basic </a:t>
            </a:r>
            <a:r>
              <a:rPr lang="de-DE" b="1" dirty="0" err="1">
                <a:solidFill>
                  <a:schemeClr val="accent6">
                    <a:lumMod val="75000"/>
                  </a:schemeClr>
                </a:solidFill>
                <a:latin typeface="Arial" pitchFamily="34" charset="0"/>
                <a:cs typeface="Arial" pitchFamily="34" charset="0"/>
              </a:rPr>
              <a:t>rule</a:t>
            </a:r>
            <a:r>
              <a:rPr lang="de-DE" b="1" dirty="0">
                <a:solidFill>
                  <a:schemeClr val="accent6">
                    <a:lumMod val="75000"/>
                  </a:schemeClr>
                </a:solidFill>
                <a:latin typeface="Arial" pitchFamily="34" charset="0"/>
                <a:cs typeface="Arial" pitchFamily="34" charset="0"/>
              </a:rPr>
              <a:t> II:</a:t>
            </a:r>
          </a:p>
          <a:p>
            <a:pPr lvl="1">
              <a:defRPr/>
            </a:pPr>
            <a:r>
              <a:rPr lang="en-US" b="1" dirty="0">
                <a:solidFill>
                  <a:schemeClr val="accent6">
                    <a:lumMod val="75000"/>
                  </a:schemeClr>
                </a:solidFill>
                <a:latin typeface="Arial" pitchFamily="34" charset="0"/>
                <a:cs typeface="Arial" pitchFamily="34" charset="0"/>
              </a:rPr>
              <a:t>The n-fold time period belongs to the n</a:t>
            </a:r>
            <a:r>
              <a:rPr lang="en-US" b="1" baseline="30000" dirty="0">
                <a:solidFill>
                  <a:schemeClr val="accent6">
                    <a:lumMod val="75000"/>
                  </a:schemeClr>
                </a:solidFill>
                <a:latin typeface="Arial" pitchFamily="34" charset="0"/>
                <a:cs typeface="Arial" pitchFamily="34" charset="0"/>
              </a:rPr>
              <a:t>th</a:t>
            </a:r>
            <a:r>
              <a:rPr lang="en-US" b="1" dirty="0">
                <a:solidFill>
                  <a:schemeClr val="accent6">
                    <a:lumMod val="75000"/>
                  </a:schemeClr>
                </a:solidFill>
                <a:latin typeface="Arial" pitchFamily="34" charset="0"/>
                <a:cs typeface="Arial" pitchFamily="34" charset="0"/>
              </a:rPr>
              <a:t> power of the growth factor</a:t>
            </a:r>
            <a:endParaRPr lang="de-AT" dirty="0"/>
          </a:p>
        </p:txBody>
      </p:sp>
      <p:sp>
        <p:nvSpPr>
          <p:cNvPr id="11" name="Text Box 3"/>
          <p:cNvSpPr txBox="1">
            <a:spLocks noChangeArrowheads="1"/>
          </p:cNvSpPr>
          <p:nvPr/>
        </p:nvSpPr>
        <p:spPr bwMode="auto">
          <a:xfrm>
            <a:off x="179388" y="5589588"/>
            <a:ext cx="6697662" cy="1200150"/>
          </a:xfrm>
          <a:prstGeom prst="rect">
            <a:avLst/>
          </a:prstGeom>
          <a:solidFill>
            <a:srgbClr val="99FF99"/>
          </a:solidFill>
          <a:ln w="9525">
            <a:solidFill>
              <a:srgbClr val="333300"/>
            </a:solidFill>
            <a:miter lim="800000"/>
            <a:headEnd/>
            <a:tailEnd/>
          </a:ln>
        </p:spPr>
        <p:txBody>
          <a:bodyPr>
            <a:spAutoFit/>
          </a:bodyPr>
          <a:lstStyle/>
          <a:p>
            <a:r>
              <a:rPr lang="de-DE" b="1">
                <a:solidFill>
                  <a:srgbClr val="008000"/>
                </a:solidFill>
                <a:latin typeface="Arial" charset="0"/>
              </a:rPr>
              <a:t>Basic rule I:</a:t>
            </a:r>
            <a:endParaRPr lang="de-DE">
              <a:latin typeface="Arial" charset="0"/>
            </a:endParaRPr>
          </a:p>
          <a:p>
            <a:pPr lvl="2"/>
            <a:r>
              <a:rPr lang="de-DE" b="1">
                <a:solidFill>
                  <a:srgbClr val="008000"/>
                </a:solidFill>
                <a:latin typeface="Arial" charset="0"/>
                <a:sym typeface="Wingdings" pitchFamily="2" charset="2"/>
              </a:rPr>
              <a:t>The same time period belongs to the same growth factor</a:t>
            </a:r>
            <a:endParaRPr lang="de-DE" b="1">
              <a:solidFill>
                <a:srgbClr val="008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strVal val="#ppt_w*0.70"/>
                                          </p:val>
                                        </p:tav>
                                        <p:tav tm="100000">
                                          <p:val>
                                            <p:strVal val="#ppt_w"/>
                                          </p:val>
                                        </p:tav>
                                      </p:tavLst>
                                    </p:anim>
                                    <p:anim calcmode="lin" valueType="num">
                                      <p:cBhvr>
                                        <p:cTn id="16" dur="1000" fill="hold"/>
                                        <p:tgtEl>
                                          <p:spTgt spid="17"/>
                                        </p:tgtEl>
                                        <p:attrNameLst>
                                          <p:attrName>ppt_h</p:attrName>
                                        </p:attrNameLst>
                                      </p:cBhvr>
                                      <p:tavLst>
                                        <p:tav tm="0">
                                          <p:val>
                                            <p:strVal val="#ppt_h"/>
                                          </p:val>
                                        </p:tav>
                                        <p:tav tm="100000">
                                          <p:val>
                                            <p:strVal val="#ppt_h"/>
                                          </p:val>
                                        </p:tav>
                                      </p:tavLst>
                                    </p:anim>
                                    <p:animEffect transition="in" filter="fade">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1000" fill="hold"/>
                                        <p:tgtEl>
                                          <p:spTgt spid="26"/>
                                        </p:tgtEl>
                                        <p:attrNameLst>
                                          <p:attrName>ppt_w</p:attrName>
                                        </p:attrNameLst>
                                      </p:cBhvr>
                                      <p:tavLst>
                                        <p:tav tm="0">
                                          <p:val>
                                            <p:strVal val="#ppt_w*0.70"/>
                                          </p:val>
                                        </p:tav>
                                        <p:tav tm="100000">
                                          <p:val>
                                            <p:strVal val="#ppt_w"/>
                                          </p:val>
                                        </p:tav>
                                      </p:tavLst>
                                    </p:anim>
                                    <p:anim calcmode="lin" valueType="num">
                                      <p:cBhvr>
                                        <p:cTn id="28" dur="1000" fill="hold"/>
                                        <p:tgtEl>
                                          <p:spTgt spid="26"/>
                                        </p:tgtEl>
                                        <p:attrNameLst>
                                          <p:attrName>ppt_h</p:attrName>
                                        </p:attrNameLst>
                                      </p:cBhvr>
                                      <p:tavLst>
                                        <p:tav tm="0">
                                          <p:val>
                                            <p:strVal val="#ppt_h"/>
                                          </p:val>
                                        </p:tav>
                                        <p:tav tm="100000">
                                          <p:val>
                                            <p:strVal val="#ppt_h"/>
                                          </p:val>
                                        </p:tav>
                                      </p:tavLst>
                                    </p:anim>
                                    <p:animEffect transition="in" filter="fade">
                                      <p:cBhvr>
                                        <p:cTn id="29" dur="10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blinds(horizontal)">
                                      <p:cBhvr>
                                        <p:cTn id="3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6" grpId="0" animBg="1"/>
      <p:bldP spid="17" grpId="0" animBg="1"/>
      <p:bldP spid="27"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j0386688"/>
          <p:cNvPicPr>
            <a:picLocks noChangeAspect="1" noChangeArrowheads="1"/>
          </p:cNvPicPr>
          <p:nvPr/>
        </p:nvPicPr>
        <p:blipFill>
          <a:blip r:embed="rId2" cstate="print"/>
          <a:srcRect/>
          <a:stretch>
            <a:fillRect/>
          </a:stretch>
        </p:blipFill>
        <p:spPr bwMode="auto">
          <a:xfrm rot="4110946">
            <a:off x="5718175" y="606425"/>
            <a:ext cx="4421188" cy="3154362"/>
          </a:xfrm>
          <a:prstGeom prst="rect">
            <a:avLst/>
          </a:prstGeom>
          <a:noFill/>
          <a:ln w="9525">
            <a:noFill/>
            <a:miter lim="800000"/>
            <a:headEnd/>
            <a:tailEnd/>
          </a:ln>
        </p:spPr>
      </p:pic>
      <p:sp>
        <p:nvSpPr>
          <p:cNvPr id="32771" name="Oval 3"/>
          <p:cNvSpPr>
            <a:spLocks noChangeArrowheads="1"/>
          </p:cNvSpPr>
          <p:nvPr/>
        </p:nvSpPr>
        <p:spPr bwMode="auto">
          <a:xfrm>
            <a:off x="7740650" y="2781300"/>
            <a:ext cx="287338"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32772" name="Oval 4"/>
          <p:cNvSpPr>
            <a:spLocks noChangeArrowheads="1"/>
          </p:cNvSpPr>
          <p:nvPr/>
        </p:nvSpPr>
        <p:spPr bwMode="auto">
          <a:xfrm>
            <a:off x="7812088" y="2205038"/>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2</a:t>
            </a:r>
          </a:p>
        </p:txBody>
      </p:sp>
      <p:sp>
        <p:nvSpPr>
          <p:cNvPr id="32773" name="Oval 5"/>
          <p:cNvSpPr>
            <a:spLocks noChangeArrowheads="1"/>
          </p:cNvSpPr>
          <p:nvPr/>
        </p:nvSpPr>
        <p:spPr bwMode="auto">
          <a:xfrm>
            <a:off x="7812088" y="1628775"/>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3</a:t>
            </a:r>
          </a:p>
        </p:txBody>
      </p:sp>
      <p:sp>
        <p:nvSpPr>
          <p:cNvPr id="18" name="Oval 3"/>
          <p:cNvSpPr>
            <a:spLocks noChangeArrowheads="1"/>
          </p:cNvSpPr>
          <p:nvPr/>
        </p:nvSpPr>
        <p:spPr bwMode="auto">
          <a:xfrm>
            <a:off x="250825" y="2636838"/>
            <a:ext cx="576263" cy="504825"/>
          </a:xfrm>
          <a:prstGeom prst="ellipse">
            <a:avLst/>
          </a:prstGeom>
          <a:solidFill>
            <a:srgbClr val="FF0000"/>
          </a:solidFill>
          <a:ln w="9525">
            <a:solidFill>
              <a:schemeClr val="tx1"/>
            </a:solidFill>
            <a:round/>
            <a:headEnd/>
            <a:tailEnd/>
          </a:ln>
        </p:spPr>
        <p:txBody>
          <a:bodyPr wrap="none" anchor="ctr"/>
          <a:lstStyle/>
          <a:p>
            <a:pPr algn="ctr"/>
            <a:r>
              <a:rPr lang="de-DE" sz="2000" b="1">
                <a:latin typeface="Arial" charset="0"/>
              </a:rPr>
              <a:t>3</a:t>
            </a:r>
          </a:p>
        </p:txBody>
      </p:sp>
      <p:sp>
        <p:nvSpPr>
          <p:cNvPr id="19" name="Abgerundete rechteckige Legende 18"/>
          <p:cNvSpPr/>
          <p:nvPr/>
        </p:nvSpPr>
        <p:spPr>
          <a:xfrm>
            <a:off x="1619250" y="2058988"/>
            <a:ext cx="4897438" cy="1657350"/>
          </a:xfrm>
          <a:prstGeom prst="wedgeRoundRectCallout">
            <a:avLst>
              <a:gd name="adj1" fmla="val -64441"/>
              <a:gd name="adj2" fmla="val 2193"/>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de-AT" sz="2800" b="1" dirty="0">
                <a:solidFill>
                  <a:schemeClr val="bg1"/>
                </a:solidFill>
                <a:latin typeface="Arial" pitchFamily="34" charset="0"/>
                <a:cs typeface="Arial" pitchFamily="34" charset="0"/>
              </a:rPr>
              <a:t>Basic </a:t>
            </a:r>
            <a:r>
              <a:rPr lang="de-AT" sz="2800" b="1" dirty="0" err="1">
                <a:solidFill>
                  <a:schemeClr val="bg1"/>
                </a:solidFill>
                <a:latin typeface="Arial" pitchFamily="34" charset="0"/>
                <a:cs typeface="Arial" pitchFamily="34" charset="0"/>
              </a:rPr>
              <a:t>rules</a:t>
            </a:r>
            <a:r>
              <a:rPr lang="de-AT" sz="2800" b="1" dirty="0">
                <a:solidFill>
                  <a:schemeClr val="bg1"/>
                </a:solidFill>
                <a:latin typeface="Arial" pitchFamily="34" charset="0"/>
                <a:cs typeface="Arial" pitchFamily="34" charset="0"/>
              </a:rPr>
              <a:t> III </a:t>
            </a:r>
            <a:r>
              <a:rPr lang="de-AT" sz="2800" b="1" dirty="0" err="1">
                <a:solidFill>
                  <a:schemeClr val="bg1"/>
                </a:solidFill>
                <a:latin typeface="Arial" pitchFamily="34" charset="0"/>
                <a:cs typeface="Arial" pitchFamily="34" charset="0"/>
              </a:rPr>
              <a:t>and</a:t>
            </a:r>
            <a:r>
              <a:rPr lang="de-AT" sz="2800" b="1" dirty="0">
                <a:solidFill>
                  <a:schemeClr val="bg1"/>
                </a:solidFill>
                <a:latin typeface="Arial" pitchFamily="34" charset="0"/>
                <a:cs typeface="Arial" pitchFamily="34" charset="0"/>
              </a:rPr>
              <a:t> IV</a:t>
            </a:r>
          </a:p>
          <a:p>
            <a:pPr marL="360363">
              <a:defRPr/>
            </a:pPr>
            <a:r>
              <a:rPr lang="de-AT" sz="2000" b="1" dirty="0" err="1">
                <a:solidFill>
                  <a:schemeClr val="bg1"/>
                </a:solidFill>
                <a:latin typeface="Arial" pitchFamily="34" charset="0"/>
                <a:cs typeface="Arial" pitchFamily="34" charset="0"/>
              </a:rPr>
              <a:t>From</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discrete</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to</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continuous</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description</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of</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growth</a:t>
            </a:r>
            <a:r>
              <a:rPr lang="de-AT" sz="2000" b="1" dirty="0">
                <a:solidFill>
                  <a:schemeClr val="bg1"/>
                </a:solidFill>
                <a:latin typeface="Arial" pitchFamily="34" charset="0"/>
                <a:cs typeface="Arial" pitchFamily="34" charset="0"/>
              </a:rPr>
              <a:t> </a:t>
            </a:r>
            <a:r>
              <a:rPr lang="de-AT" sz="2000" b="1" dirty="0" err="1">
                <a:solidFill>
                  <a:schemeClr val="bg1"/>
                </a:solidFill>
                <a:latin typeface="Arial" pitchFamily="34" charset="0"/>
                <a:cs typeface="Arial" pitchFamily="34" charset="0"/>
              </a:rPr>
              <a:t>processes</a:t>
            </a:r>
            <a:endParaRPr lang="de-AT" sz="2000" b="1" dirty="0">
              <a:solidFill>
                <a:schemeClr val="bg1"/>
              </a:solidFill>
              <a:latin typeface="Arial" pitchFamily="34" charset="0"/>
              <a:cs typeface="Arial" pitchFamily="34" charset="0"/>
            </a:endParaRPr>
          </a:p>
        </p:txBody>
      </p:sp>
      <p:sp>
        <p:nvSpPr>
          <p:cNvPr id="32776" name="Textfeld 19"/>
          <p:cNvSpPr txBox="1">
            <a:spLocks noChangeArrowheads="1"/>
          </p:cNvSpPr>
          <p:nvPr/>
        </p:nvSpPr>
        <p:spPr bwMode="auto">
          <a:xfrm>
            <a:off x="395288" y="1176338"/>
            <a:ext cx="3529012" cy="523875"/>
          </a:xfrm>
          <a:prstGeom prst="rect">
            <a:avLst/>
          </a:prstGeom>
          <a:solidFill>
            <a:srgbClr val="FFFF00"/>
          </a:solidFill>
          <a:ln w="28575">
            <a:solidFill>
              <a:srgbClr val="000099"/>
            </a:solidFill>
            <a:miter lim="800000"/>
            <a:headEnd/>
            <a:tailEnd/>
          </a:ln>
        </p:spPr>
        <p:txBody>
          <a:bodyPr>
            <a:spAutoFit/>
          </a:bodyPr>
          <a:lstStyle/>
          <a:p>
            <a:r>
              <a:rPr lang="de-AT" sz="2800" b="1">
                <a:solidFill>
                  <a:srgbClr val="006600"/>
                </a:solidFill>
                <a:latin typeface="Arial" charset="0"/>
              </a:rPr>
              <a:t>9</a:t>
            </a:r>
            <a:r>
              <a:rPr lang="de-AT" sz="2800" b="1" baseline="30000">
                <a:solidFill>
                  <a:srgbClr val="006600"/>
                </a:solidFill>
                <a:latin typeface="Arial" charset="0"/>
              </a:rPr>
              <a:t>th</a:t>
            </a:r>
            <a:r>
              <a:rPr lang="de-AT" sz="2800" b="1">
                <a:solidFill>
                  <a:srgbClr val="006600"/>
                </a:solidFill>
                <a:latin typeface="Arial" charset="0"/>
              </a:rPr>
              <a:t> and 10</a:t>
            </a:r>
            <a:r>
              <a:rPr lang="de-AT" sz="2800" b="1" baseline="30000">
                <a:solidFill>
                  <a:srgbClr val="006600"/>
                </a:solidFill>
                <a:latin typeface="Arial" charset="0"/>
              </a:rPr>
              <a:t>th</a:t>
            </a:r>
            <a:r>
              <a:rPr lang="de-AT" sz="2800" b="1">
                <a:solidFill>
                  <a:srgbClr val="006600"/>
                </a:solidFill>
                <a:latin typeface="Arial" charset="0"/>
              </a:rPr>
              <a:t> grade</a:t>
            </a:r>
          </a:p>
        </p:txBody>
      </p:sp>
      <p:sp>
        <p:nvSpPr>
          <p:cNvPr id="9" name="Horizontaler Bildlauf 8"/>
          <p:cNvSpPr/>
          <p:nvPr/>
        </p:nvSpPr>
        <p:spPr>
          <a:xfrm>
            <a:off x="34925" y="-26988"/>
            <a:ext cx="6840538" cy="863601"/>
          </a:xfrm>
          <a:prstGeom prst="horizontalScroll">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de-AT" b="1" dirty="0">
                <a:solidFill>
                  <a:schemeClr val="tx1"/>
                </a:solidFill>
                <a:latin typeface="Arial" pitchFamily="34" charset="0"/>
                <a:cs typeface="Arial" pitchFamily="34" charset="0"/>
              </a:rPr>
              <a:t>2.2 Growth </a:t>
            </a:r>
            <a:r>
              <a:rPr lang="de-AT" b="1" dirty="0" err="1">
                <a:solidFill>
                  <a:schemeClr val="tx1"/>
                </a:solidFill>
                <a:latin typeface="Arial" pitchFamily="34" charset="0"/>
                <a:cs typeface="Arial" pitchFamily="34" charset="0"/>
              </a:rPr>
              <a:t>processes</a:t>
            </a:r>
            <a:r>
              <a:rPr lang="de-AT" b="1" dirty="0">
                <a:solidFill>
                  <a:schemeClr val="tx1"/>
                </a:solidFill>
                <a:latin typeface="Arial" pitchFamily="34" charset="0"/>
                <a:cs typeface="Arial" pitchFamily="34" charset="0"/>
              </a:rPr>
              <a:t> in </a:t>
            </a:r>
            <a:r>
              <a:rPr lang="de-AT" b="1" dirty="0" err="1">
                <a:solidFill>
                  <a:schemeClr val="tx1"/>
                </a:solidFill>
                <a:latin typeface="Arial" pitchFamily="34" charset="0"/>
                <a:cs typeface="Arial" pitchFamily="34" charset="0"/>
              </a:rPr>
              <a:t>secondary</a:t>
            </a:r>
            <a:r>
              <a:rPr lang="de-AT" b="1" dirty="0">
                <a:solidFill>
                  <a:schemeClr val="tx1"/>
                </a:solidFill>
                <a:latin typeface="Arial" pitchFamily="34" charset="0"/>
                <a:cs typeface="Arial" pitchFamily="34" charset="0"/>
              </a:rPr>
              <a:t> </a:t>
            </a:r>
            <a:r>
              <a:rPr lang="de-AT" b="1" dirty="0" err="1">
                <a:solidFill>
                  <a:schemeClr val="tx1"/>
                </a:solidFill>
                <a:latin typeface="Arial" pitchFamily="34" charset="0"/>
                <a:cs typeface="Arial" pitchFamily="34" charset="0"/>
              </a:rPr>
              <a:t>level</a:t>
            </a:r>
            <a:r>
              <a:rPr lang="de-AT" b="1" dirty="0">
                <a:solidFill>
                  <a:schemeClr val="tx1"/>
                </a:solidFill>
                <a:latin typeface="Arial" pitchFamily="34" charset="0"/>
                <a:cs typeface="Arial" pitchFamily="34" charset="0"/>
              </a:rPr>
              <a:t>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1000" fill="hold"/>
                                        <p:tgtEl>
                                          <p:spTgt spid="19"/>
                                        </p:tgtEl>
                                        <p:attrNameLst>
                                          <p:attrName>ppt_w</p:attrName>
                                        </p:attrNameLst>
                                      </p:cBhvr>
                                      <p:tavLst>
                                        <p:tav tm="0">
                                          <p:val>
                                            <p:strVal val="#ppt_w*0.70"/>
                                          </p:val>
                                        </p:tav>
                                        <p:tav tm="100000">
                                          <p:val>
                                            <p:strVal val="#ppt_w"/>
                                          </p:val>
                                        </p:tav>
                                      </p:tavLst>
                                    </p:anim>
                                    <p:anim calcmode="lin" valueType="num">
                                      <p:cBhvr>
                                        <p:cTn id="16" dur="1000" fill="hold"/>
                                        <p:tgtEl>
                                          <p:spTgt spid="19"/>
                                        </p:tgtEl>
                                        <p:attrNameLst>
                                          <p:attrName>ppt_h</p:attrName>
                                        </p:attrNameLst>
                                      </p:cBhvr>
                                      <p:tavLst>
                                        <p:tav tm="0">
                                          <p:val>
                                            <p:strVal val="#ppt_h"/>
                                          </p:val>
                                        </p:tav>
                                        <p:tav tm="100000">
                                          <p:val>
                                            <p:strVal val="#ppt_h"/>
                                          </p:val>
                                        </p:tav>
                                      </p:tavLst>
                                    </p:anim>
                                    <p:animEffect transition="in" filter="fade">
                                      <p:cBhvr>
                                        <p:cTn id="1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descr="wuchernde_small">
            <a:hlinkClick r:id="rId2"/>
          </p:cNvPr>
          <p:cNvPicPr>
            <a:picLocks noChangeAspect="1" noChangeArrowheads="1"/>
          </p:cNvPicPr>
          <p:nvPr/>
        </p:nvPicPr>
        <p:blipFill>
          <a:blip r:embed="rId3" cstate="print"/>
          <a:srcRect/>
          <a:stretch>
            <a:fillRect/>
          </a:stretch>
        </p:blipFill>
        <p:spPr bwMode="auto">
          <a:xfrm>
            <a:off x="5722938" y="115888"/>
            <a:ext cx="3241675" cy="3468687"/>
          </a:xfrm>
          <a:prstGeom prst="rect">
            <a:avLst/>
          </a:prstGeom>
          <a:solidFill>
            <a:schemeClr val="tx1"/>
          </a:solidFill>
          <a:ln w="9525">
            <a:solidFill>
              <a:schemeClr val="tx1"/>
            </a:solidFill>
            <a:miter lim="800000"/>
            <a:headEnd/>
            <a:tailEnd/>
          </a:ln>
        </p:spPr>
      </p:pic>
      <p:sp>
        <p:nvSpPr>
          <p:cNvPr id="4" name="Rechteck 3"/>
          <p:cNvSpPr/>
          <p:nvPr/>
        </p:nvSpPr>
        <p:spPr>
          <a:xfrm>
            <a:off x="5651500" y="2420938"/>
            <a:ext cx="34925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3796" name="Textfeld 4"/>
          <p:cNvSpPr txBox="1">
            <a:spLocks noChangeArrowheads="1"/>
          </p:cNvSpPr>
          <p:nvPr/>
        </p:nvSpPr>
        <p:spPr bwMode="auto">
          <a:xfrm>
            <a:off x="101600" y="1773238"/>
            <a:ext cx="8358188" cy="3400425"/>
          </a:xfrm>
          <a:prstGeom prst="rect">
            <a:avLst/>
          </a:prstGeom>
          <a:noFill/>
          <a:ln w="9525">
            <a:noFill/>
            <a:miter lim="800000"/>
            <a:headEnd/>
            <a:tailEnd/>
          </a:ln>
        </p:spPr>
        <p:txBody>
          <a:bodyPr>
            <a:spAutoFit/>
          </a:bodyPr>
          <a:lstStyle/>
          <a:p>
            <a:pPr>
              <a:lnSpc>
                <a:spcPct val="150000"/>
              </a:lnSpc>
            </a:pPr>
            <a:r>
              <a:rPr lang="en-US" sz="2800" b="1">
                <a:solidFill>
                  <a:srgbClr val="000099"/>
                </a:solidFill>
                <a:latin typeface="Arial" charset="0"/>
              </a:rPr>
              <a:t>Example 4:</a:t>
            </a:r>
            <a:r>
              <a:rPr lang="en-US" sz="2800">
                <a:solidFill>
                  <a:srgbClr val="000099"/>
                </a:solidFill>
                <a:latin typeface="Arial" charset="0"/>
              </a:rPr>
              <a:t> Earth population:</a:t>
            </a:r>
            <a:endParaRPr lang="de-AT" sz="2800">
              <a:solidFill>
                <a:srgbClr val="000099"/>
              </a:solidFill>
              <a:latin typeface="Arial" charset="0"/>
            </a:endParaRPr>
          </a:p>
          <a:p>
            <a:pPr lvl="1"/>
            <a:r>
              <a:rPr lang="en-US" sz="2800">
                <a:solidFill>
                  <a:srgbClr val="000099"/>
                </a:solidFill>
                <a:latin typeface="Arial" charset="0"/>
              </a:rPr>
              <a:t>Data material shows: The earth population growing exponentially has doubled during the last 40 years.</a:t>
            </a:r>
          </a:p>
          <a:p>
            <a:pPr lvl="1">
              <a:spcAft>
                <a:spcPts val="600"/>
              </a:spcAft>
            </a:pPr>
            <a:r>
              <a:rPr lang="en-US" sz="2800">
                <a:solidFill>
                  <a:srgbClr val="000099"/>
                </a:solidFill>
                <a:latin typeface="Arial" charset="0"/>
              </a:rPr>
              <a:t>The current population 2012 was estimated with 7.05 billion.</a:t>
            </a:r>
          </a:p>
          <a:p>
            <a:pPr lvl="1">
              <a:spcAft>
                <a:spcPts val="600"/>
              </a:spcAft>
              <a:buFont typeface="Arial" charset="0"/>
              <a:buChar char="•"/>
            </a:pPr>
            <a:r>
              <a:rPr lang="en-US" sz="2800">
                <a:solidFill>
                  <a:srgbClr val="000099"/>
                </a:solidFill>
                <a:latin typeface="Arial" charset="0"/>
              </a:rPr>
              <a:t> How many people lived on earth at 1992?</a:t>
            </a:r>
            <a:endParaRPr lang="de-AT" sz="2800">
              <a:solidFill>
                <a:srgbClr val="000099"/>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AutoShape 9"/>
          <p:cNvSpPr>
            <a:spLocks noChangeArrowheads="1"/>
          </p:cNvSpPr>
          <p:nvPr/>
        </p:nvSpPr>
        <p:spPr bwMode="auto">
          <a:xfrm>
            <a:off x="107950" y="3500438"/>
            <a:ext cx="3024188" cy="1357312"/>
          </a:xfrm>
          <a:prstGeom prst="cloudCallout">
            <a:avLst>
              <a:gd name="adj1" fmla="val 69148"/>
              <a:gd name="adj2" fmla="val 11778"/>
            </a:avLst>
          </a:prstGeom>
          <a:solidFill>
            <a:srgbClr val="C1C1FF"/>
          </a:solidFill>
          <a:ln w="28575">
            <a:solidFill>
              <a:srgbClr val="0033CC"/>
            </a:solidFill>
            <a:round/>
            <a:headEnd/>
            <a:tailEnd/>
          </a:ln>
        </p:spPr>
        <p:txBody>
          <a:bodyPr/>
          <a:lstStyle/>
          <a:p>
            <a:pPr algn="ctr"/>
            <a:r>
              <a:rPr lang="de-DE" sz="2000" b="1">
                <a:latin typeface="Monotype Corsiva" pitchFamily="66" charset="0"/>
              </a:rPr>
              <a:t>General available thinking technology</a:t>
            </a:r>
            <a:endParaRPr lang="de-DE" sz="2000">
              <a:latin typeface="Monotype Corsiva" pitchFamily="66" charset="0"/>
            </a:endParaRPr>
          </a:p>
        </p:txBody>
      </p:sp>
      <p:pic>
        <p:nvPicPr>
          <p:cNvPr id="10243" name="Picture 2" descr="BD06663_"/>
          <p:cNvPicPr>
            <a:picLocks noChangeAspect="1" noChangeArrowheads="1"/>
          </p:cNvPicPr>
          <p:nvPr/>
        </p:nvPicPr>
        <p:blipFill>
          <a:blip r:embed="rId2" cstate="print"/>
          <a:srcRect/>
          <a:stretch>
            <a:fillRect/>
          </a:stretch>
        </p:blipFill>
        <p:spPr bwMode="auto">
          <a:xfrm>
            <a:off x="2843213" y="3573463"/>
            <a:ext cx="3657600" cy="3173412"/>
          </a:xfrm>
          <a:prstGeom prst="rect">
            <a:avLst/>
          </a:prstGeom>
          <a:noFill/>
          <a:ln w="9525">
            <a:noFill/>
            <a:miter lim="800000"/>
            <a:headEnd/>
            <a:tailEnd/>
          </a:ln>
        </p:spPr>
      </p:pic>
      <p:sp>
        <p:nvSpPr>
          <p:cNvPr id="4100" name="AutoShape 4"/>
          <p:cNvSpPr>
            <a:spLocks noChangeArrowheads="1"/>
          </p:cNvSpPr>
          <p:nvPr/>
        </p:nvSpPr>
        <p:spPr bwMode="auto">
          <a:xfrm>
            <a:off x="5929313" y="3214688"/>
            <a:ext cx="3106737" cy="1285875"/>
          </a:xfrm>
          <a:prstGeom prst="cloudCallout">
            <a:avLst>
              <a:gd name="adj1" fmla="val -59727"/>
              <a:gd name="adj2" fmla="val 20542"/>
            </a:avLst>
          </a:prstGeom>
          <a:solidFill>
            <a:srgbClr val="FFC1C1"/>
          </a:solidFill>
          <a:ln w="28575">
            <a:solidFill>
              <a:srgbClr val="993366"/>
            </a:solidFill>
            <a:round/>
            <a:headEnd/>
            <a:tailEnd/>
          </a:ln>
        </p:spPr>
        <p:txBody>
          <a:bodyPr/>
          <a:lstStyle/>
          <a:p>
            <a:pPr algn="ctr"/>
            <a:r>
              <a:rPr lang="de-DE" sz="2000" b="1">
                <a:latin typeface="Monotype Corsiva" pitchFamily="66" charset="0"/>
              </a:rPr>
              <a:t>Sustainable learniung strategies</a:t>
            </a:r>
            <a:endParaRPr lang="de-DE" sz="2000">
              <a:latin typeface="Monotype Corsiva" pitchFamily="66" charset="0"/>
            </a:endParaRPr>
          </a:p>
        </p:txBody>
      </p:sp>
      <p:sp>
        <p:nvSpPr>
          <p:cNvPr id="10245" name="Text Box 5"/>
          <p:cNvSpPr txBox="1">
            <a:spLocks noChangeArrowheads="1"/>
          </p:cNvSpPr>
          <p:nvPr/>
        </p:nvSpPr>
        <p:spPr bwMode="auto">
          <a:xfrm>
            <a:off x="357188" y="3175"/>
            <a:ext cx="8405812" cy="769938"/>
          </a:xfrm>
          <a:prstGeom prst="rect">
            <a:avLst/>
          </a:prstGeom>
          <a:noFill/>
          <a:ln w="9525">
            <a:noFill/>
            <a:miter lim="800000"/>
            <a:headEnd/>
            <a:tailEnd/>
          </a:ln>
        </p:spPr>
        <p:txBody>
          <a:bodyPr wrap="none">
            <a:spAutoFit/>
          </a:bodyPr>
          <a:lstStyle/>
          <a:p>
            <a:r>
              <a:rPr lang="de-AT" sz="4400" b="1">
                <a:solidFill>
                  <a:srgbClr val="000099"/>
                </a:solidFill>
                <a:latin typeface="Monotype Corsiva" pitchFamily="66" charset="0"/>
              </a:rPr>
              <a:t>Sustainability of mathematics education?</a:t>
            </a:r>
            <a:endParaRPr lang="de-DE" sz="4400" b="1">
              <a:solidFill>
                <a:srgbClr val="000099"/>
              </a:solidFill>
              <a:latin typeface="Monotype Corsiva" pitchFamily="66" charset="0"/>
            </a:endParaRPr>
          </a:p>
        </p:txBody>
      </p:sp>
      <p:sp>
        <p:nvSpPr>
          <p:cNvPr id="4103" name="AutoShape 7"/>
          <p:cNvSpPr>
            <a:spLocks noChangeArrowheads="1"/>
          </p:cNvSpPr>
          <p:nvPr/>
        </p:nvSpPr>
        <p:spPr bwMode="auto">
          <a:xfrm>
            <a:off x="1908175" y="1773238"/>
            <a:ext cx="2879725" cy="1223962"/>
          </a:xfrm>
          <a:prstGeom prst="cloudCallout">
            <a:avLst>
              <a:gd name="adj1" fmla="val 22713"/>
              <a:gd name="adj2" fmla="val 122634"/>
            </a:avLst>
          </a:prstGeom>
          <a:solidFill>
            <a:srgbClr val="A7FFA7"/>
          </a:solidFill>
          <a:ln w="28575">
            <a:solidFill>
              <a:srgbClr val="339933"/>
            </a:solidFill>
            <a:round/>
            <a:headEnd/>
            <a:tailEnd/>
          </a:ln>
        </p:spPr>
        <p:txBody>
          <a:bodyPr/>
          <a:lstStyle/>
          <a:p>
            <a:pPr algn="ctr"/>
            <a:r>
              <a:rPr lang="de-DE" sz="2000" b="1">
                <a:latin typeface="Monotype Corsiva" pitchFamily="66" charset="0"/>
              </a:rPr>
              <a:t>Sustainable attitudes and values</a:t>
            </a:r>
            <a:endParaRPr lang="de-DE" sz="2000">
              <a:latin typeface="Monotype Corsiva" pitchFamily="66" charset="0"/>
            </a:endParaRPr>
          </a:p>
        </p:txBody>
      </p:sp>
      <p:sp>
        <p:nvSpPr>
          <p:cNvPr id="4104" name="AutoShape 8"/>
          <p:cNvSpPr>
            <a:spLocks noChangeArrowheads="1"/>
          </p:cNvSpPr>
          <p:nvPr/>
        </p:nvSpPr>
        <p:spPr bwMode="auto">
          <a:xfrm>
            <a:off x="5003800" y="1844675"/>
            <a:ext cx="2879725" cy="1079500"/>
          </a:xfrm>
          <a:prstGeom prst="cloudCallout">
            <a:avLst>
              <a:gd name="adj1" fmla="val -40519"/>
              <a:gd name="adj2" fmla="val 116912"/>
            </a:avLst>
          </a:prstGeom>
          <a:solidFill>
            <a:srgbClr val="FFFF66"/>
          </a:solidFill>
          <a:ln w="28575">
            <a:solidFill>
              <a:srgbClr val="FF0000"/>
            </a:solidFill>
            <a:round/>
            <a:headEnd/>
            <a:tailEnd/>
          </a:ln>
        </p:spPr>
        <p:txBody>
          <a:bodyPr/>
          <a:lstStyle/>
          <a:p>
            <a:pPr algn="ctr"/>
            <a:r>
              <a:rPr lang="de-DE" sz="2000" b="1">
                <a:latin typeface="Monotype Corsiva" pitchFamily="66" charset="0"/>
              </a:rPr>
              <a:t>Sustainable learning results</a:t>
            </a:r>
            <a:endParaRPr lang="de-DE" sz="2000">
              <a:latin typeface="Monotype Corsiva" pitchFamily="66" charset="0"/>
            </a:endParaRPr>
          </a:p>
        </p:txBody>
      </p:sp>
      <p:sp>
        <p:nvSpPr>
          <p:cNvPr id="4106" name="Text Box 10"/>
          <p:cNvSpPr txBox="1">
            <a:spLocks noChangeArrowheads="1"/>
          </p:cNvSpPr>
          <p:nvPr/>
        </p:nvSpPr>
        <p:spPr bwMode="auto">
          <a:xfrm>
            <a:off x="431800" y="749300"/>
            <a:ext cx="8497888" cy="830263"/>
          </a:xfrm>
          <a:prstGeom prst="rect">
            <a:avLst/>
          </a:prstGeom>
          <a:noFill/>
          <a:ln w="9525">
            <a:noFill/>
            <a:miter lim="800000"/>
            <a:headEnd/>
            <a:tailEnd/>
          </a:ln>
        </p:spPr>
        <p:txBody>
          <a:bodyPr>
            <a:spAutoFit/>
          </a:bodyPr>
          <a:lstStyle/>
          <a:p>
            <a:pPr algn="ctr"/>
            <a:r>
              <a:rPr lang="de-DE" b="1">
                <a:solidFill>
                  <a:schemeClr val="accent2"/>
                </a:solidFill>
                <a:latin typeface="Monotype Corsiva" pitchFamily="66" charset="0"/>
              </a:rPr>
              <a:t>The sustainability of an educational  system can be  recognized on longterm effects which  are caused by  a learning or  a developing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blinds(horizontal)">
                                      <p:cBhvr>
                                        <p:cTn id="7" dur="500"/>
                                        <p:tgtEl>
                                          <p:spTgt spid="410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104"/>
                                        </p:tgtEl>
                                        <p:attrNameLst>
                                          <p:attrName>style.visibility</p:attrName>
                                        </p:attrNameLst>
                                      </p:cBhvr>
                                      <p:to>
                                        <p:strVal val="visible"/>
                                      </p:to>
                                    </p:set>
                                    <p:anim calcmode="lin" valueType="num">
                                      <p:cBhvr>
                                        <p:cTn id="12" dur="1000" fill="hold"/>
                                        <p:tgtEl>
                                          <p:spTgt spid="4104"/>
                                        </p:tgtEl>
                                        <p:attrNameLst>
                                          <p:attrName>ppt_w</p:attrName>
                                        </p:attrNameLst>
                                      </p:cBhvr>
                                      <p:tavLst>
                                        <p:tav tm="0">
                                          <p:val>
                                            <p:strVal val="#ppt_w*0.70"/>
                                          </p:val>
                                        </p:tav>
                                        <p:tav tm="100000">
                                          <p:val>
                                            <p:strVal val="#ppt_w"/>
                                          </p:val>
                                        </p:tav>
                                      </p:tavLst>
                                    </p:anim>
                                    <p:anim calcmode="lin" valueType="num">
                                      <p:cBhvr>
                                        <p:cTn id="13" dur="1000" fill="hold"/>
                                        <p:tgtEl>
                                          <p:spTgt spid="4104"/>
                                        </p:tgtEl>
                                        <p:attrNameLst>
                                          <p:attrName>ppt_h</p:attrName>
                                        </p:attrNameLst>
                                      </p:cBhvr>
                                      <p:tavLst>
                                        <p:tav tm="0">
                                          <p:val>
                                            <p:strVal val="#ppt_h"/>
                                          </p:val>
                                        </p:tav>
                                        <p:tav tm="100000">
                                          <p:val>
                                            <p:strVal val="#ppt_h"/>
                                          </p:val>
                                        </p:tav>
                                      </p:tavLst>
                                    </p:anim>
                                    <p:animEffect transition="in" filter="fade">
                                      <p:cBhvr>
                                        <p:cTn id="14" dur="1000"/>
                                        <p:tgtEl>
                                          <p:spTgt spid="4104"/>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p:cTn id="19" dur="1000" fill="hold"/>
                                        <p:tgtEl>
                                          <p:spTgt spid="4100"/>
                                        </p:tgtEl>
                                        <p:attrNameLst>
                                          <p:attrName>ppt_w</p:attrName>
                                        </p:attrNameLst>
                                      </p:cBhvr>
                                      <p:tavLst>
                                        <p:tav tm="0">
                                          <p:val>
                                            <p:strVal val="#ppt_w*0.70"/>
                                          </p:val>
                                        </p:tav>
                                        <p:tav tm="100000">
                                          <p:val>
                                            <p:strVal val="#ppt_w"/>
                                          </p:val>
                                        </p:tav>
                                      </p:tavLst>
                                    </p:anim>
                                    <p:anim calcmode="lin" valueType="num">
                                      <p:cBhvr>
                                        <p:cTn id="20" dur="1000" fill="hold"/>
                                        <p:tgtEl>
                                          <p:spTgt spid="4100"/>
                                        </p:tgtEl>
                                        <p:attrNameLst>
                                          <p:attrName>ppt_h</p:attrName>
                                        </p:attrNameLst>
                                      </p:cBhvr>
                                      <p:tavLst>
                                        <p:tav tm="0">
                                          <p:val>
                                            <p:strVal val="#ppt_h"/>
                                          </p:val>
                                        </p:tav>
                                        <p:tav tm="100000">
                                          <p:val>
                                            <p:strVal val="#ppt_h"/>
                                          </p:val>
                                        </p:tav>
                                      </p:tavLst>
                                    </p:anim>
                                    <p:animEffect transition="in" filter="fade">
                                      <p:cBhvr>
                                        <p:cTn id="21" dur="1000"/>
                                        <p:tgtEl>
                                          <p:spTgt spid="4100"/>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103"/>
                                        </p:tgtEl>
                                        <p:attrNameLst>
                                          <p:attrName>style.visibility</p:attrName>
                                        </p:attrNameLst>
                                      </p:cBhvr>
                                      <p:to>
                                        <p:strVal val="visible"/>
                                      </p:to>
                                    </p:set>
                                    <p:anim calcmode="lin" valueType="num">
                                      <p:cBhvr>
                                        <p:cTn id="26" dur="1000" fill="hold"/>
                                        <p:tgtEl>
                                          <p:spTgt spid="4103"/>
                                        </p:tgtEl>
                                        <p:attrNameLst>
                                          <p:attrName>ppt_w</p:attrName>
                                        </p:attrNameLst>
                                      </p:cBhvr>
                                      <p:tavLst>
                                        <p:tav tm="0">
                                          <p:val>
                                            <p:strVal val="#ppt_w*0.70"/>
                                          </p:val>
                                        </p:tav>
                                        <p:tav tm="100000">
                                          <p:val>
                                            <p:strVal val="#ppt_w"/>
                                          </p:val>
                                        </p:tav>
                                      </p:tavLst>
                                    </p:anim>
                                    <p:anim calcmode="lin" valueType="num">
                                      <p:cBhvr>
                                        <p:cTn id="27" dur="1000" fill="hold"/>
                                        <p:tgtEl>
                                          <p:spTgt spid="4103"/>
                                        </p:tgtEl>
                                        <p:attrNameLst>
                                          <p:attrName>ppt_h</p:attrName>
                                        </p:attrNameLst>
                                      </p:cBhvr>
                                      <p:tavLst>
                                        <p:tav tm="0">
                                          <p:val>
                                            <p:strVal val="#ppt_h"/>
                                          </p:val>
                                        </p:tav>
                                        <p:tav tm="100000">
                                          <p:val>
                                            <p:strVal val="#ppt_h"/>
                                          </p:val>
                                        </p:tav>
                                      </p:tavLst>
                                    </p:anim>
                                    <p:animEffect transition="in" filter="fade">
                                      <p:cBhvr>
                                        <p:cTn id="28" dur="1000"/>
                                        <p:tgtEl>
                                          <p:spTgt spid="4103"/>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105"/>
                                        </p:tgtEl>
                                        <p:attrNameLst>
                                          <p:attrName>style.visibility</p:attrName>
                                        </p:attrNameLst>
                                      </p:cBhvr>
                                      <p:to>
                                        <p:strVal val="visible"/>
                                      </p:to>
                                    </p:set>
                                    <p:anim calcmode="lin" valueType="num">
                                      <p:cBhvr>
                                        <p:cTn id="33" dur="1000" fill="hold"/>
                                        <p:tgtEl>
                                          <p:spTgt spid="4105"/>
                                        </p:tgtEl>
                                        <p:attrNameLst>
                                          <p:attrName>ppt_w</p:attrName>
                                        </p:attrNameLst>
                                      </p:cBhvr>
                                      <p:tavLst>
                                        <p:tav tm="0">
                                          <p:val>
                                            <p:strVal val="#ppt_w*0.70"/>
                                          </p:val>
                                        </p:tav>
                                        <p:tav tm="100000">
                                          <p:val>
                                            <p:strVal val="#ppt_w"/>
                                          </p:val>
                                        </p:tav>
                                      </p:tavLst>
                                    </p:anim>
                                    <p:anim calcmode="lin" valueType="num">
                                      <p:cBhvr>
                                        <p:cTn id="34" dur="1000" fill="hold"/>
                                        <p:tgtEl>
                                          <p:spTgt spid="4105"/>
                                        </p:tgtEl>
                                        <p:attrNameLst>
                                          <p:attrName>ppt_h</p:attrName>
                                        </p:attrNameLst>
                                      </p:cBhvr>
                                      <p:tavLst>
                                        <p:tav tm="0">
                                          <p:val>
                                            <p:strVal val="#ppt_h"/>
                                          </p:val>
                                        </p:tav>
                                        <p:tav tm="100000">
                                          <p:val>
                                            <p:strVal val="#ppt_h"/>
                                          </p:val>
                                        </p:tav>
                                      </p:tavLst>
                                    </p:anim>
                                    <p:animEffect transition="in" filter="fade">
                                      <p:cBhvr>
                                        <p:cTn id="35" dur="10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nimBg="1"/>
      <p:bldP spid="4100" grpId="0" animBg="1"/>
      <p:bldP spid="4103" grpId="0" animBg="1"/>
      <p:bldP spid="4104" grpId="0" animBg="1"/>
      <p:bldP spid="410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44450"/>
            <a:ext cx="8305800" cy="1385888"/>
          </a:xfrm>
          <a:prstGeom prst="rect">
            <a:avLst/>
          </a:prstGeom>
          <a:noFill/>
          <a:ln w="9525">
            <a:noFill/>
            <a:miter lim="800000"/>
            <a:headEnd/>
            <a:tailEnd/>
          </a:ln>
        </p:spPr>
        <p:txBody>
          <a:bodyPr>
            <a:spAutoFit/>
          </a:bodyPr>
          <a:lstStyle/>
          <a:p>
            <a:pPr>
              <a:lnSpc>
                <a:spcPct val="150000"/>
              </a:lnSpc>
            </a:pPr>
            <a:r>
              <a:rPr lang="de-DE">
                <a:solidFill>
                  <a:srgbClr val="0000FF"/>
                </a:solidFill>
                <a:latin typeface="Arial" charset="0"/>
              </a:rPr>
              <a:t>Doubling time 40 years</a:t>
            </a:r>
          </a:p>
          <a:p>
            <a:r>
              <a:rPr lang="de-DE">
                <a:solidFill>
                  <a:srgbClr val="0000FF"/>
                </a:solidFill>
                <a:latin typeface="Arial" charset="0"/>
              </a:rPr>
              <a:t>How many people were living on the earth after the half of the doubling time?</a:t>
            </a:r>
            <a:endParaRPr lang="de-AT">
              <a:latin typeface="Arial" charset="0"/>
            </a:endParaRPr>
          </a:p>
        </p:txBody>
      </p:sp>
      <p:sp>
        <p:nvSpPr>
          <p:cNvPr id="34819" name="Rectangle 4"/>
          <p:cNvSpPr>
            <a:spLocks noChangeArrowheads="1"/>
          </p:cNvSpPr>
          <p:nvPr/>
        </p:nvSpPr>
        <p:spPr bwMode="auto">
          <a:xfrm>
            <a:off x="3175" y="1093788"/>
            <a:ext cx="9144000" cy="731837"/>
          </a:xfrm>
          <a:prstGeom prst="rect">
            <a:avLst/>
          </a:prstGeom>
          <a:noFill/>
          <a:ln w="9525">
            <a:noFill/>
            <a:miter lim="800000"/>
            <a:headEnd/>
            <a:tailEnd/>
          </a:ln>
        </p:spPr>
        <p:txBody>
          <a:bodyPr>
            <a:spAutoFit/>
          </a:bodyPr>
          <a:lstStyle/>
          <a:p>
            <a:r>
              <a:rPr lang="de-DE" sz="1800" b="1">
                <a:solidFill>
                  <a:srgbClr val="0000FF"/>
                </a:solidFill>
                <a:cs typeface="Times New Roman" pitchFamily="18" charset="0"/>
              </a:rPr>
              <a:t> </a:t>
            </a:r>
            <a:endParaRPr lang="de-DE" sz="1000">
              <a:cs typeface="Times New Roman" pitchFamily="18" charset="0"/>
            </a:endParaRPr>
          </a:p>
          <a:p>
            <a:pPr eaLnBrk="0" hangingPunct="0"/>
            <a:endParaRPr lang="de-DE"/>
          </a:p>
        </p:txBody>
      </p:sp>
      <p:grpSp>
        <p:nvGrpSpPr>
          <p:cNvPr id="34820" name="Group 55"/>
          <p:cNvGrpSpPr>
            <a:grpSpLocks/>
          </p:cNvGrpSpPr>
          <p:nvPr/>
        </p:nvGrpSpPr>
        <p:grpSpPr bwMode="auto">
          <a:xfrm>
            <a:off x="685800" y="1828800"/>
            <a:ext cx="7924800" cy="3276600"/>
            <a:chOff x="-3" y="458"/>
            <a:chExt cx="3633" cy="2023"/>
          </a:xfrm>
        </p:grpSpPr>
        <p:grpSp>
          <p:nvGrpSpPr>
            <p:cNvPr id="34841" name="Group 53"/>
            <p:cNvGrpSpPr>
              <a:grpSpLocks/>
            </p:cNvGrpSpPr>
            <p:nvPr/>
          </p:nvGrpSpPr>
          <p:grpSpPr bwMode="auto">
            <a:xfrm>
              <a:off x="0" y="461"/>
              <a:ext cx="3627" cy="2017"/>
              <a:chOff x="0" y="461"/>
              <a:chExt cx="3627" cy="2017"/>
            </a:xfrm>
          </p:grpSpPr>
          <p:grpSp>
            <p:nvGrpSpPr>
              <p:cNvPr id="34843" name="Group 22"/>
              <p:cNvGrpSpPr>
                <a:grpSpLocks/>
              </p:cNvGrpSpPr>
              <p:nvPr/>
            </p:nvGrpSpPr>
            <p:grpSpPr bwMode="auto">
              <a:xfrm>
                <a:off x="0" y="461"/>
                <a:ext cx="481" cy="634"/>
                <a:chOff x="0" y="461"/>
                <a:chExt cx="481" cy="634"/>
              </a:xfrm>
            </p:grpSpPr>
            <p:sp>
              <p:nvSpPr>
                <p:cNvPr id="34889" name="Rectangle 5"/>
                <p:cNvSpPr>
                  <a:spLocks noChangeArrowheads="1"/>
                </p:cNvSpPr>
                <p:nvPr/>
              </p:nvSpPr>
              <p:spPr bwMode="auto">
                <a:xfrm>
                  <a:off x="44" y="461"/>
                  <a:ext cx="425" cy="634"/>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90" name="Rectangle 21"/>
                <p:cNvSpPr>
                  <a:spLocks noChangeArrowheads="1"/>
                </p:cNvSpPr>
                <p:nvPr/>
              </p:nvSpPr>
              <p:spPr bwMode="auto">
                <a:xfrm>
                  <a:off x="0" y="461"/>
                  <a:ext cx="481" cy="634"/>
                </a:xfrm>
                <a:prstGeom prst="rect">
                  <a:avLst/>
                </a:prstGeom>
                <a:noFill/>
                <a:ln w="7">
                  <a:solidFill>
                    <a:srgbClr val="A0A0A0"/>
                  </a:solidFill>
                  <a:miter lim="800000"/>
                  <a:headEnd/>
                  <a:tailEnd/>
                </a:ln>
              </p:spPr>
              <p:txBody>
                <a:bodyPr/>
                <a:lstStyle/>
                <a:p>
                  <a:endParaRPr lang="de-DE"/>
                </a:p>
              </p:txBody>
            </p:sp>
          </p:grpSp>
          <p:grpSp>
            <p:nvGrpSpPr>
              <p:cNvPr id="34844" name="Group 24"/>
              <p:cNvGrpSpPr>
                <a:grpSpLocks/>
              </p:cNvGrpSpPr>
              <p:nvPr/>
            </p:nvGrpSpPr>
            <p:grpSpPr bwMode="auto">
              <a:xfrm>
                <a:off x="481" y="461"/>
                <a:ext cx="484" cy="634"/>
                <a:chOff x="481" y="461"/>
                <a:chExt cx="484" cy="634"/>
              </a:xfrm>
            </p:grpSpPr>
            <p:sp>
              <p:nvSpPr>
                <p:cNvPr id="34887" name="Rectangle 6"/>
                <p:cNvSpPr>
                  <a:spLocks noChangeArrowheads="1"/>
                </p:cNvSpPr>
                <p:nvPr/>
              </p:nvSpPr>
              <p:spPr bwMode="auto">
                <a:xfrm>
                  <a:off x="509" y="461"/>
                  <a:ext cx="428" cy="634"/>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88" name="Rectangle 23"/>
                <p:cNvSpPr>
                  <a:spLocks noChangeArrowheads="1"/>
                </p:cNvSpPr>
                <p:nvPr/>
              </p:nvSpPr>
              <p:spPr bwMode="auto">
                <a:xfrm>
                  <a:off x="481" y="461"/>
                  <a:ext cx="484" cy="634"/>
                </a:xfrm>
                <a:prstGeom prst="rect">
                  <a:avLst/>
                </a:prstGeom>
                <a:noFill/>
                <a:ln w="7">
                  <a:solidFill>
                    <a:srgbClr val="A0A0A0"/>
                  </a:solidFill>
                  <a:miter lim="800000"/>
                  <a:headEnd/>
                  <a:tailEnd/>
                </a:ln>
              </p:spPr>
              <p:txBody>
                <a:bodyPr/>
                <a:lstStyle/>
                <a:p>
                  <a:endParaRPr lang="de-DE"/>
                </a:p>
              </p:txBody>
            </p:sp>
          </p:grpSp>
          <p:grpSp>
            <p:nvGrpSpPr>
              <p:cNvPr id="34845" name="Group 26"/>
              <p:cNvGrpSpPr>
                <a:grpSpLocks/>
              </p:cNvGrpSpPr>
              <p:nvPr/>
            </p:nvGrpSpPr>
            <p:grpSpPr bwMode="auto">
              <a:xfrm>
                <a:off x="965" y="461"/>
                <a:ext cx="793" cy="634"/>
                <a:chOff x="965" y="461"/>
                <a:chExt cx="793" cy="634"/>
              </a:xfrm>
            </p:grpSpPr>
            <p:sp>
              <p:nvSpPr>
                <p:cNvPr id="34885" name="Rectangle 7"/>
                <p:cNvSpPr>
                  <a:spLocks noChangeArrowheads="1"/>
                </p:cNvSpPr>
                <p:nvPr/>
              </p:nvSpPr>
              <p:spPr bwMode="auto">
                <a:xfrm>
                  <a:off x="993" y="461"/>
                  <a:ext cx="737" cy="634"/>
                </a:xfrm>
                <a:prstGeom prst="rect">
                  <a:avLst/>
                </a:prstGeom>
                <a:noFill/>
                <a:ln w="9525">
                  <a:noFill/>
                  <a:miter lim="800000"/>
                  <a:headEnd/>
                  <a:tailEnd/>
                </a:ln>
              </p:spPr>
              <p:txBody>
                <a:bodyPr/>
                <a:lstStyle/>
                <a:p>
                  <a:pPr algn="ctr"/>
                  <a:endParaRPr lang="de-DE">
                    <a:latin typeface="Arial" charset="0"/>
                  </a:endParaRPr>
                </a:p>
                <a:p>
                  <a:pPr algn="ctr"/>
                  <a:r>
                    <a:rPr lang="de-DE">
                      <a:latin typeface="Arial" charset="0"/>
                    </a:rPr>
                    <a:t>year</a:t>
                  </a:r>
                </a:p>
                <a:p>
                  <a:pPr algn="ctr" eaLnBrk="0" hangingPunct="0"/>
                  <a:endParaRPr lang="de-DE">
                    <a:latin typeface="Arial" charset="0"/>
                  </a:endParaRPr>
                </a:p>
              </p:txBody>
            </p:sp>
            <p:sp>
              <p:nvSpPr>
                <p:cNvPr id="34886" name="Rectangle 25"/>
                <p:cNvSpPr>
                  <a:spLocks noChangeArrowheads="1"/>
                </p:cNvSpPr>
                <p:nvPr/>
              </p:nvSpPr>
              <p:spPr bwMode="auto">
                <a:xfrm>
                  <a:off x="965" y="461"/>
                  <a:ext cx="793" cy="634"/>
                </a:xfrm>
                <a:prstGeom prst="rect">
                  <a:avLst/>
                </a:prstGeom>
                <a:noFill/>
                <a:ln w="7">
                  <a:solidFill>
                    <a:srgbClr val="A0A0A0"/>
                  </a:solidFill>
                  <a:miter lim="800000"/>
                  <a:headEnd/>
                  <a:tailEnd/>
                </a:ln>
              </p:spPr>
              <p:txBody>
                <a:bodyPr/>
                <a:lstStyle/>
                <a:p>
                  <a:endParaRPr lang="de-DE"/>
                </a:p>
              </p:txBody>
            </p:sp>
          </p:grpSp>
          <p:grpSp>
            <p:nvGrpSpPr>
              <p:cNvPr id="34846" name="Group 28"/>
              <p:cNvGrpSpPr>
                <a:grpSpLocks/>
              </p:cNvGrpSpPr>
              <p:nvPr/>
            </p:nvGrpSpPr>
            <p:grpSpPr bwMode="auto">
              <a:xfrm>
                <a:off x="1758" y="461"/>
                <a:ext cx="850" cy="634"/>
                <a:chOff x="1758" y="461"/>
                <a:chExt cx="850" cy="634"/>
              </a:xfrm>
            </p:grpSpPr>
            <p:sp>
              <p:nvSpPr>
                <p:cNvPr id="34883" name="Rectangle 8"/>
                <p:cNvSpPr>
                  <a:spLocks noChangeArrowheads="1"/>
                </p:cNvSpPr>
                <p:nvPr/>
              </p:nvSpPr>
              <p:spPr bwMode="auto">
                <a:xfrm>
                  <a:off x="1786" y="461"/>
                  <a:ext cx="794" cy="634"/>
                </a:xfrm>
                <a:prstGeom prst="rect">
                  <a:avLst/>
                </a:prstGeom>
                <a:noFill/>
                <a:ln w="9525">
                  <a:noFill/>
                  <a:miter lim="800000"/>
                  <a:headEnd/>
                  <a:tailEnd/>
                </a:ln>
              </p:spPr>
              <p:txBody>
                <a:bodyPr/>
                <a:lstStyle/>
                <a:p>
                  <a:pPr algn="ctr"/>
                  <a:endParaRPr lang="de-DE">
                    <a:latin typeface="Arial" charset="0"/>
                  </a:endParaRPr>
                </a:p>
                <a:p>
                  <a:pPr algn="ctr"/>
                  <a:r>
                    <a:rPr lang="de-DE">
                      <a:latin typeface="Arial" charset="0"/>
                    </a:rPr>
                    <a:t>population</a:t>
                  </a:r>
                </a:p>
              </p:txBody>
            </p:sp>
            <p:sp>
              <p:nvSpPr>
                <p:cNvPr id="34884" name="Rectangle 27"/>
                <p:cNvSpPr>
                  <a:spLocks noChangeArrowheads="1"/>
                </p:cNvSpPr>
                <p:nvPr/>
              </p:nvSpPr>
              <p:spPr bwMode="auto">
                <a:xfrm>
                  <a:off x="1758" y="461"/>
                  <a:ext cx="850" cy="634"/>
                </a:xfrm>
                <a:prstGeom prst="rect">
                  <a:avLst/>
                </a:prstGeom>
                <a:noFill/>
                <a:ln w="7">
                  <a:solidFill>
                    <a:srgbClr val="A0A0A0"/>
                  </a:solidFill>
                  <a:miter lim="800000"/>
                  <a:headEnd/>
                  <a:tailEnd/>
                </a:ln>
              </p:spPr>
              <p:txBody>
                <a:bodyPr/>
                <a:lstStyle/>
                <a:p>
                  <a:endParaRPr lang="de-DE"/>
                </a:p>
              </p:txBody>
            </p:sp>
          </p:grpSp>
          <p:grpSp>
            <p:nvGrpSpPr>
              <p:cNvPr id="34847" name="Group 30"/>
              <p:cNvGrpSpPr>
                <a:grpSpLocks/>
              </p:cNvGrpSpPr>
              <p:nvPr/>
            </p:nvGrpSpPr>
            <p:grpSpPr bwMode="auto">
              <a:xfrm>
                <a:off x="2608" y="461"/>
                <a:ext cx="515" cy="634"/>
                <a:chOff x="2608" y="461"/>
                <a:chExt cx="515" cy="634"/>
              </a:xfrm>
            </p:grpSpPr>
            <p:sp>
              <p:nvSpPr>
                <p:cNvPr id="34881" name="Rectangle 9"/>
                <p:cNvSpPr>
                  <a:spLocks noChangeArrowheads="1"/>
                </p:cNvSpPr>
                <p:nvPr/>
              </p:nvSpPr>
              <p:spPr bwMode="auto">
                <a:xfrm>
                  <a:off x="2636" y="461"/>
                  <a:ext cx="459" cy="634"/>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82" name="Rectangle 29"/>
                <p:cNvSpPr>
                  <a:spLocks noChangeArrowheads="1"/>
                </p:cNvSpPr>
                <p:nvPr/>
              </p:nvSpPr>
              <p:spPr bwMode="auto">
                <a:xfrm>
                  <a:off x="2608" y="461"/>
                  <a:ext cx="515" cy="634"/>
                </a:xfrm>
                <a:prstGeom prst="rect">
                  <a:avLst/>
                </a:prstGeom>
                <a:noFill/>
                <a:ln w="7">
                  <a:solidFill>
                    <a:srgbClr val="A0A0A0"/>
                  </a:solidFill>
                  <a:miter lim="800000"/>
                  <a:headEnd/>
                  <a:tailEnd/>
                </a:ln>
              </p:spPr>
              <p:txBody>
                <a:bodyPr/>
                <a:lstStyle/>
                <a:p>
                  <a:endParaRPr lang="de-DE"/>
                </a:p>
              </p:txBody>
            </p:sp>
          </p:grpSp>
          <p:grpSp>
            <p:nvGrpSpPr>
              <p:cNvPr id="34848" name="Group 32"/>
              <p:cNvGrpSpPr>
                <a:grpSpLocks/>
              </p:cNvGrpSpPr>
              <p:nvPr/>
            </p:nvGrpSpPr>
            <p:grpSpPr bwMode="auto">
              <a:xfrm>
                <a:off x="3123" y="461"/>
                <a:ext cx="504" cy="634"/>
                <a:chOff x="3123" y="461"/>
                <a:chExt cx="504" cy="634"/>
              </a:xfrm>
            </p:grpSpPr>
            <p:sp>
              <p:nvSpPr>
                <p:cNvPr id="34879" name="Rectangle 10"/>
                <p:cNvSpPr>
                  <a:spLocks noChangeArrowheads="1"/>
                </p:cNvSpPr>
                <p:nvPr/>
              </p:nvSpPr>
              <p:spPr bwMode="auto">
                <a:xfrm>
                  <a:off x="3151" y="461"/>
                  <a:ext cx="448" cy="634"/>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80" name="Rectangle 31"/>
                <p:cNvSpPr>
                  <a:spLocks noChangeArrowheads="1"/>
                </p:cNvSpPr>
                <p:nvPr/>
              </p:nvSpPr>
              <p:spPr bwMode="auto">
                <a:xfrm>
                  <a:off x="3123" y="461"/>
                  <a:ext cx="504" cy="634"/>
                </a:xfrm>
                <a:prstGeom prst="rect">
                  <a:avLst/>
                </a:prstGeom>
                <a:noFill/>
                <a:ln w="7">
                  <a:solidFill>
                    <a:srgbClr val="A0A0A0"/>
                  </a:solidFill>
                  <a:miter lim="800000"/>
                  <a:headEnd/>
                  <a:tailEnd/>
                </a:ln>
              </p:spPr>
              <p:txBody>
                <a:bodyPr/>
                <a:lstStyle/>
                <a:p>
                  <a:endParaRPr lang="de-DE"/>
                </a:p>
              </p:txBody>
            </p:sp>
          </p:grpSp>
          <p:grpSp>
            <p:nvGrpSpPr>
              <p:cNvPr id="34849" name="Group 34"/>
              <p:cNvGrpSpPr>
                <a:grpSpLocks/>
              </p:cNvGrpSpPr>
              <p:nvPr/>
            </p:nvGrpSpPr>
            <p:grpSpPr bwMode="auto">
              <a:xfrm>
                <a:off x="0" y="1095"/>
                <a:ext cx="481" cy="1383"/>
                <a:chOff x="0" y="1095"/>
                <a:chExt cx="481" cy="1383"/>
              </a:xfrm>
            </p:grpSpPr>
            <p:sp>
              <p:nvSpPr>
                <p:cNvPr id="34877" name="Rectangle 11"/>
                <p:cNvSpPr>
                  <a:spLocks noChangeArrowheads="1"/>
                </p:cNvSpPr>
                <p:nvPr/>
              </p:nvSpPr>
              <p:spPr bwMode="auto">
                <a:xfrm>
                  <a:off x="28" y="1095"/>
                  <a:ext cx="425" cy="1383"/>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78" name="Rectangle 33"/>
                <p:cNvSpPr>
                  <a:spLocks noChangeArrowheads="1"/>
                </p:cNvSpPr>
                <p:nvPr/>
              </p:nvSpPr>
              <p:spPr bwMode="auto">
                <a:xfrm>
                  <a:off x="0" y="1095"/>
                  <a:ext cx="481" cy="1383"/>
                </a:xfrm>
                <a:prstGeom prst="rect">
                  <a:avLst/>
                </a:prstGeom>
                <a:noFill/>
                <a:ln w="7">
                  <a:solidFill>
                    <a:srgbClr val="A0A0A0"/>
                  </a:solidFill>
                  <a:miter lim="800000"/>
                  <a:headEnd/>
                  <a:tailEnd/>
                </a:ln>
              </p:spPr>
              <p:txBody>
                <a:bodyPr/>
                <a:lstStyle/>
                <a:p>
                  <a:endParaRPr lang="de-DE"/>
                </a:p>
              </p:txBody>
            </p:sp>
          </p:grpSp>
          <p:grpSp>
            <p:nvGrpSpPr>
              <p:cNvPr id="34850" name="Group 36"/>
              <p:cNvGrpSpPr>
                <a:grpSpLocks/>
              </p:cNvGrpSpPr>
              <p:nvPr/>
            </p:nvGrpSpPr>
            <p:grpSpPr bwMode="auto">
              <a:xfrm>
                <a:off x="481" y="1095"/>
                <a:ext cx="484" cy="1383"/>
                <a:chOff x="481" y="1095"/>
                <a:chExt cx="484" cy="1383"/>
              </a:xfrm>
            </p:grpSpPr>
            <p:sp>
              <p:nvSpPr>
                <p:cNvPr id="34875" name="Rectangle 12"/>
                <p:cNvSpPr>
                  <a:spLocks noChangeArrowheads="1"/>
                </p:cNvSpPr>
                <p:nvPr/>
              </p:nvSpPr>
              <p:spPr bwMode="auto">
                <a:xfrm>
                  <a:off x="509" y="1095"/>
                  <a:ext cx="428" cy="1383"/>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76" name="Rectangle 35"/>
                <p:cNvSpPr>
                  <a:spLocks noChangeArrowheads="1"/>
                </p:cNvSpPr>
                <p:nvPr/>
              </p:nvSpPr>
              <p:spPr bwMode="auto">
                <a:xfrm>
                  <a:off x="481" y="1095"/>
                  <a:ext cx="484" cy="1383"/>
                </a:xfrm>
                <a:prstGeom prst="rect">
                  <a:avLst/>
                </a:prstGeom>
                <a:noFill/>
                <a:ln w="7">
                  <a:solidFill>
                    <a:srgbClr val="A0A0A0"/>
                  </a:solidFill>
                  <a:miter lim="800000"/>
                  <a:headEnd/>
                  <a:tailEnd/>
                </a:ln>
              </p:spPr>
              <p:txBody>
                <a:bodyPr/>
                <a:lstStyle/>
                <a:p>
                  <a:endParaRPr lang="de-DE"/>
                </a:p>
              </p:txBody>
            </p:sp>
          </p:grpSp>
          <p:grpSp>
            <p:nvGrpSpPr>
              <p:cNvPr id="34851" name="Group 38"/>
              <p:cNvGrpSpPr>
                <a:grpSpLocks/>
              </p:cNvGrpSpPr>
              <p:nvPr/>
            </p:nvGrpSpPr>
            <p:grpSpPr bwMode="auto">
              <a:xfrm>
                <a:off x="965" y="1095"/>
                <a:ext cx="793" cy="461"/>
                <a:chOff x="965" y="1095"/>
                <a:chExt cx="793" cy="461"/>
              </a:xfrm>
            </p:grpSpPr>
            <p:sp>
              <p:nvSpPr>
                <p:cNvPr id="34873" name="Rectangle 13"/>
                <p:cNvSpPr>
                  <a:spLocks noChangeArrowheads="1"/>
                </p:cNvSpPr>
                <p:nvPr/>
              </p:nvSpPr>
              <p:spPr bwMode="auto">
                <a:xfrm>
                  <a:off x="993" y="1179"/>
                  <a:ext cx="737" cy="351"/>
                </a:xfrm>
                <a:prstGeom prst="rect">
                  <a:avLst/>
                </a:prstGeom>
                <a:noFill/>
                <a:ln w="9525">
                  <a:noFill/>
                  <a:miter lim="800000"/>
                  <a:headEnd/>
                  <a:tailEnd/>
                </a:ln>
              </p:spPr>
              <p:txBody>
                <a:bodyPr/>
                <a:lstStyle/>
                <a:p>
                  <a:pPr algn="ctr"/>
                  <a:r>
                    <a:rPr lang="de-DE">
                      <a:latin typeface="Arial" charset="0"/>
                    </a:rPr>
                    <a:t>1972</a:t>
                  </a:r>
                </a:p>
              </p:txBody>
            </p:sp>
            <p:sp>
              <p:nvSpPr>
                <p:cNvPr id="34874" name="Rectangle 37"/>
                <p:cNvSpPr>
                  <a:spLocks noChangeArrowheads="1"/>
                </p:cNvSpPr>
                <p:nvPr/>
              </p:nvSpPr>
              <p:spPr bwMode="auto">
                <a:xfrm>
                  <a:off x="965" y="1095"/>
                  <a:ext cx="793" cy="461"/>
                </a:xfrm>
                <a:prstGeom prst="rect">
                  <a:avLst/>
                </a:prstGeom>
                <a:noFill/>
                <a:ln w="7">
                  <a:solidFill>
                    <a:srgbClr val="A0A0A0"/>
                  </a:solidFill>
                  <a:miter lim="800000"/>
                  <a:headEnd/>
                  <a:tailEnd/>
                </a:ln>
              </p:spPr>
              <p:txBody>
                <a:bodyPr/>
                <a:lstStyle/>
                <a:p>
                  <a:endParaRPr lang="de-DE"/>
                </a:p>
              </p:txBody>
            </p:sp>
          </p:grpSp>
          <p:grpSp>
            <p:nvGrpSpPr>
              <p:cNvPr id="34852" name="Group 40"/>
              <p:cNvGrpSpPr>
                <a:grpSpLocks/>
              </p:cNvGrpSpPr>
              <p:nvPr/>
            </p:nvGrpSpPr>
            <p:grpSpPr bwMode="auto">
              <a:xfrm>
                <a:off x="1758" y="1095"/>
                <a:ext cx="850" cy="461"/>
                <a:chOff x="1758" y="1095"/>
                <a:chExt cx="850" cy="461"/>
              </a:xfrm>
            </p:grpSpPr>
            <p:sp>
              <p:nvSpPr>
                <p:cNvPr id="34871" name="Rectangle 14"/>
                <p:cNvSpPr>
                  <a:spLocks noChangeArrowheads="1"/>
                </p:cNvSpPr>
                <p:nvPr/>
              </p:nvSpPr>
              <p:spPr bwMode="auto">
                <a:xfrm>
                  <a:off x="1786" y="1184"/>
                  <a:ext cx="794" cy="307"/>
                </a:xfrm>
                <a:prstGeom prst="rect">
                  <a:avLst/>
                </a:prstGeom>
                <a:noFill/>
                <a:ln w="9525">
                  <a:noFill/>
                  <a:miter lim="800000"/>
                  <a:headEnd/>
                  <a:tailEnd/>
                </a:ln>
              </p:spPr>
              <p:txBody>
                <a:bodyPr/>
                <a:lstStyle/>
                <a:p>
                  <a:pPr algn="ctr"/>
                  <a:r>
                    <a:rPr lang="de-DE">
                      <a:latin typeface="Arial" charset="0"/>
                    </a:rPr>
                    <a:t>3.53 bn</a:t>
                  </a:r>
                </a:p>
              </p:txBody>
            </p:sp>
            <p:sp>
              <p:nvSpPr>
                <p:cNvPr id="34872" name="Rectangle 39"/>
                <p:cNvSpPr>
                  <a:spLocks noChangeArrowheads="1"/>
                </p:cNvSpPr>
                <p:nvPr/>
              </p:nvSpPr>
              <p:spPr bwMode="auto">
                <a:xfrm>
                  <a:off x="1758" y="1095"/>
                  <a:ext cx="850" cy="461"/>
                </a:xfrm>
                <a:prstGeom prst="rect">
                  <a:avLst/>
                </a:prstGeom>
                <a:noFill/>
                <a:ln w="7">
                  <a:solidFill>
                    <a:srgbClr val="A0A0A0"/>
                  </a:solidFill>
                  <a:miter lim="800000"/>
                  <a:headEnd/>
                  <a:tailEnd/>
                </a:ln>
              </p:spPr>
              <p:txBody>
                <a:bodyPr/>
                <a:lstStyle/>
                <a:p>
                  <a:endParaRPr lang="de-DE"/>
                </a:p>
              </p:txBody>
            </p:sp>
          </p:grpSp>
          <p:grpSp>
            <p:nvGrpSpPr>
              <p:cNvPr id="34853" name="Group 42"/>
              <p:cNvGrpSpPr>
                <a:grpSpLocks/>
              </p:cNvGrpSpPr>
              <p:nvPr/>
            </p:nvGrpSpPr>
            <p:grpSpPr bwMode="auto">
              <a:xfrm>
                <a:off x="2608" y="1095"/>
                <a:ext cx="515" cy="1383"/>
                <a:chOff x="2608" y="1095"/>
                <a:chExt cx="515" cy="1383"/>
              </a:xfrm>
            </p:grpSpPr>
            <p:sp>
              <p:nvSpPr>
                <p:cNvPr id="34869" name="Rectangle 15"/>
                <p:cNvSpPr>
                  <a:spLocks noChangeArrowheads="1"/>
                </p:cNvSpPr>
                <p:nvPr/>
              </p:nvSpPr>
              <p:spPr bwMode="auto">
                <a:xfrm>
                  <a:off x="2636" y="1095"/>
                  <a:ext cx="459" cy="1383"/>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70" name="Rectangle 41"/>
                <p:cNvSpPr>
                  <a:spLocks noChangeArrowheads="1"/>
                </p:cNvSpPr>
                <p:nvPr/>
              </p:nvSpPr>
              <p:spPr bwMode="auto">
                <a:xfrm>
                  <a:off x="2608" y="1095"/>
                  <a:ext cx="515" cy="1383"/>
                </a:xfrm>
                <a:prstGeom prst="rect">
                  <a:avLst/>
                </a:prstGeom>
                <a:noFill/>
                <a:ln w="7">
                  <a:solidFill>
                    <a:srgbClr val="A0A0A0"/>
                  </a:solidFill>
                  <a:miter lim="800000"/>
                  <a:headEnd/>
                  <a:tailEnd/>
                </a:ln>
              </p:spPr>
              <p:txBody>
                <a:bodyPr/>
                <a:lstStyle/>
                <a:p>
                  <a:endParaRPr lang="de-DE"/>
                </a:p>
              </p:txBody>
            </p:sp>
          </p:grpSp>
          <p:grpSp>
            <p:nvGrpSpPr>
              <p:cNvPr id="34854" name="Group 44"/>
              <p:cNvGrpSpPr>
                <a:grpSpLocks/>
              </p:cNvGrpSpPr>
              <p:nvPr/>
            </p:nvGrpSpPr>
            <p:grpSpPr bwMode="auto">
              <a:xfrm>
                <a:off x="3123" y="1095"/>
                <a:ext cx="504" cy="1383"/>
                <a:chOff x="3123" y="1095"/>
                <a:chExt cx="504" cy="1383"/>
              </a:xfrm>
            </p:grpSpPr>
            <p:sp>
              <p:nvSpPr>
                <p:cNvPr id="34867" name="Rectangle 16"/>
                <p:cNvSpPr>
                  <a:spLocks noChangeArrowheads="1"/>
                </p:cNvSpPr>
                <p:nvPr/>
              </p:nvSpPr>
              <p:spPr bwMode="auto">
                <a:xfrm>
                  <a:off x="3151" y="1095"/>
                  <a:ext cx="448" cy="1383"/>
                </a:xfrm>
                <a:prstGeom prst="rect">
                  <a:avLst/>
                </a:prstGeom>
                <a:noFill/>
                <a:ln w="9525">
                  <a:noFill/>
                  <a:miter lim="800000"/>
                  <a:headEnd/>
                  <a:tailEnd/>
                </a:ln>
              </p:spPr>
              <p:txBody>
                <a:bodyPr/>
                <a:lstStyle/>
                <a:p>
                  <a:r>
                    <a:rPr lang="de-DE" sz="1000">
                      <a:cs typeface="Times New Roman" pitchFamily="18" charset="0"/>
                    </a:rPr>
                    <a:t> </a:t>
                  </a:r>
                </a:p>
                <a:p>
                  <a:pPr eaLnBrk="0" hangingPunct="0"/>
                  <a:endParaRPr lang="de-DE"/>
                </a:p>
              </p:txBody>
            </p:sp>
            <p:sp>
              <p:nvSpPr>
                <p:cNvPr id="34868" name="Rectangle 43"/>
                <p:cNvSpPr>
                  <a:spLocks noChangeArrowheads="1"/>
                </p:cNvSpPr>
                <p:nvPr/>
              </p:nvSpPr>
              <p:spPr bwMode="auto">
                <a:xfrm>
                  <a:off x="3123" y="1095"/>
                  <a:ext cx="504" cy="1383"/>
                </a:xfrm>
                <a:prstGeom prst="rect">
                  <a:avLst/>
                </a:prstGeom>
                <a:noFill/>
                <a:ln w="7">
                  <a:solidFill>
                    <a:srgbClr val="A0A0A0"/>
                  </a:solidFill>
                  <a:miter lim="800000"/>
                  <a:headEnd/>
                  <a:tailEnd/>
                </a:ln>
              </p:spPr>
              <p:txBody>
                <a:bodyPr/>
                <a:lstStyle/>
                <a:p>
                  <a:endParaRPr lang="de-DE"/>
                </a:p>
              </p:txBody>
            </p:sp>
          </p:grpSp>
          <p:grpSp>
            <p:nvGrpSpPr>
              <p:cNvPr id="34855" name="Group 46"/>
              <p:cNvGrpSpPr>
                <a:grpSpLocks/>
              </p:cNvGrpSpPr>
              <p:nvPr/>
            </p:nvGrpSpPr>
            <p:grpSpPr bwMode="auto">
              <a:xfrm>
                <a:off x="965" y="1556"/>
                <a:ext cx="793" cy="461"/>
                <a:chOff x="965" y="1556"/>
                <a:chExt cx="793" cy="461"/>
              </a:xfrm>
            </p:grpSpPr>
            <p:sp>
              <p:nvSpPr>
                <p:cNvPr id="34865" name="Rectangle 17"/>
                <p:cNvSpPr>
                  <a:spLocks noChangeArrowheads="1"/>
                </p:cNvSpPr>
                <p:nvPr/>
              </p:nvSpPr>
              <p:spPr bwMode="auto">
                <a:xfrm>
                  <a:off x="993" y="1645"/>
                  <a:ext cx="737" cy="290"/>
                </a:xfrm>
                <a:prstGeom prst="rect">
                  <a:avLst/>
                </a:prstGeom>
                <a:noFill/>
                <a:ln w="9525">
                  <a:noFill/>
                  <a:miter lim="800000"/>
                  <a:headEnd/>
                  <a:tailEnd/>
                </a:ln>
              </p:spPr>
              <p:txBody>
                <a:bodyPr/>
                <a:lstStyle/>
                <a:p>
                  <a:pPr algn="ctr"/>
                  <a:r>
                    <a:rPr lang="de-DE">
                      <a:latin typeface="Arial" charset="0"/>
                    </a:rPr>
                    <a:t>1992</a:t>
                  </a:r>
                </a:p>
                <a:p>
                  <a:pPr algn="ctr"/>
                  <a:endParaRPr lang="de-DE">
                    <a:latin typeface="Arial" charset="0"/>
                  </a:endParaRPr>
                </a:p>
              </p:txBody>
            </p:sp>
            <p:sp>
              <p:nvSpPr>
                <p:cNvPr id="34866" name="Rectangle 45"/>
                <p:cNvSpPr>
                  <a:spLocks noChangeArrowheads="1"/>
                </p:cNvSpPr>
                <p:nvPr/>
              </p:nvSpPr>
              <p:spPr bwMode="auto">
                <a:xfrm>
                  <a:off x="965" y="1556"/>
                  <a:ext cx="793" cy="461"/>
                </a:xfrm>
                <a:prstGeom prst="rect">
                  <a:avLst/>
                </a:prstGeom>
                <a:noFill/>
                <a:ln w="7">
                  <a:solidFill>
                    <a:srgbClr val="A0A0A0"/>
                  </a:solidFill>
                  <a:miter lim="800000"/>
                  <a:headEnd/>
                  <a:tailEnd/>
                </a:ln>
              </p:spPr>
              <p:txBody>
                <a:bodyPr/>
                <a:lstStyle/>
                <a:p>
                  <a:endParaRPr lang="de-DE"/>
                </a:p>
              </p:txBody>
            </p:sp>
          </p:grpSp>
          <p:grpSp>
            <p:nvGrpSpPr>
              <p:cNvPr id="34856" name="Group 48"/>
              <p:cNvGrpSpPr>
                <a:grpSpLocks/>
              </p:cNvGrpSpPr>
              <p:nvPr/>
            </p:nvGrpSpPr>
            <p:grpSpPr bwMode="auto">
              <a:xfrm>
                <a:off x="1758" y="1556"/>
                <a:ext cx="850" cy="461"/>
                <a:chOff x="1758" y="1556"/>
                <a:chExt cx="850" cy="461"/>
              </a:xfrm>
            </p:grpSpPr>
            <p:sp>
              <p:nvSpPr>
                <p:cNvPr id="34863" name="Rectangle 18"/>
                <p:cNvSpPr>
                  <a:spLocks noChangeArrowheads="1"/>
                </p:cNvSpPr>
                <p:nvPr/>
              </p:nvSpPr>
              <p:spPr bwMode="auto">
                <a:xfrm>
                  <a:off x="1786" y="1624"/>
                  <a:ext cx="794" cy="335"/>
                </a:xfrm>
                <a:prstGeom prst="rect">
                  <a:avLst/>
                </a:prstGeom>
                <a:noFill/>
                <a:ln w="9525">
                  <a:noFill/>
                  <a:miter lim="800000"/>
                  <a:headEnd/>
                  <a:tailEnd/>
                </a:ln>
              </p:spPr>
              <p:txBody>
                <a:bodyPr/>
                <a:lstStyle/>
                <a:p>
                  <a:pPr algn="ctr"/>
                  <a:r>
                    <a:rPr lang="de-DE">
                      <a:latin typeface="Arial" charset="0"/>
                    </a:rPr>
                    <a:t>??</a:t>
                  </a:r>
                </a:p>
                <a:p>
                  <a:pPr algn="ctr" eaLnBrk="0" hangingPunct="0"/>
                  <a:endParaRPr lang="de-DE">
                    <a:latin typeface="Arial" charset="0"/>
                  </a:endParaRPr>
                </a:p>
              </p:txBody>
            </p:sp>
            <p:sp>
              <p:nvSpPr>
                <p:cNvPr id="34864" name="Rectangle 47"/>
                <p:cNvSpPr>
                  <a:spLocks noChangeArrowheads="1"/>
                </p:cNvSpPr>
                <p:nvPr/>
              </p:nvSpPr>
              <p:spPr bwMode="auto">
                <a:xfrm>
                  <a:off x="1758" y="1556"/>
                  <a:ext cx="850" cy="461"/>
                </a:xfrm>
                <a:prstGeom prst="rect">
                  <a:avLst/>
                </a:prstGeom>
                <a:noFill/>
                <a:ln w="7">
                  <a:solidFill>
                    <a:srgbClr val="A0A0A0"/>
                  </a:solidFill>
                  <a:miter lim="800000"/>
                  <a:headEnd/>
                  <a:tailEnd/>
                </a:ln>
              </p:spPr>
              <p:txBody>
                <a:bodyPr/>
                <a:lstStyle/>
                <a:p>
                  <a:endParaRPr lang="de-DE"/>
                </a:p>
              </p:txBody>
            </p:sp>
          </p:grpSp>
          <p:grpSp>
            <p:nvGrpSpPr>
              <p:cNvPr id="34857" name="Group 50"/>
              <p:cNvGrpSpPr>
                <a:grpSpLocks/>
              </p:cNvGrpSpPr>
              <p:nvPr/>
            </p:nvGrpSpPr>
            <p:grpSpPr bwMode="auto">
              <a:xfrm>
                <a:off x="965" y="2017"/>
                <a:ext cx="793" cy="461"/>
                <a:chOff x="965" y="2017"/>
                <a:chExt cx="793" cy="461"/>
              </a:xfrm>
            </p:grpSpPr>
            <p:sp>
              <p:nvSpPr>
                <p:cNvPr id="34861" name="Rectangle 19"/>
                <p:cNvSpPr>
                  <a:spLocks noChangeArrowheads="1"/>
                </p:cNvSpPr>
                <p:nvPr/>
              </p:nvSpPr>
              <p:spPr bwMode="auto">
                <a:xfrm>
                  <a:off x="993" y="2106"/>
                  <a:ext cx="737" cy="318"/>
                </a:xfrm>
                <a:prstGeom prst="rect">
                  <a:avLst/>
                </a:prstGeom>
                <a:noFill/>
                <a:ln w="9525">
                  <a:noFill/>
                  <a:miter lim="800000"/>
                  <a:headEnd/>
                  <a:tailEnd/>
                </a:ln>
              </p:spPr>
              <p:txBody>
                <a:bodyPr/>
                <a:lstStyle/>
                <a:p>
                  <a:pPr algn="ctr"/>
                  <a:r>
                    <a:rPr lang="de-DE">
                      <a:latin typeface="Arial" charset="0"/>
                    </a:rPr>
                    <a:t>2012</a:t>
                  </a:r>
                </a:p>
                <a:p>
                  <a:pPr algn="ctr" eaLnBrk="0" hangingPunct="0"/>
                  <a:endParaRPr lang="de-DE">
                    <a:latin typeface="Arial" charset="0"/>
                  </a:endParaRPr>
                </a:p>
              </p:txBody>
            </p:sp>
            <p:sp>
              <p:nvSpPr>
                <p:cNvPr id="34862" name="Rectangle 49"/>
                <p:cNvSpPr>
                  <a:spLocks noChangeArrowheads="1"/>
                </p:cNvSpPr>
                <p:nvPr/>
              </p:nvSpPr>
              <p:spPr bwMode="auto">
                <a:xfrm>
                  <a:off x="965" y="2017"/>
                  <a:ext cx="793" cy="461"/>
                </a:xfrm>
                <a:prstGeom prst="rect">
                  <a:avLst/>
                </a:prstGeom>
                <a:noFill/>
                <a:ln w="7">
                  <a:solidFill>
                    <a:srgbClr val="A0A0A0"/>
                  </a:solidFill>
                  <a:miter lim="800000"/>
                  <a:headEnd/>
                  <a:tailEnd/>
                </a:ln>
              </p:spPr>
              <p:txBody>
                <a:bodyPr/>
                <a:lstStyle/>
                <a:p>
                  <a:endParaRPr lang="de-DE"/>
                </a:p>
              </p:txBody>
            </p:sp>
          </p:grpSp>
          <p:grpSp>
            <p:nvGrpSpPr>
              <p:cNvPr id="34858" name="Group 52"/>
              <p:cNvGrpSpPr>
                <a:grpSpLocks/>
              </p:cNvGrpSpPr>
              <p:nvPr/>
            </p:nvGrpSpPr>
            <p:grpSpPr bwMode="auto">
              <a:xfrm>
                <a:off x="1758" y="2017"/>
                <a:ext cx="850" cy="461"/>
                <a:chOff x="1758" y="2017"/>
                <a:chExt cx="850" cy="461"/>
              </a:xfrm>
            </p:grpSpPr>
            <p:sp>
              <p:nvSpPr>
                <p:cNvPr id="34859" name="Rectangle 20"/>
                <p:cNvSpPr>
                  <a:spLocks noChangeArrowheads="1"/>
                </p:cNvSpPr>
                <p:nvPr/>
              </p:nvSpPr>
              <p:spPr bwMode="auto">
                <a:xfrm>
                  <a:off x="1786" y="2068"/>
                  <a:ext cx="794" cy="318"/>
                </a:xfrm>
                <a:prstGeom prst="rect">
                  <a:avLst/>
                </a:prstGeom>
                <a:noFill/>
                <a:ln w="9525">
                  <a:noFill/>
                  <a:miter lim="800000"/>
                  <a:headEnd/>
                  <a:tailEnd/>
                </a:ln>
              </p:spPr>
              <p:txBody>
                <a:bodyPr/>
                <a:lstStyle/>
                <a:p>
                  <a:pPr algn="ctr"/>
                  <a:r>
                    <a:rPr lang="de-DE">
                      <a:latin typeface="Arial" charset="0"/>
                    </a:rPr>
                    <a:t>7.06 bn</a:t>
                  </a:r>
                </a:p>
                <a:p>
                  <a:pPr algn="ctr" eaLnBrk="0" hangingPunct="0"/>
                  <a:endParaRPr lang="de-DE">
                    <a:latin typeface="Arial" charset="0"/>
                  </a:endParaRPr>
                </a:p>
              </p:txBody>
            </p:sp>
            <p:sp>
              <p:nvSpPr>
                <p:cNvPr id="34860" name="Rectangle 51"/>
                <p:cNvSpPr>
                  <a:spLocks noChangeArrowheads="1"/>
                </p:cNvSpPr>
                <p:nvPr/>
              </p:nvSpPr>
              <p:spPr bwMode="auto">
                <a:xfrm>
                  <a:off x="1758" y="2017"/>
                  <a:ext cx="850" cy="461"/>
                </a:xfrm>
                <a:prstGeom prst="rect">
                  <a:avLst/>
                </a:prstGeom>
                <a:noFill/>
                <a:ln w="7">
                  <a:solidFill>
                    <a:srgbClr val="A0A0A0"/>
                  </a:solidFill>
                  <a:miter lim="800000"/>
                  <a:headEnd/>
                  <a:tailEnd/>
                </a:ln>
              </p:spPr>
              <p:txBody>
                <a:bodyPr/>
                <a:lstStyle/>
                <a:p>
                  <a:endParaRPr lang="de-DE"/>
                </a:p>
              </p:txBody>
            </p:sp>
          </p:grpSp>
        </p:grpSp>
        <p:sp>
          <p:nvSpPr>
            <p:cNvPr id="34842" name="Rectangle 54"/>
            <p:cNvSpPr>
              <a:spLocks noChangeArrowheads="1"/>
            </p:cNvSpPr>
            <p:nvPr/>
          </p:nvSpPr>
          <p:spPr bwMode="auto">
            <a:xfrm>
              <a:off x="-3" y="458"/>
              <a:ext cx="3633" cy="2023"/>
            </a:xfrm>
            <a:prstGeom prst="rect">
              <a:avLst/>
            </a:prstGeom>
            <a:noFill/>
            <a:ln w="9525">
              <a:solidFill>
                <a:srgbClr val="A0A0A0"/>
              </a:solidFill>
              <a:miter lim="800000"/>
              <a:headEnd/>
              <a:tailEnd/>
            </a:ln>
          </p:spPr>
          <p:txBody>
            <a:bodyPr/>
            <a:lstStyle/>
            <a:p>
              <a:endParaRPr lang="de-DE"/>
            </a:p>
          </p:txBody>
        </p:sp>
      </p:grpSp>
      <p:sp>
        <p:nvSpPr>
          <p:cNvPr id="34821" name="AutoShape 57"/>
          <p:cNvSpPr>
            <a:spLocks noChangeArrowheads="1"/>
          </p:cNvSpPr>
          <p:nvPr/>
        </p:nvSpPr>
        <p:spPr bwMode="auto">
          <a:xfrm>
            <a:off x="1323975" y="2971800"/>
            <a:ext cx="428625" cy="1981200"/>
          </a:xfrm>
          <a:prstGeom prst="curvedRightArrow">
            <a:avLst>
              <a:gd name="adj1" fmla="val 92444"/>
              <a:gd name="adj2" fmla="val 184889"/>
              <a:gd name="adj3" fmla="val 33333"/>
            </a:avLst>
          </a:prstGeom>
          <a:solidFill>
            <a:schemeClr val="accent1"/>
          </a:solidFill>
          <a:ln w="9525">
            <a:solidFill>
              <a:schemeClr val="tx1"/>
            </a:solidFill>
            <a:miter lim="800000"/>
            <a:headEnd/>
            <a:tailEnd/>
          </a:ln>
        </p:spPr>
        <p:txBody>
          <a:bodyPr wrap="none" anchor="ctr"/>
          <a:lstStyle/>
          <a:p>
            <a:endParaRPr lang="de-DE"/>
          </a:p>
        </p:txBody>
      </p:sp>
      <p:sp>
        <p:nvSpPr>
          <p:cNvPr id="34822" name="Text Box 58"/>
          <p:cNvSpPr txBox="1">
            <a:spLocks noChangeArrowheads="1"/>
          </p:cNvSpPr>
          <p:nvPr/>
        </p:nvSpPr>
        <p:spPr bwMode="auto">
          <a:xfrm>
            <a:off x="685800" y="3641725"/>
            <a:ext cx="619125" cy="400050"/>
          </a:xfrm>
          <a:prstGeom prst="rect">
            <a:avLst/>
          </a:prstGeom>
          <a:noFill/>
          <a:ln w="9525">
            <a:noFill/>
            <a:miter lim="800000"/>
            <a:headEnd/>
            <a:tailEnd/>
          </a:ln>
        </p:spPr>
        <p:txBody>
          <a:bodyPr wrap="none">
            <a:spAutoFit/>
          </a:bodyPr>
          <a:lstStyle/>
          <a:p>
            <a:r>
              <a:rPr lang="de-DE" sz="2000" b="1">
                <a:solidFill>
                  <a:srgbClr val="FF0000"/>
                </a:solidFill>
                <a:latin typeface="Arial" charset="0"/>
              </a:rPr>
              <a:t>+40</a:t>
            </a:r>
            <a:endParaRPr lang="de-AT" sz="2000" b="1">
              <a:solidFill>
                <a:srgbClr val="FF0000"/>
              </a:solidFill>
              <a:latin typeface="Arial" charset="0"/>
            </a:endParaRPr>
          </a:p>
        </p:txBody>
      </p:sp>
      <p:sp>
        <p:nvSpPr>
          <p:cNvPr id="34823" name="AutoShape 59"/>
          <p:cNvSpPr>
            <a:spLocks noChangeArrowheads="1"/>
          </p:cNvSpPr>
          <p:nvPr/>
        </p:nvSpPr>
        <p:spPr bwMode="auto">
          <a:xfrm>
            <a:off x="7496175" y="3048000"/>
            <a:ext cx="581025" cy="2057400"/>
          </a:xfrm>
          <a:prstGeom prst="curvedLeftArrow">
            <a:avLst>
              <a:gd name="adj1" fmla="val 70820"/>
              <a:gd name="adj2" fmla="val 141639"/>
              <a:gd name="adj3" fmla="val 33333"/>
            </a:avLst>
          </a:prstGeom>
          <a:solidFill>
            <a:schemeClr val="accent1"/>
          </a:solidFill>
          <a:ln w="9525">
            <a:solidFill>
              <a:schemeClr val="tx1"/>
            </a:solidFill>
            <a:miter lim="800000"/>
            <a:headEnd/>
            <a:tailEnd/>
          </a:ln>
        </p:spPr>
        <p:txBody>
          <a:bodyPr wrap="none" anchor="ctr"/>
          <a:lstStyle/>
          <a:p>
            <a:endParaRPr lang="de-DE"/>
          </a:p>
        </p:txBody>
      </p:sp>
      <p:sp>
        <p:nvSpPr>
          <p:cNvPr id="34824" name="Text Box 60"/>
          <p:cNvSpPr txBox="1">
            <a:spLocks noChangeArrowheads="1"/>
          </p:cNvSpPr>
          <p:nvPr/>
        </p:nvSpPr>
        <p:spPr bwMode="auto">
          <a:xfrm>
            <a:off x="8105775" y="3641725"/>
            <a:ext cx="398463" cy="400050"/>
          </a:xfrm>
          <a:prstGeom prst="rect">
            <a:avLst/>
          </a:prstGeom>
          <a:noFill/>
          <a:ln w="9525">
            <a:noFill/>
            <a:miter lim="800000"/>
            <a:headEnd/>
            <a:tailEnd/>
          </a:ln>
        </p:spPr>
        <p:txBody>
          <a:bodyPr wrap="none">
            <a:spAutoFit/>
          </a:bodyPr>
          <a:lstStyle/>
          <a:p>
            <a:r>
              <a:rPr lang="de-DE" sz="2000" b="1">
                <a:solidFill>
                  <a:srgbClr val="FF0000"/>
                </a:solidFill>
                <a:latin typeface="Arial" charset="0"/>
              </a:rPr>
              <a:t>.2</a:t>
            </a:r>
            <a:endParaRPr lang="de-AT" sz="2000" b="1">
              <a:solidFill>
                <a:srgbClr val="FF0000"/>
              </a:solidFill>
              <a:latin typeface="Arial" charset="0"/>
            </a:endParaRPr>
          </a:p>
        </p:txBody>
      </p:sp>
      <p:sp>
        <p:nvSpPr>
          <p:cNvPr id="7229" name="AutoShape 61"/>
          <p:cNvSpPr>
            <a:spLocks noChangeArrowheads="1"/>
          </p:cNvSpPr>
          <p:nvPr/>
        </p:nvSpPr>
        <p:spPr bwMode="auto">
          <a:xfrm>
            <a:off x="2362200" y="2971800"/>
            <a:ext cx="428625" cy="990600"/>
          </a:xfrm>
          <a:prstGeom prst="curvedRightArrow">
            <a:avLst>
              <a:gd name="adj1" fmla="val 46222"/>
              <a:gd name="adj2" fmla="val 92444"/>
              <a:gd name="adj3" fmla="val 33333"/>
            </a:avLst>
          </a:prstGeom>
          <a:solidFill>
            <a:srgbClr val="9999FF"/>
          </a:solidFill>
          <a:ln w="9525">
            <a:solidFill>
              <a:schemeClr val="tx1"/>
            </a:solidFill>
            <a:miter lim="800000"/>
            <a:headEnd/>
            <a:tailEnd/>
          </a:ln>
        </p:spPr>
        <p:txBody>
          <a:bodyPr wrap="none" anchor="ctr"/>
          <a:lstStyle/>
          <a:p>
            <a:endParaRPr lang="de-DE"/>
          </a:p>
        </p:txBody>
      </p:sp>
      <p:sp>
        <p:nvSpPr>
          <p:cNvPr id="7230" name="AutoShape 62"/>
          <p:cNvSpPr>
            <a:spLocks noChangeArrowheads="1"/>
          </p:cNvSpPr>
          <p:nvPr/>
        </p:nvSpPr>
        <p:spPr bwMode="auto">
          <a:xfrm>
            <a:off x="2362200" y="3886200"/>
            <a:ext cx="428625" cy="990600"/>
          </a:xfrm>
          <a:prstGeom prst="curvedRightArrow">
            <a:avLst>
              <a:gd name="adj1" fmla="val 46222"/>
              <a:gd name="adj2" fmla="val 92444"/>
              <a:gd name="adj3" fmla="val 33333"/>
            </a:avLst>
          </a:prstGeom>
          <a:solidFill>
            <a:srgbClr val="9999FF"/>
          </a:solidFill>
          <a:ln w="9525">
            <a:solidFill>
              <a:schemeClr val="tx1"/>
            </a:solidFill>
            <a:miter lim="800000"/>
            <a:headEnd/>
            <a:tailEnd/>
          </a:ln>
        </p:spPr>
        <p:txBody>
          <a:bodyPr wrap="none" anchor="ctr"/>
          <a:lstStyle/>
          <a:p>
            <a:endParaRPr lang="de-DE"/>
          </a:p>
        </p:txBody>
      </p:sp>
      <p:sp>
        <p:nvSpPr>
          <p:cNvPr id="7232" name="Text Box 64"/>
          <p:cNvSpPr txBox="1">
            <a:spLocks noChangeArrowheads="1"/>
          </p:cNvSpPr>
          <p:nvPr/>
        </p:nvSpPr>
        <p:spPr bwMode="auto">
          <a:xfrm>
            <a:off x="1763713" y="3184525"/>
            <a:ext cx="619125" cy="400050"/>
          </a:xfrm>
          <a:prstGeom prst="rect">
            <a:avLst/>
          </a:prstGeom>
          <a:noFill/>
          <a:ln w="9525">
            <a:noFill/>
            <a:miter lim="800000"/>
            <a:headEnd/>
            <a:tailEnd/>
          </a:ln>
        </p:spPr>
        <p:txBody>
          <a:bodyPr wrap="none">
            <a:spAutoFit/>
          </a:bodyPr>
          <a:lstStyle/>
          <a:p>
            <a:r>
              <a:rPr lang="de-DE" sz="2000" b="1">
                <a:solidFill>
                  <a:srgbClr val="FF0000"/>
                </a:solidFill>
                <a:latin typeface="Arial" charset="0"/>
              </a:rPr>
              <a:t>+20</a:t>
            </a:r>
            <a:endParaRPr lang="de-AT" sz="2000" b="1">
              <a:solidFill>
                <a:srgbClr val="FF0000"/>
              </a:solidFill>
              <a:latin typeface="Arial" charset="0"/>
            </a:endParaRPr>
          </a:p>
        </p:txBody>
      </p:sp>
      <p:sp>
        <p:nvSpPr>
          <p:cNvPr id="7233" name="Text Box 65"/>
          <p:cNvSpPr txBox="1">
            <a:spLocks noChangeArrowheads="1"/>
          </p:cNvSpPr>
          <p:nvPr/>
        </p:nvSpPr>
        <p:spPr bwMode="auto">
          <a:xfrm>
            <a:off x="1763713" y="4114800"/>
            <a:ext cx="619125" cy="400050"/>
          </a:xfrm>
          <a:prstGeom prst="rect">
            <a:avLst/>
          </a:prstGeom>
          <a:noFill/>
          <a:ln w="9525">
            <a:noFill/>
            <a:miter lim="800000"/>
            <a:headEnd/>
            <a:tailEnd/>
          </a:ln>
        </p:spPr>
        <p:txBody>
          <a:bodyPr wrap="none">
            <a:spAutoFit/>
          </a:bodyPr>
          <a:lstStyle/>
          <a:p>
            <a:r>
              <a:rPr lang="de-DE" sz="2000" b="1">
                <a:solidFill>
                  <a:srgbClr val="FF0000"/>
                </a:solidFill>
                <a:latin typeface="Arial" charset="0"/>
              </a:rPr>
              <a:t>+20</a:t>
            </a:r>
            <a:endParaRPr lang="de-AT" sz="2000" b="1">
              <a:solidFill>
                <a:srgbClr val="FF0000"/>
              </a:solidFill>
              <a:latin typeface="Arial" charset="0"/>
            </a:endParaRPr>
          </a:p>
        </p:txBody>
      </p:sp>
      <p:sp>
        <p:nvSpPr>
          <p:cNvPr id="7234" name="AutoShape 66"/>
          <p:cNvSpPr>
            <a:spLocks noChangeArrowheads="1"/>
          </p:cNvSpPr>
          <p:nvPr/>
        </p:nvSpPr>
        <p:spPr bwMode="auto">
          <a:xfrm>
            <a:off x="6372225" y="3141663"/>
            <a:ext cx="304800" cy="792162"/>
          </a:xfrm>
          <a:prstGeom prst="curvedLeftArrow">
            <a:avLst>
              <a:gd name="adj1" fmla="val 51979"/>
              <a:gd name="adj2" fmla="val 103958"/>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7235" name="AutoShape 67"/>
          <p:cNvSpPr>
            <a:spLocks noChangeArrowheads="1"/>
          </p:cNvSpPr>
          <p:nvPr/>
        </p:nvSpPr>
        <p:spPr bwMode="auto">
          <a:xfrm>
            <a:off x="6372225" y="3932238"/>
            <a:ext cx="304800" cy="792162"/>
          </a:xfrm>
          <a:prstGeom prst="curvedLeftArrow">
            <a:avLst>
              <a:gd name="adj1" fmla="val 51979"/>
              <a:gd name="adj2" fmla="val 103958"/>
              <a:gd name="adj3" fmla="val 33333"/>
            </a:avLst>
          </a:prstGeom>
          <a:solidFill>
            <a:schemeClr val="accent1"/>
          </a:solidFill>
          <a:ln w="9525">
            <a:solidFill>
              <a:srgbClr val="FF0000"/>
            </a:solidFill>
            <a:miter lim="800000"/>
            <a:headEnd/>
            <a:tailEnd/>
          </a:ln>
        </p:spPr>
        <p:txBody>
          <a:bodyPr wrap="none" anchor="ctr"/>
          <a:lstStyle/>
          <a:p>
            <a:endParaRPr lang="de-DE"/>
          </a:p>
        </p:txBody>
      </p:sp>
      <p:sp>
        <p:nvSpPr>
          <p:cNvPr id="7236" name="Text Box 68"/>
          <p:cNvSpPr txBox="1">
            <a:spLocks noChangeArrowheads="1"/>
          </p:cNvSpPr>
          <p:nvPr/>
        </p:nvSpPr>
        <p:spPr bwMode="auto">
          <a:xfrm>
            <a:off x="6654800" y="3284538"/>
            <a:ext cx="441325" cy="461962"/>
          </a:xfrm>
          <a:prstGeom prst="rect">
            <a:avLst/>
          </a:prstGeom>
          <a:noFill/>
          <a:ln w="9525">
            <a:noFill/>
            <a:miter lim="800000"/>
            <a:headEnd/>
            <a:tailEnd/>
          </a:ln>
        </p:spPr>
        <p:txBody>
          <a:bodyPr wrap="none">
            <a:spAutoFit/>
          </a:bodyPr>
          <a:lstStyle/>
          <a:p>
            <a:r>
              <a:rPr lang="de-AT" b="1">
                <a:solidFill>
                  <a:srgbClr val="FF0000"/>
                </a:solidFill>
                <a:latin typeface="Arial" charset="0"/>
              </a:rPr>
              <a:t>.x</a:t>
            </a:r>
          </a:p>
        </p:txBody>
      </p:sp>
      <p:sp>
        <p:nvSpPr>
          <p:cNvPr id="7237" name="Text Box 69"/>
          <p:cNvSpPr txBox="1">
            <a:spLocks noChangeArrowheads="1"/>
          </p:cNvSpPr>
          <p:nvPr/>
        </p:nvSpPr>
        <p:spPr bwMode="auto">
          <a:xfrm>
            <a:off x="6645275" y="4076700"/>
            <a:ext cx="441325" cy="461963"/>
          </a:xfrm>
          <a:prstGeom prst="rect">
            <a:avLst/>
          </a:prstGeom>
          <a:noFill/>
          <a:ln w="9525">
            <a:noFill/>
            <a:miter lim="800000"/>
            <a:headEnd/>
            <a:tailEnd/>
          </a:ln>
        </p:spPr>
        <p:txBody>
          <a:bodyPr wrap="none">
            <a:spAutoFit/>
          </a:bodyPr>
          <a:lstStyle/>
          <a:p>
            <a:r>
              <a:rPr lang="de-AT" b="1">
                <a:solidFill>
                  <a:srgbClr val="FF0000"/>
                </a:solidFill>
                <a:latin typeface="Arial" charset="0"/>
              </a:rPr>
              <a:t>.x</a:t>
            </a:r>
          </a:p>
        </p:txBody>
      </p:sp>
      <p:sp>
        <p:nvSpPr>
          <p:cNvPr id="3483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37906"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00125" y="5500688"/>
            <a:ext cx="1609725" cy="571500"/>
          </a:xfrm>
          <a:prstGeom prst="rect">
            <a:avLst/>
          </a:prstGeom>
          <a:noFill/>
          <a:ln w="9525">
            <a:noFill/>
            <a:miter lim="800000"/>
            <a:headEnd/>
            <a:tailEnd/>
          </a:ln>
        </p:spPr>
      </p:pic>
      <p:sp>
        <p:nvSpPr>
          <p:cNvPr id="3483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3790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633788" y="5500688"/>
            <a:ext cx="1366837" cy="571500"/>
          </a:xfrm>
          <a:prstGeom prst="rect">
            <a:avLst/>
          </a:prstGeom>
          <a:noFill/>
          <a:ln w="9525">
            <a:noFill/>
            <a:miter lim="800000"/>
            <a:headEnd/>
            <a:tailEnd/>
          </a:ln>
        </p:spPr>
      </p:pic>
      <p:sp>
        <p:nvSpPr>
          <p:cNvPr id="3483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37910"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907088" y="5386388"/>
            <a:ext cx="1522412" cy="614362"/>
          </a:xfrm>
          <a:prstGeom prst="rect">
            <a:avLst/>
          </a:prstGeom>
          <a:noFill/>
          <a:ln w="9525">
            <a:noFill/>
            <a:miter lim="800000"/>
            <a:headEnd/>
            <a:tailEnd/>
          </a:ln>
        </p:spPr>
      </p:pic>
      <p:sp>
        <p:nvSpPr>
          <p:cNvPr id="75" name="Pfeil nach rechts 74"/>
          <p:cNvSpPr/>
          <p:nvPr/>
        </p:nvSpPr>
        <p:spPr>
          <a:xfrm>
            <a:off x="2714625" y="5659438"/>
            <a:ext cx="714375" cy="26987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6" name="Pfeil nach rechts 75"/>
          <p:cNvSpPr/>
          <p:nvPr/>
        </p:nvSpPr>
        <p:spPr>
          <a:xfrm>
            <a:off x="5072063" y="5643563"/>
            <a:ext cx="714375" cy="26987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2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7906"/>
                                        </p:tgtEl>
                                        <p:attrNameLst>
                                          <p:attrName>style.visibility</p:attrName>
                                        </p:attrNameLst>
                                      </p:cBhvr>
                                      <p:to>
                                        <p:strVal val="visible"/>
                                      </p:to>
                                    </p:set>
                                    <p:animEffect transition="in" filter="blinds(horizontal)">
                                      <p:cBhvr>
                                        <p:cTn id="39" dur="500"/>
                                        <p:tgtEl>
                                          <p:spTgt spid="37906"/>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75"/>
                                        </p:tgtEl>
                                        <p:attrNameLst>
                                          <p:attrName>style.visibility</p:attrName>
                                        </p:attrNameLst>
                                      </p:cBhvr>
                                      <p:to>
                                        <p:strVal val="visible"/>
                                      </p:to>
                                    </p:set>
                                    <p:anim calcmode="lin" valueType="num">
                                      <p:cBhvr additive="base">
                                        <p:cTn id="44" dur="500" fill="hold"/>
                                        <p:tgtEl>
                                          <p:spTgt spid="75"/>
                                        </p:tgtEl>
                                        <p:attrNameLst>
                                          <p:attrName>ppt_x</p:attrName>
                                        </p:attrNameLst>
                                      </p:cBhvr>
                                      <p:tavLst>
                                        <p:tav tm="0">
                                          <p:val>
                                            <p:strVal val="0-#ppt_w/2"/>
                                          </p:val>
                                        </p:tav>
                                        <p:tav tm="100000">
                                          <p:val>
                                            <p:strVal val="#ppt_x"/>
                                          </p:val>
                                        </p:tav>
                                      </p:tavLst>
                                    </p:anim>
                                    <p:anim calcmode="lin" valueType="num">
                                      <p:cBhvr additive="base">
                                        <p:cTn id="45"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7908"/>
                                        </p:tgtEl>
                                        <p:attrNameLst>
                                          <p:attrName>style.visibility</p:attrName>
                                        </p:attrNameLst>
                                      </p:cBhvr>
                                      <p:to>
                                        <p:strVal val="visible"/>
                                      </p:to>
                                    </p:set>
                                    <p:animEffect transition="in" filter="blinds(horizontal)">
                                      <p:cBhvr>
                                        <p:cTn id="50" dur="500"/>
                                        <p:tgtEl>
                                          <p:spTgt spid="37908"/>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additive="base">
                                        <p:cTn id="55" dur="500" fill="hold"/>
                                        <p:tgtEl>
                                          <p:spTgt spid="76"/>
                                        </p:tgtEl>
                                        <p:attrNameLst>
                                          <p:attrName>ppt_x</p:attrName>
                                        </p:attrNameLst>
                                      </p:cBhvr>
                                      <p:tavLst>
                                        <p:tav tm="0">
                                          <p:val>
                                            <p:strVal val="0-#ppt_w/2"/>
                                          </p:val>
                                        </p:tav>
                                        <p:tav tm="100000">
                                          <p:val>
                                            <p:strVal val="#ppt_x"/>
                                          </p:val>
                                        </p:tav>
                                      </p:tavLst>
                                    </p:anim>
                                    <p:anim calcmode="lin" valueType="num">
                                      <p:cBhvr additive="base">
                                        <p:cTn id="56"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37910"/>
                                        </p:tgtEl>
                                        <p:attrNameLst>
                                          <p:attrName>style.visibility</p:attrName>
                                        </p:attrNameLst>
                                      </p:cBhvr>
                                      <p:to>
                                        <p:strVal val="visible"/>
                                      </p:to>
                                    </p:set>
                                    <p:animEffect transition="in" filter="blinds(horizontal)">
                                      <p:cBhvr>
                                        <p:cTn id="61" dur="500"/>
                                        <p:tgtEl>
                                          <p:spTgt spid="37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9" grpId="0" animBg="1"/>
      <p:bldP spid="7230" grpId="0" animBg="1"/>
      <p:bldP spid="7232" grpId="0"/>
      <p:bldP spid="7233" grpId="0"/>
      <p:bldP spid="7234" grpId="0" animBg="1"/>
      <p:bldP spid="7235" grpId="0" animBg="1"/>
      <p:bldP spid="7236" grpId="0"/>
      <p:bldP spid="7237" grpId="0"/>
      <p:bldP spid="75" grpId="0" animBg="1"/>
      <p:bldP spid="7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feil nach oben 10"/>
          <p:cNvSpPr/>
          <p:nvPr/>
        </p:nvSpPr>
        <p:spPr>
          <a:xfrm>
            <a:off x="3924300" y="5084763"/>
            <a:ext cx="1295400" cy="504825"/>
          </a:xfrm>
          <a:prstGeom prst="upArrow">
            <a:avLst>
              <a:gd name="adj1" fmla="val 50000"/>
              <a:gd name="adj2" fmla="val 50000"/>
            </a:avLst>
          </a:prstGeom>
          <a:solidFill>
            <a:schemeClr val="bg2">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2" name="Pfeil nach oben 11"/>
          <p:cNvSpPr/>
          <p:nvPr/>
        </p:nvSpPr>
        <p:spPr>
          <a:xfrm>
            <a:off x="3924300" y="3500438"/>
            <a:ext cx="1295400" cy="433387"/>
          </a:xfrm>
          <a:prstGeom prst="upArrow">
            <a:avLst>
              <a:gd name="adj1" fmla="val 50000"/>
              <a:gd name="adj2" fmla="val 50000"/>
            </a:avLst>
          </a:prstGeom>
          <a:solidFill>
            <a:schemeClr val="bg2">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5844" name="Text Box 2"/>
          <p:cNvSpPr txBox="1">
            <a:spLocks noChangeArrowheads="1"/>
          </p:cNvSpPr>
          <p:nvPr/>
        </p:nvSpPr>
        <p:spPr bwMode="auto">
          <a:xfrm>
            <a:off x="2981325" y="44450"/>
            <a:ext cx="2598738" cy="584200"/>
          </a:xfrm>
          <a:prstGeom prst="rect">
            <a:avLst/>
          </a:prstGeom>
          <a:noFill/>
          <a:ln w="9525">
            <a:noFill/>
            <a:miter lim="800000"/>
            <a:headEnd/>
            <a:tailEnd/>
          </a:ln>
        </p:spPr>
        <p:txBody>
          <a:bodyPr wrap="none">
            <a:spAutoFit/>
          </a:bodyPr>
          <a:lstStyle/>
          <a:p>
            <a:r>
              <a:rPr lang="de-DE" sz="3200" b="1">
                <a:solidFill>
                  <a:srgbClr val="FF0000"/>
                </a:solidFill>
                <a:latin typeface="Arial" charset="0"/>
              </a:rPr>
              <a:t>Basic rule III</a:t>
            </a:r>
            <a:endParaRPr lang="de-AT" sz="3200">
              <a:latin typeface="Arial" charset="0"/>
            </a:endParaRPr>
          </a:p>
        </p:txBody>
      </p:sp>
      <p:sp>
        <p:nvSpPr>
          <p:cNvPr id="5123" name="Text Box 3"/>
          <p:cNvSpPr txBox="1">
            <a:spLocks noChangeArrowheads="1"/>
          </p:cNvSpPr>
          <p:nvPr/>
        </p:nvSpPr>
        <p:spPr bwMode="auto">
          <a:xfrm>
            <a:off x="1042988" y="5516563"/>
            <a:ext cx="6842125" cy="1200150"/>
          </a:xfrm>
          <a:prstGeom prst="rect">
            <a:avLst/>
          </a:prstGeom>
          <a:solidFill>
            <a:srgbClr val="99FF99"/>
          </a:solidFill>
          <a:ln w="9525">
            <a:solidFill>
              <a:srgbClr val="333300"/>
            </a:solidFill>
            <a:miter lim="800000"/>
            <a:headEnd/>
            <a:tailEnd/>
          </a:ln>
        </p:spPr>
        <p:txBody>
          <a:bodyPr>
            <a:spAutoFit/>
          </a:bodyPr>
          <a:lstStyle/>
          <a:p>
            <a:r>
              <a:rPr lang="de-DE" b="1">
                <a:solidFill>
                  <a:srgbClr val="008000"/>
                </a:solidFill>
                <a:latin typeface="Arial" charset="0"/>
              </a:rPr>
              <a:t>Basic rule I:</a:t>
            </a:r>
            <a:endParaRPr lang="de-DE" b="1">
              <a:latin typeface="Arial" charset="0"/>
            </a:endParaRPr>
          </a:p>
          <a:p>
            <a:pPr lvl="1"/>
            <a:r>
              <a:rPr lang="de-DE" b="1">
                <a:solidFill>
                  <a:srgbClr val="008000"/>
                </a:solidFill>
                <a:latin typeface="Arial" charset="0"/>
                <a:sym typeface="Wingdings" pitchFamily="2" charset="2"/>
              </a:rPr>
              <a:t>The same time period belongs to the same growth factor</a:t>
            </a:r>
            <a:endParaRPr lang="de-DE" b="1">
              <a:solidFill>
                <a:srgbClr val="008000"/>
              </a:solidFill>
              <a:latin typeface="Arial" charset="0"/>
            </a:endParaRPr>
          </a:p>
        </p:txBody>
      </p:sp>
      <p:sp>
        <p:nvSpPr>
          <p:cNvPr id="6" name="Text Box 3"/>
          <p:cNvSpPr txBox="1">
            <a:spLocks noChangeArrowheads="1"/>
          </p:cNvSpPr>
          <p:nvPr/>
        </p:nvSpPr>
        <p:spPr bwMode="auto">
          <a:xfrm>
            <a:off x="1042988" y="3884613"/>
            <a:ext cx="6842125" cy="1200150"/>
          </a:xfrm>
          <a:prstGeom prst="rect">
            <a:avLst/>
          </a:prstGeom>
          <a:solidFill>
            <a:srgbClr val="CDE6FF"/>
          </a:solidFill>
          <a:ln w="9525">
            <a:solidFill>
              <a:schemeClr val="accent2">
                <a:lumMod val="75000"/>
              </a:schemeClr>
            </a:solidFill>
            <a:miter lim="800000"/>
            <a:headEnd/>
            <a:tailEnd/>
          </a:ln>
        </p:spPr>
        <p:txBody>
          <a:bodyPr>
            <a:spAutoFit/>
          </a:bodyPr>
          <a:lstStyle/>
          <a:p>
            <a:pPr>
              <a:defRPr/>
            </a:pPr>
            <a:r>
              <a:rPr lang="de-DE" b="1" dirty="0">
                <a:solidFill>
                  <a:schemeClr val="accent6">
                    <a:lumMod val="75000"/>
                  </a:schemeClr>
                </a:solidFill>
                <a:latin typeface="Arial" pitchFamily="34" charset="0"/>
                <a:cs typeface="Arial" pitchFamily="34" charset="0"/>
              </a:rPr>
              <a:t>Basic </a:t>
            </a:r>
            <a:r>
              <a:rPr lang="de-DE" b="1" dirty="0" err="1">
                <a:solidFill>
                  <a:schemeClr val="accent6">
                    <a:lumMod val="75000"/>
                  </a:schemeClr>
                </a:solidFill>
                <a:latin typeface="Arial" pitchFamily="34" charset="0"/>
                <a:cs typeface="Arial" pitchFamily="34" charset="0"/>
              </a:rPr>
              <a:t>rule</a:t>
            </a:r>
            <a:r>
              <a:rPr lang="de-DE" b="1" dirty="0">
                <a:solidFill>
                  <a:schemeClr val="accent6">
                    <a:lumMod val="75000"/>
                  </a:schemeClr>
                </a:solidFill>
                <a:latin typeface="Arial" pitchFamily="34" charset="0"/>
                <a:cs typeface="Arial" pitchFamily="34" charset="0"/>
              </a:rPr>
              <a:t> II:</a:t>
            </a:r>
          </a:p>
          <a:p>
            <a:pPr lvl="1">
              <a:defRPr/>
            </a:pPr>
            <a:r>
              <a:rPr lang="en-US" b="1" dirty="0">
                <a:solidFill>
                  <a:schemeClr val="accent6">
                    <a:lumMod val="75000"/>
                  </a:schemeClr>
                </a:solidFill>
                <a:latin typeface="Arial" pitchFamily="34" charset="0"/>
                <a:cs typeface="Arial" pitchFamily="34" charset="0"/>
              </a:rPr>
              <a:t>The n-fold time period belongs to the n</a:t>
            </a:r>
            <a:r>
              <a:rPr lang="en-US" b="1" baseline="30000" dirty="0">
                <a:solidFill>
                  <a:schemeClr val="accent6">
                    <a:lumMod val="75000"/>
                  </a:schemeClr>
                </a:solidFill>
                <a:latin typeface="Arial" pitchFamily="34" charset="0"/>
                <a:cs typeface="Arial" pitchFamily="34" charset="0"/>
              </a:rPr>
              <a:t>th</a:t>
            </a:r>
            <a:r>
              <a:rPr lang="en-US" b="1" dirty="0">
                <a:solidFill>
                  <a:schemeClr val="accent6">
                    <a:lumMod val="75000"/>
                  </a:schemeClr>
                </a:solidFill>
                <a:latin typeface="Arial" pitchFamily="34" charset="0"/>
                <a:cs typeface="Arial" pitchFamily="34" charset="0"/>
              </a:rPr>
              <a:t> power of the growth factor</a:t>
            </a:r>
            <a:endParaRPr lang="de-DE" b="1" dirty="0">
              <a:solidFill>
                <a:schemeClr val="accent6">
                  <a:lumMod val="75000"/>
                </a:schemeClr>
              </a:solidFill>
              <a:latin typeface="Arial" pitchFamily="34" charset="0"/>
              <a:cs typeface="Arial" pitchFamily="34" charset="0"/>
            </a:endParaRPr>
          </a:p>
        </p:txBody>
      </p:sp>
      <p:sp>
        <p:nvSpPr>
          <p:cNvPr id="5" name="Text Box 3"/>
          <p:cNvSpPr txBox="1">
            <a:spLocks noChangeArrowheads="1"/>
          </p:cNvSpPr>
          <p:nvPr/>
        </p:nvSpPr>
        <p:spPr bwMode="auto">
          <a:xfrm>
            <a:off x="971550" y="2300288"/>
            <a:ext cx="6985000" cy="1200150"/>
          </a:xfrm>
          <a:prstGeom prst="rect">
            <a:avLst/>
          </a:prstGeom>
          <a:solidFill>
            <a:srgbClr val="FFC1C1"/>
          </a:solidFill>
          <a:ln w="9525">
            <a:solidFill>
              <a:srgbClr val="000066"/>
            </a:solidFill>
            <a:miter lim="800000"/>
            <a:headEnd/>
            <a:tailEnd/>
          </a:ln>
        </p:spPr>
        <p:txBody>
          <a:bodyPr>
            <a:spAutoFit/>
          </a:bodyPr>
          <a:lstStyle/>
          <a:p>
            <a:r>
              <a:rPr lang="de-DE" b="1">
                <a:solidFill>
                  <a:srgbClr val="C00000"/>
                </a:solidFill>
                <a:latin typeface="Arial" charset="0"/>
              </a:rPr>
              <a:t>Basic rule III:</a:t>
            </a:r>
          </a:p>
          <a:p>
            <a:pPr lvl="1"/>
            <a:r>
              <a:rPr lang="de-DE" b="1">
                <a:solidFill>
                  <a:srgbClr val="C00000"/>
                </a:solidFill>
                <a:latin typeface="Arial" charset="0"/>
                <a:sym typeface="Wingdings" pitchFamily="2" charset="2"/>
              </a:rPr>
              <a:t>The half time belongs to the square root of the growth factor</a:t>
            </a:r>
            <a:endParaRPr lang="de-DE" b="1">
              <a:solidFill>
                <a:srgbClr val="C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linds(horizont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5123" grpId="0" animBg="1"/>
      <p:bldP spid="6"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3" cstate="print"/>
          <a:srcRect/>
          <a:stretch>
            <a:fillRect/>
          </a:stretch>
        </p:blipFill>
        <p:spPr bwMode="auto">
          <a:xfrm>
            <a:off x="3565525" y="849313"/>
            <a:ext cx="7920038" cy="5005387"/>
          </a:xfrm>
          <a:prstGeom prst="rect">
            <a:avLst/>
          </a:prstGeom>
          <a:noFill/>
          <a:ln w="9525">
            <a:noFill/>
            <a:miter lim="800000"/>
            <a:headEnd/>
            <a:tailEnd/>
          </a:ln>
        </p:spPr>
      </p:pic>
      <p:sp>
        <p:nvSpPr>
          <p:cNvPr id="4102" name="Line 3"/>
          <p:cNvSpPr>
            <a:spLocks noChangeShapeType="1"/>
          </p:cNvSpPr>
          <p:nvPr/>
        </p:nvSpPr>
        <p:spPr bwMode="auto">
          <a:xfrm>
            <a:off x="2987675" y="6165850"/>
            <a:ext cx="5832475" cy="0"/>
          </a:xfrm>
          <a:prstGeom prst="line">
            <a:avLst/>
          </a:prstGeom>
          <a:noFill/>
          <a:ln w="28575">
            <a:solidFill>
              <a:schemeClr val="tx1"/>
            </a:solidFill>
            <a:round/>
            <a:headEnd/>
            <a:tailEnd type="triangle" w="med" len="med"/>
          </a:ln>
        </p:spPr>
        <p:txBody>
          <a:bodyPr/>
          <a:lstStyle/>
          <a:p>
            <a:endParaRPr lang="de-AT"/>
          </a:p>
        </p:txBody>
      </p:sp>
      <p:sp>
        <p:nvSpPr>
          <p:cNvPr id="4103" name="Line 4"/>
          <p:cNvSpPr>
            <a:spLocks noChangeShapeType="1"/>
          </p:cNvSpPr>
          <p:nvPr/>
        </p:nvSpPr>
        <p:spPr bwMode="auto">
          <a:xfrm flipV="1">
            <a:off x="2987675" y="692150"/>
            <a:ext cx="0" cy="5473700"/>
          </a:xfrm>
          <a:prstGeom prst="line">
            <a:avLst/>
          </a:prstGeom>
          <a:noFill/>
          <a:ln w="19050">
            <a:solidFill>
              <a:schemeClr val="tx1"/>
            </a:solidFill>
            <a:round/>
            <a:headEnd/>
            <a:tailEnd type="triangle" w="med" len="med"/>
          </a:ln>
        </p:spPr>
        <p:txBody>
          <a:bodyPr/>
          <a:lstStyle/>
          <a:p>
            <a:endParaRPr lang="de-AT"/>
          </a:p>
        </p:txBody>
      </p:sp>
      <p:sp>
        <p:nvSpPr>
          <p:cNvPr id="4104" name="Text Box 5"/>
          <p:cNvSpPr txBox="1">
            <a:spLocks noChangeArrowheads="1"/>
          </p:cNvSpPr>
          <p:nvPr/>
        </p:nvSpPr>
        <p:spPr bwMode="auto">
          <a:xfrm>
            <a:off x="4032250" y="6115050"/>
            <a:ext cx="336550" cy="366713"/>
          </a:xfrm>
          <a:prstGeom prst="rect">
            <a:avLst/>
          </a:prstGeom>
          <a:noFill/>
          <a:ln w="9525">
            <a:noFill/>
            <a:miter lim="800000"/>
            <a:headEnd/>
            <a:tailEnd/>
          </a:ln>
        </p:spPr>
        <p:txBody>
          <a:bodyPr wrap="none">
            <a:spAutoFit/>
          </a:bodyPr>
          <a:lstStyle/>
          <a:p>
            <a:r>
              <a:rPr lang="de-DE" sz="1800" b="1"/>
              <a:t>t</a:t>
            </a:r>
            <a:r>
              <a:rPr lang="de-DE" sz="1800" b="1" baseline="-25000"/>
              <a:t>1</a:t>
            </a:r>
            <a:endParaRPr lang="de-DE" sz="1800" b="1"/>
          </a:p>
        </p:txBody>
      </p:sp>
      <p:sp>
        <p:nvSpPr>
          <p:cNvPr id="4105" name="Text Box 6"/>
          <p:cNvSpPr txBox="1">
            <a:spLocks noChangeArrowheads="1"/>
          </p:cNvSpPr>
          <p:nvPr/>
        </p:nvSpPr>
        <p:spPr bwMode="auto">
          <a:xfrm>
            <a:off x="2530475" y="741363"/>
            <a:ext cx="488950" cy="366712"/>
          </a:xfrm>
          <a:prstGeom prst="rect">
            <a:avLst/>
          </a:prstGeom>
          <a:noFill/>
          <a:ln w="9525">
            <a:noFill/>
            <a:miter lim="800000"/>
            <a:headEnd/>
            <a:tailEnd/>
          </a:ln>
        </p:spPr>
        <p:txBody>
          <a:bodyPr wrap="none">
            <a:spAutoFit/>
          </a:bodyPr>
          <a:lstStyle/>
          <a:p>
            <a:r>
              <a:rPr lang="de-DE" sz="1800" b="1"/>
              <a:t>f(t)</a:t>
            </a:r>
          </a:p>
        </p:txBody>
      </p:sp>
      <p:sp>
        <p:nvSpPr>
          <p:cNvPr id="4106" name="Text Box 7"/>
          <p:cNvSpPr txBox="1">
            <a:spLocks noChangeArrowheads="1"/>
          </p:cNvSpPr>
          <p:nvPr/>
        </p:nvSpPr>
        <p:spPr bwMode="auto">
          <a:xfrm>
            <a:off x="6467475" y="6086475"/>
            <a:ext cx="336550" cy="366713"/>
          </a:xfrm>
          <a:prstGeom prst="rect">
            <a:avLst/>
          </a:prstGeom>
          <a:noFill/>
          <a:ln w="9525">
            <a:noFill/>
            <a:miter lim="800000"/>
            <a:headEnd/>
            <a:tailEnd/>
          </a:ln>
        </p:spPr>
        <p:txBody>
          <a:bodyPr wrap="none">
            <a:spAutoFit/>
          </a:bodyPr>
          <a:lstStyle/>
          <a:p>
            <a:r>
              <a:rPr lang="de-DE" sz="1800" b="1"/>
              <a:t>t</a:t>
            </a:r>
            <a:r>
              <a:rPr lang="de-DE" sz="1800" b="1" baseline="-25000"/>
              <a:t>2</a:t>
            </a:r>
            <a:endParaRPr lang="de-DE" sz="1800" b="1"/>
          </a:p>
        </p:txBody>
      </p:sp>
      <p:sp>
        <p:nvSpPr>
          <p:cNvPr id="4107" name="Text Box 8"/>
          <p:cNvSpPr txBox="1">
            <a:spLocks noChangeArrowheads="1"/>
          </p:cNvSpPr>
          <p:nvPr/>
        </p:nvSpPr>
        <p:spPr bwMode="auto">
          <a:xfrm>
            <a:off x="8532813" y="6092825"/>
            <a:ext cx="260350" cy="366713"/>
          </a:xfrm>
          <a:prstGeom prst="rect">
            <a:avLst/>
          </a:prstGeom>
          <a:noFill/>
          <a:ln w="9525">
            <a:noFill/>
            <a:miter lim="800000"/>
            <a:headEnd/>
            <a:tailEnd/>
          </a:ln>
        </p:spPr>
        <p:txBody>
          <a:bodyPr wrap="none">
            <a:spAutoFit/>
          </a:bodyPr>
          <a:lstStyle/>
          <a:p>
            <a:r>
              <a:rPr lang="de-DE" sz="1800" b="1"/>
              <a:t>t</a:t>
            </a:r>
          </a:p>
        </p:txBody>
      </p:sp>
      <p:sp>
        <p:nvSpPr>
          <p:cNvPr id="4108" name="Oval 9"/>
          <p:cNvSpPr>
            <a:spLocks noChangeArrowheads="1"/>
          </p:cNvSpPr>
          <p:nvPr/>
        </p:nvSpPr>
        <p:spPr bwMode="auto">
          <a:xfrm>
            <a:off x="4211638" y="4941888"/>
            <a:ext cx="71437" cy="71437"/>
          </a:xfrm>
          <a:prstGeom prst="ellipse">
            <a:avLst/>
          </a:prstGeom>
          <a:solidFill>
            <a:schemeClr val="accent1"/>
          </a:solidFill>
          <a:ln w="9525">
            <a:solidFill>
              <a:schemeClr val="tx1"/>
            </a:solidFill>
            <a:round/>
            <a:headEnd/>
            <a:tailEnd/>
          </a:ln>
        </p:spPr>
        <p:txBody>
          <a:bodyPr wrap="none" anchor="ctr"/>
          <a:lstStyle/>
          <a:p>
            <a:endParaRPr lang="de-DE"/>
          </a:p>
        </p:txBody>
      </p:sp>
      <p:sp>
        <p:nvSpPr>
          <p:cNvPr id="50186" name="Oval 10"/>
          <p:cNvSpPr>
            <a:spLocks noChangeArrowheads="1"/>
          </p:cNvSpPr>
          <p:nvPr/>
        </p:nvSpPr>
        <p:spPr bwMode="auto">
          <a:xfrm>
            <a:off x="5292725" y="4365625"/>
            <a:ext cx="71438" cy="71438"/>
          </a:xfrm>
          <a:prstGeom prst="ellipse">
            <a:avLst/>
          </a:prstGeom>
          <a:solidFill>
            <a:schemeClr val="accent1"/>
          </a:solidFill>
          <a:ln w="9525">
            <a:solidFill>
              <a:schemeClr val="tx1"/>
            </a:solidFill>
            <a:round/>
            <a:headEnd/>
            <a:tailEnd/>
          </a:ln>
        </p:spPr>
        <p:txBody>
          <a:bodyPr wrap="none" anchor="ctr"/>
          <a:lstStyle/>
          <a:p>
            <a:endParaRPr lang="de-DE"/>
          </a:p>
        </p:txBody>
      </p:sp>
      <p:sp>
        <p:nvSpPr>
          <p:cNvPr id="4110" name="Oval 11"/>
          <p:cNvSpPr>
            <a:spLocks noChangeArrowheads="1"/>
          </p:cNvSpPr>
          <p:nvPr/>
        </p:nvSpPr>
        <p:spPr bwMode="auto">
          <a:xfrm>
            <a:off x="6516688" y="2133600"/>
            <a:ext cx="71437" cy="71438"/>
          </a:xfrm>
          <a:prstGeom prst="ellipse">
            <a:avLst/>
          </a:prstGeom>
          <a:solidFill>
            <a:schemeClr val="accent1"/>
          </a:solidFill>
          <a:ln w="9525">
            <a:solidFill>
              <a:schemeClr val="tx1"/>
            </a:solidFill>
            <a:round/>
            <a:headEnd/>
            <a:tailEnd/>
          </a:ln>
        </p:spPr>
        <p:txBody>
          <a:bodyPr wrap="none" anchor="ctr"/>
          <a:lstStyle/>
          <a:p>
            <a:endParaRPr lang="de-DE"/>
          </a:p>
        </p:txBody>
      </p:sp>
      <p:sp>
        <p:nvSpPr>
          <p:cNvPr id="4111" name="Line 12"/>
          <p:cNvSpPr>
            <a:spLocks noChangeShapeType="1"/>
          </p:cNvSpPr>
          <p:nvPr/>
        </p:nvSpPr>
        <p:spPr bwMode="auto">
          <a:xfrm>
            <a:off x="4284663" y="5013325"/>
            <a:ext cx="0" cy="1152525"/>
          </a:xfrm>
          <a:prstGeom prst="line">
            <a:avLst/>
          </a:prstGeom>
          <a:noFill/>
          <a:ln w="9525">
            <a:solidFill>
              <a:schemeClr val="tx1"/>
            </a:solidFill>
            <a:round/>
            <a:headEnd/>
            <a:tailEnd/>
          </a:ln>
        </p:spPr>
        <p:txBody>
          <a:bodyPr/>
          <a:lstStyle/>
          <a:p>
            <a:endParaRPr lang="de-AT"/>
          </a:p>
        </p:txBody>
      </p:sp>
      <p:sp>
        <p:nvSpPr>
          <p:cNvPr id="4112" name="Line 13"/>
          <p:cNvSpPr>
            <a:spLocks noChangeShapeType="1"/>
          </p:cNvSpPr>
          <p:nvPr/>
        </p:nvSpPr>
        <p:spPr bwMode="auto">
          <a:xfrm>
            <a:off x="6516688" y="2205038"/>
            <a:ext cx="0" cy="3960812"/>
          </a:xfrm>
          <a:prstGeom prst="line">
            <a:avLst/>
          </a:prstGeom>
          <a:noFill/>
          <a:ln w="9525">
            <a:solidFill>
              <a:schemeClr val="tx1"/>
            </a:solidFill>
            <a:round/>
            <a:headEnd/>
            <a:tailEnd/>
          </a:ln>
        </p:spPr>
        <p:txBody>
          <a:bodyPr/>
          <a:lstStyle/>
          <a:p>
            <a:endParaRPr lang="de-AT"/>
          </a:p>
        </p:txBody>
      </p:sp>
      <p:sp>
        <p:nvSpPr>
          <p:cNvPr id="50190" name="Line 14"/>
          <p:cNvSpPr>
            <a:spLocks noChangeShapeType="1"/>
          </p:cNvSpPr>
          <p:nvPr/>
        </p:nvSpPr>
        <p:spPr bwMode="auto">
          <a:xfrm>
            <a:off x="5364163" y="4437063"/>
            <a:ext cx="0" cy="1728787"/>
          </a:xfrm>
          <a:prstGeom prst="line">
            <a:avLst/>
          </a:prstGeom>
          <a:noFill/>
          <a:ln w="9525">
            <a:solidFill>
              <a:schemeClr val="tx1"/>
            </a:solidFill>
            <a:round/>
            <a:headEnd/>
            <a:tailEnd/>
          </a:ln>
        </p:spPr>
        <p:txBody>
          <a:bodyPr/>
          <a:lstStyle/>
          <a:p>
            <a:endParaRPr lang="de-AT"/>
          </a:p>
        </p:txBody>
      </p:sp>
      <p:sp>
        <p:nvSpPr>
          <p:cNvPr id="50191" name="Line 15"/>
          <p:cNvSpPr>
            <a:spLocks noChangeShapeType="1"/>
          </p:cNvSpPr>
          <p:nvPr/>
        </p:nvSpPr>
        <p:spPr bwMode="auto">
          <a:xfrm>
            <a:off x="4284663" y="5013325"/>
            <a:ext cx="2232025" cy="0"/>
          </a:xfrm>
          <a:prstGeom prst="line">
            <a:avLst/>
          </a:prstGeom>
          <a:noFill/>
          <a:ln w="9525">
            <a:solidFill>
              <a:schemeClr val="tx1"/>
            </a:solidFill>
            <a:round/>
            <a:headEnd/>
            <a:tailEnd/>
          </a:ln>
        </p:spPr>
        <p:txBody>
          <a:bodyPr/>
          <a:lstStyle/>
          <a:p>
            <a:endParaRPr lang="de-AT"/>
          </a:p>
        </p:txBody>
      </p:sp>
      <p:sp>
        <p:nvSpPr>
          <p:cNvPr id="50192" name="Line 16"/>
          <p:cNvSpPr>
            <a:spLocks noChangeShapeType="1"/>
          </p:cNvSpPr>
          <p:nvPr/>
        </p:nvSpPr>
        <p:spPr bwMode="auto">
          <a:xfrm>
            <a:off x="5364163" y="4365625"/>
            <a:ext cx="1152525" cy="0"/>
          </a:xfrm>
          <a:prstGeom prst="line">
            <a:avLst/>
          </a:prstGeom>
          <a:noFill/>
          <a:ln w="9525">
            <a:solidFill>
              <a:schemeClr val="tx1"/>
            </a:solidFill>
            <a:round/>
            <a:headEnd/>
            <a:tailEnd/>
          </a:ln>
        </p:spPr>
        <p:txBody>
          <a:bodyPr/>
          <a:lstStyle/>
          <a:p>
            <a:endParaRPr lang="de-AT"/>
          </a:p>
        </p:txBody>
      </p:sp>
      <p:sp>
        <p:nvSpPr>
          <p:cNvPr id="50193" name="Text Box 17"/>
          <p:cNvSpPr txBox="1">
            <a:spLocks noChangeArrowheads="1"/>
          </p:cNvSpPr>
          <p:nvPr/>
        </p:nvSpPr>
        <p:spPr bwMode="auto">
          <a:xfrm>
            <a:off x="7310438" y="3357563"/>
            <a:ext cx="574675" cy="366712"/>
          </a:xfrm>
          <a:prstGeom prst="rect">
            <a:avLst/>
          </a:prstGeom>
          <a:noFill/>
          <a:ln w="9525">
            <a:noFill/>
            <a:miter lim="800000"/>
            <a:headEnd/>
            <a:tailEnd/>
          </a:ln>
        </p:spPr>
        <p:txBody>
          <a:bodyPr>
            <a:spAutoFit/>
          </a:bodyPr>
          <a:lstStyle/>
          <a:p>
            <a:r>
              <a:rPr lang="de-DE" sz="1800" b="1"/>
              <a:t>.q</a:t>
            </a:r>
          </a:p>
        </p:txBody>
      </p:sp>
      <p:sp>
        <p:nvSpPr>
          <p:cNvPr id="50194" name="AutoShape 18"/>
          <p:cNvSpPr>
            <a:spLocks noChangeArrowheads="1"/>
          </p:cNvSpPr>
          <p:nvPr/>
        </p:nvSpPr>
        <p:spPr bwMode="auto">
          <a:xfrm rot="-5173737">
            <a:off x="5391150" y="3148013"/>
            <a:ext cx="3205163" cy="668337"/>
          </a:xfrm>
          <a:prstGeom prst="curvedUpArrow">
            <a:avLst>
              <a:gd name="adj1" fmla="val 8837"/>
              <a:gd name="adj2" fmla="val 104751"/>
              <a:gd name="adj3" fmla="val 10963"/>
            </a:avLst>
          </a:prstGeom>
          <a:solidFill>
            <a:schemeClr val="accent1"/>
          </a:solidFill>
          <a:ln w="9525">
            <a:solidFill>
              <a:schemeClr val="tx1"/>
            </a:solidFill>
            <a:miter lim="800000"/>
            <a:headEnd/>
            <a:tailEnd/>
          </a:ln>
        </p:spPr>
        <p:txBody>
          <a:bodyPr wrap="none" anchor="ctr"/>
          <a:lstStyle/>
          <a:p>
            <a:endParaRPr lang="de-DE"/>
          </a:p>
        </p:txBody>
      </p:sp>
      <p:sp>
        <p:nvSpPr>
          <p:cNvPr id="50195" name="AutoShape 19"/>
          <p:cNvSpPr>
            <a:spLocks noChangeArrowheads="1"/>
          </p:cNvSpPr>
          <p:nvPr/>
        </p:nvSpPr>
        <p:spPr bwMode="auto">
          <a:xfrm rot="-5173737">
            <a:off x="5691187" y="2990851"/>
            <a:ext cx="2341563" cy="461962"/>
          </a:xfrm>
          <a:prstGeom prst="curvedUpArrow">
            <a:avLst>
              <a:gd name="adj1" fmla="val 9340"/>
              <a:gd name="adj2" fmla="val 110714"/>
              <a:gd name="adj3" fmla="val 10963"/>
            </a:avLst>
          </a:prstGeom>
          <a:solidFill>
            <a:srgbClr val="FF0000"/>
          </a:solidFill>
          <a:ln w="9525">
            <a:solidFill>
              <a:schemeClr val="tx1"/>
            </a:solidFill>
            <a:miter lim="800000"/>
            <a:headEnd/>
            <a:tailEnd/>
          </a:ln>
        </p:spPr>
        <p:txBody>
          <a:bodyPr wrap="none" anchor="ctr"/>
          <a:lstStyle/>
          <a:p>
            <a:endParaRPr lang="de-DE"/>
          </a:p>
        </p:txBody>
      </p:sp>
      <p:graphicFrame>
        <p:nvGraphicFramePr>
          <p:cNvPr id="50196" name="Object 20"/>
          <p:cNvGraphicFramePr>
            <a:graphicFrameLocks noChangeAspect="1"/>
          </p:cNvGraphicFramePr>
          <p:nvPr/>
        </p:nvGraphicFramePr>
        <p:xfrm>
          <a:off x="6732588" y="3213100"/>
          <a:ext cx="355600" cy="330200"/>
        </p:xfrm>
        <a:graphic>
          <a:graphicData uri="http://schemas.openxmlformats.org/presentationml/2006/ole">
            <p:oleObj spid="_x0000_s4098" name="Equation" r:id="rId4" imgW="355320" imgH="330120" progId="">
              <p:embed/>
            </p:oleObj>
          </a:graphicData>
        </a:graphic>
      </p:graphicFrame>
      <p:sp>
        <p:nvSpPr>
          <p:cNvPr id="50197" name="AutoShape 21"/>
          <p:cNvSpPr>
            <a:spLocks noChangeArrowheads="1"/>
          </p:cNvSpPr>
          <p:nvPr/>
        </p:nvSpPr>
        <p:spPr bwMode="auto">
          <a:xfrm rot="-5173737">
            <a:off x="5268912" y="4473576"/>
            <a:ext cx="684213" cy="461962"/>
          </a:xfrm>
          <a:prstGeom prst="curvedUpArrow">
            <a:avLst>
              <a:gd name="adj1" fmla="val 2729"/>
              <a:gd name="adj2" fmla="val 32351"/>
              <a:gd name="adj3" fmla="val 10963"/>
            </a:avLst>
          </a:prstGeom>
          <a:solidFill>
            <a:srgbClr val="FF0000"/>
          </a:solidFill>
          <a:ln w="9525">
            <a:solidFill>
              <a:schemeClr val="tx1"/>
            </a:solidFill>
            <a:miter lim="800000"/>
            <a:headEnd/>
            <a:tailEnd/>
          </a:ln>
        </p:spPr>
        <p:txBody>
          <a:bodyPr wrap="none" anchor="ctr"/>
          <a:lstStyle/>
          <a:p>
            <a:endParaRPr lang="de-DE"/>
          </a:p>
        </p:txBody>
      </p:sp>
      <p:sp>
        <p:nvSpPr>
          <p:cNvPr id="50198" name="Oval 22"/>
          <p:cNvSpPr>
            <a:spLocks noChangeArrowheads="1"/>
          </p:cNvSpPr>
          <p:nvPr/>
        </p:nvSpPr>
        <p:spPr bwMode="auto">
          <a:xfrm>
            <a:off x="4787900" y="4725988"/>
            <a:ext cx="71438" cy="71437"/>
          </a:xfrm>
          <a:prstGeom prst="ellipse">
            <a:avLst/>
          </a:prstGeom>
          <a:solidFill>
            <a:schemeClr val="accent1"/>
          </a:solidFill>
          <a:ln w="9525">
            <a:solidFill>
              <a:schemeClr val="tx1"/>
            </a:solidFill>
            <a:round/>
            <a:headEnd/>
            <a:tailEnd/>
          </a:ln>
        </p:spPr>
        <p:txBody>
          <a:bodyPr wrap="none" anchor="ctr"/>
          <a:lstStyle/>
          <a:p>
            <a:endParaRPr lang="de-DE"/>
          </a:p>
        </p:txBody>
      </p:sp>
      <p:sp>
        <p:nvSpPr>
          <p:cNvPr id="50199" name="Line 23"/>
          <p:cNvSpPr>
            <a:spLocks noChangeShapeType="1"/>
          </p:cNvSpPr>
          <p:nvPr/>
        </p:nvSpPr>
        <p:spPr bwMode="auto">
          <a:xfrm>
            <a:off x="4787900" y="4797425"/>
            <a:ext cx="0" cy="1368425"/>
          </a:xfrm>
          <a:prstGeom prst="line">
            <a:avLst/>
          </a:prstGeom>
          <a:noFill/>
          <a:ln w="9525">
            <a:solidFill>
              <a:schemeClr val="tx1"/>
            </a:solidFill>
            <a:round/>
            <a:headEnd/>
            <a:tailEnd/>
          </a:ln>
        </p:spPr>
        <p:txBody>
          <a:bodyPr/>
          <a:lstStyle/>
          <a:p>
            <a:endParaRPr lang="de-AT"/>
          </a:p>
        </p:txBody>
      </p:sp>
      <p:sp>
        <p:nvSpPr>
          <p:cNvPr id="50200" name="Line 24"/>
          <p:cNvSpPr>
            <a:spLocks noChangeShapeType="1"/>
          </p:cNvSpPr>
          <p:nvPr/>
        </p:nvSpPr>
        <p:spPr bwMode="auto">
          <a:xfrm>
            <a:off x="3635375" y="3933825"/>
            <a:ext cx="1152525" cy="935038"/>
          </a:xfrm>
          <a:prstGeom prst="line">
            <a:avLst/>
          </a:prstGeom>
          <a:noFill/>
          <a:ln w="19050">
            <a:solidFill>
              <a:srgbClr val="FF0000"/>
            </a:solidFill>
            <a:round/>
            <a:headEnd/>
            <a:tailEnd type="triangle" w="med" len="med"/>
          </a:ln>
        </p:spPr>
        <p:txBody>
          <a:bodyPr/>
          <a:lstStyle/>
          <a:p>
            <a:endParaRPr lang="de-AT"/>
          </a:p>
        </p:txBody>
      </p:sp>
      <p:graphicFrame>
        <p:nvGraphicFramePr>
          <p:cNvPr id="50201" name="Object 25"/>
          <p:cNvGraphicFramePr>
            <a:graphicFrameLocks noChangeAspect="1"/>
          </p:cNvGraphicFramePr>
          <p:nvPr/>
        </p:nvGraphicFramePr>
        <p:xfrm>
          <a:off x="3276600" y="3552825"/>
          <a:ext cx="508000" cy="381000"/>
        </p:xfrm>
        <a:graphic>
          <a:graphicData uri="http://schemas.openxmlformats.org/presentationml/2006/ole">
            <p:oleObj spid="_x0000_s4099" name="Equation" r:id="rId5" imgW="507960" imgH="380880" progId="">
              <p:embed/>
            </p:oleObj>
          </a:graphicData>
        </a:graphic>
      </p:graphicFrame>
      <p:graphicFrame>
        <p:nvGraphicFramePr>
          <p:cNvPr id="50202" name="Object 26"/>
          <p:cNvGraphicFramePr>
            <a:graphicFrameLocks noChangeAspect="1"/>
          </p:cNvGraphicFramePr>
          <p:nvPr/>
        </p:nvGraphicFramePr>
        <p:xfrm>
          <a:off x="5440363" y="4538663"/>
          <a:ext cx="355600" cy="330200"/>
        </p:xfrm>
        <a:graphic>
          <a:graphicData uri="http://schemas.openxmlformats.org/presentationml/2006/ole">
            <p:oleObj spid="_x0000_s4100" name="Equation" r:id="rId6" imgW="355320" imgH="330120" progId="">
              <p:embed/>
            </p:oleObj>
          </a:graphicData>
        </a:graphic>
      </p:graphicFrame>
      <p:sp>
        <p:nvSpPr>
          <p:cNvPr id="27" name="Text Box 2"/>
          <p:cNvSpPr txBox="1">
            <a:spLocks noChangeArrowheads="1"/>
          </p:cNvSpPr>
          <p:nvPr/>
        </p:nvSpPr>
        <p:spPr bwMode="auto">
          <a:xfrm>
            <a:off x="71438" y="44450"/>
            <a:ext cx="7994650" cy="1384300"/>
          </a:xfrm>
          <a:prstGeom prst="rect">
            <a:avLst/>
          </a:prstGeom>
          <a:solidFill>
            <a:srgbClr val="CCECFF"/>
          </a:solidFill>
          <a:ln w="9525">
            <a:solidFill>
              <a:srgbClr val="000066"/>
            </a:solidFill>
            <a:miter lim="800000"/>
            <a:headEnd/>
            <a:tailEnd/>
          </a:ln>
        </p:spPr>
        <p:txBody>
          <a:bodyPr>
            <a:spAutoFit/>
          </a:bodyPr>
          <a:lstStyle/>
          <a:p>
            <a:r>
              <a:rPr lang="de-DE" b="1">
                <a:solidFill>
                  <a:srgbClr val="0000FF"/>
                </a:solidFill>
                <a:latin typeface="Arial" charset="0"/>
              </a:rPr>
              <a:t>Conclusion:</a:t>
            </a:r>
          </a:p>
          <a:p>
            <a:pPr lvl="1" algn="just"/>
            <a:r>
              <a:rPr lang="de-DE" sz="2000">
                <a:solidFill>
                  <a:srgbClr val="0000FF"/>
                </a:solidFill>
                <a:latin typeface="Arial" charset="0"/>
              </a:rPr>
              <a:t>If there are given two points with different positiv function values, so exists exactly one growth function which is defined for all time points and assumes all positiv values.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0186"/>
                                        </p:tgtEl>
                                        <p:attrNameLst>
                                          <p:attrName>style.visibility</p:attrName>
                                        </p:attrNameLst>
                                      </p:cBhvr>
                                      <p:to>
                                        <p:strVal val="visible"/>
                                      </p:to>
                                    </p:set>
                                    <p:animEffect transition="in" filter="blinds(horizontal)">
                                      <p:cBhvr>
                                        <p:cTn id="19" dur="500"/>
                                        <p:tgtEl>
                                          <p:spTgt spid="5018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019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019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019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020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019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5019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50198"/>
                                        </p:tgtEl>
                                        <p:attrNameLst>
                                          <p:attrName>style.visibility</p:attrName>
                                        </p:attrNameLst>
                                      </p:cBhvr>
                                      <p:to>
                                        <p:strVal val="visible"/>
                                      </p:to>
                                    </p:set>
                                    <p:animEffect transition="in" filter="blinds(horizontal)">
                                      <p:cBhvr>
                                        <p:cTn id="48" dur="500"/>
                                        <p:tgtEl>
                                          <p:spTgt spid="50198"/>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019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020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020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017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blinds(horizontal)">
                                      <p:cBhvr>
                                        <p:cTn id="6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animBg="1"/>
      <p:bldP spid="50190" grpId="0" animBg="1"/>
      <p:bldP spid="50191" grpId="0" animBg="1"/>
      <p:bldP spid="50192" grpId="0" animBg="1"/>
      <p:bldP spid="50193" grpId="0"/>
      <p:bldP spid="50194" grpId="0" animBg="1"/>
      <p:bldP spid="50195" grpId="0" animBg="1"/>
      <p:bldP spid="50197" grpId="0" animBg="1"/>
      <p:bldP spid="50198" grpId="0" animBg="1"/>
      <p:bldP spid="50199" grpId="0" animBg="1"/>
      <p:bldP spid="50200" grpId="0" animBg="1"/>
      <p:bldP spid="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feil nach oben 10"/>
          <p:cNvSpPr/>
          <p:nvPr/>
        </p:nvSpPr>
        <p:spPr>
          <a:xfrm>
            <a:off x="3924300" y="5084763"/>
            <a:ext cx="1295400" cy="504825"/>
          </a:xfrm>
          <a:prstGeom prst="upArrow">
            <a:avLst>
              <a:gd name="adj1" fmla="val 50000"/>
              <a:gd name="adj2" fmla="val 50000"/>
            </a:avLst>
          </a:prstGeom>
          <a:solidFill>
            <a:schemeClr val="bg2">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2" name="Pfeil nach oben 11"/>
          <p:cNvSpPr/>
          <p:nvPr/>
        </p:nvSpPr>
        <p:spPr>
          <a:xfrm>
            <a:off x="3924300" y="3500438"/>
            <a:ext cx="1295400" cy="433387"/>
          </a:xfrm>
          <a:prstGeom prst="upArrow">
            <a:avLst>
              <a:gd name="adj1" fmla="val 50000"/>
              <a:gd name="adj2" fmla="val 50000"/>
            </a:avLst>
          </a:prstGeom>
          <a:solidFill>
            <a:schemeClr val="bg2">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3" name="Pfeil nach oben 12"/>
          <p:cNvSpPr/>
          <p:nvPr/>
        </p:nvSpPr>
        <p:spPr>
          <a:xfrm>
            <a:off x="3924300" y="1916113"/>
            <a:ext cx="1295400" cy="433387"/>
          </a:xfrm>
          <a:prstGeom prst="upArrow">
            <a:avLst>
              <a:gd name="adj1" fmla="val 50000"/>
              <a:gd name="adj2" fmla="val 50000"/>
            </a:avLst>
          </a:prstGeom>
          <a:solidFill>
            <a:schemeClr val="bg2">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6869" name="Text Box 2"/>
          <p:cNvSpPr txBox="1">
            <a:spLocks noChangeArrowheads="1"/>
          </p:cNvSpPr>
          <p:nvPr/>
        </p:nvSpPr>
        <p:spPr bwMode="auto">
          <a:xfrm>
            <a:off x="1201738" y="44450"/>
            <a:ext cx="6738937" cy="584200"/>
          </a:xfrm>
          <a:prstGeom prst="rect">
            <a:avLst/>
          </a:prstGeom>
          <a:noFill/>
          <a:ln w="9525">
            <a:noFill/>
            <a:miter lim="800000"/>
            <a:headEnd/>
            <a:tailEnd/>
          </a:ln>
        </p:spPr>
        <p:txBody>
          <a:bodyPr wrap="none">
            <a:spAutoFit/>
          </a:bodyPr>
          <a:lstStyle/>
          <a:p>
            <a:r>
              <a:rPr lang="de-DE" sz="3200" b="1">
                <a:solidFill>
                  <a:srgbClr val="FF0000"/>
                </a:solidFill>
                <a:latin typeface="Arial" charset="0"/>
              </a:rPr>
              <a:t>Basic rules of exponential growth</a:t>
            </a:r>
            <a:endParaRPr lang="de-AT" sz="3200">
              <a:latin typeface="Arial" charset="0"/>
            </a:endParaRPr>
          </a:p>
        </p:txBody>
      </p:sp>
      <p:sp>
        <p:nvSpPr>
          <p:cNvPr id="5123" name="Text Box 3"/>
          <p:cNvSpPr txBox="1">
            <a:spLocks noChangeArrowheads="1"/>
          </p:cNvSpPr>
          <p:nvPr/>
        </p:nvSpPr>
        <p:spPr bwMode="auto">
          <a:xfrm>
            <a:off x="1042988" y="5516563"/>
            <a:ext cx="6842125" cy="1200150"/>
          </a:xfrm>
          <a:prstGeom prst="rect">
            <a:avLst/>
          </a:prstGeom>
          <a:solidFill>
            <a:srgbClr val="99FF99"/>
          </a:solidFill>
          <a:ln w="9525">
            <a:solidFill>
              <a:srgbClr val="333300"/>
            </a:solidFill>
            <a:miter lim="800000"/>
            <a:headEnd/>
            <a:tailEnd/>
          </a:ln>
        </p:spPr>
        <p:txBody>
          <a:bodyPr>
            <a:spAutoFit/>
          </a:bodyPr>
          <a:lstStyle/>
          <a:p>
            <a:r>
              <a:rPr lang="de-DE" b="1">
                <a:solidFill>
                  <a:srgbClr val="008000"/>
                </a:solidFill>
                <a:latin typeface="Arial" charset="0"/>
              </a:rPr>
              <a:t>Basic rule I:</a:t>
            </a:r>
            <a:endParaRPr lang="de-DE" b="1">
              <a:latin typeface="Arial" charset="0"/>
            </a:endParaRPr>
          </a:p>
          <a:p>
            <a:pPr lvl="1"/>
            <a:r>
              <a:rPr lang="de-DE" b="1">
                <a:solidFill>
                  <a:srgbClr val="008000"/>
                </a:solidFill>
                <a:latin typeface="Arial" charset="0"/>
                <a:sym typeface="Wingdings" pitchFamily="2" charset="2"/>
              </a:rPr>
              <a:t>The same time period belongs to the same growth factor</a:t>
            </a:r>
            <a:endParaRPr lang="de-DE" b="1">
              <a:solidFill>
                <a:srgbClr val="008000"/>
              </a:solidFill>
              <a:latin typeface="Arial" charset="0"/>
            </a:endParaRPr>
          </a:p>
        </p:txBody>
      </p:sp>
      <p:sp>
        <p:nvSpPr>
          <p:cNvPr id="6" name="Text Box 3"/>
          <p:cNvSpPr txBox="1">
            <a:spLocks noChangeArrowheads="1"/>
          </p:cNvSpPr>
          <p:nvPr/>
        </p:nvSpPr>
        <p:spPr bwMode="auto">
          <a:xfrm>
            <a:off x="1042988" y="3884613"/>
            <a:ext cx="6842125" cy="1200150"/>
          </a:xfrm>
          <a:prstGeom prst="rect">
            <a:avLst/>
          </a:prstGeom>
          <a:solidFill>
            <a:srgbClr val="CDE6FF"/>
          </a:solidFill>
          <a:ln w="9525">
            <a:solidFill>
              <a:schemeClr val="accent2">
                <a:lumMod val="75000"/>
              </a:schemeClr>
            </a:solidFill>
            <a:miter lim="800000"/>
            <a:headEnd/>
            <a:tailEnd/>
          </a:ln>
        </p:spPr>
        <p:txBody>
          <a:bodyPr>
            <a:spAutoFit/>
          </a:bodyPr>
          <a:lstStyle/>
          <a:p>
            <a:pPr>
              <a:defRPr/>
            </a:pPr>
            <a:r>
              <a:rPr lang="de-DE" b="1" dirty="0">
                <a:solidFill>
                  <a:schemeClr val="accent6">
                    <a:lumMod val="75000"/>
                  </a:schemeClr>
                </a:solidFill>
                <a:latin typeface="Arial" pitchFamily="34" charset="0"/>
                <a:cs typeface="Arial" pitchFamily="34" charset="0"/>
              </a:rPr>
              <a:t>Basic </a:t>
            </a:r>
            <a:r>
              <a:rPr lang="de-DE" b="1" dirty="0" err="1">
                <a:solidFill>
                  <a:schemeClr val="accent6">
                    <a:lumMod val="75000"/>
                  </a:schemeClr>
                </a:solidFill>
                <a:latin typeface="Arial" pitchFamily="34" charset="0"/>
                <a:cs typeface="Arial" pitchFamily="34" charset="0"/>
              </a:rPr>
              <a:t>rule</a:t>
            </a:r>
            <a:r>
              <a:rPr lang="de-DE" b="1" dirty="0">
                <a:solidFill>
                  <a:schemeClr val="accent6">
                    <a:lumMod val="75000"/>
                  </a:schemeClr>
                </a:solidFill>
                <a:latin typeface="Arial" pitchFamily="34" charset="0"/>
                <a:cs typeface="Arial" pitchFamily="34" charset="0"/>
              </a:rPr>
              <a:t> II:</a:t>
            </a:r>
          </a:p>
          <a:p>
            <a:pPr lvl="1">
              <a:defRPr/>
            </a:pPr>
            <a:r>
              <a:rPr lang="en-US" b="1" dirty="0">
                <a:solidFill>
                  <a:schemeClr val="accent6">
                    <a:lumMod val="75000"/>
                  </a:schemeClr>
                </a:solidFill>
                <a:latin typeface="Arial" pitchFamily="34" charset="0"/>
                <a:cs typeface="Arial" pitchFamily="34" charset="0"/>
              </a:rPr>
              <a:t>The n-fold time period belongs to the n</a:t>
            </a:r>
            <a:r>
              <a:rPr lang="en-US" b="1" baseline="30000" dirty="0">
                <a:solidFill>
                  <a:schemeClr val="accent6">
                    <a:lumMod val="75000"/>
                  </a:schemeClr>
                </a:solidFill>
                <a:latin typeface="Arial" pitchFamily="34" charset="0"/>
                <a:cs typeface="Arial" pitchFamily="34" charset="0"/>
              </a:rPr>
              <a:t>th</a:t>
            </a:r>
            <a:r>
              <a:rPr lang="en-US" b="1" dirty="0">
                <a:solidFill>
                  <a:schemeClr val="accent6">
                    <a:lumMod val="75000"/>
                  </a:schemeClr>
                </a:solidFill>
                <a:latin typeface="Arial" pitchFamily="34" charset="0"/>
                <a:cs typeface="Arial" pitchFamily="34" charset="0"/>
              </a:rPr>
              <a:t> power of the growth factor</a:t>
            </a:r>
            <a:endParaRPr lang="de-DE" b="1" dirty="0">
              <a:solidFill>
                <a:schemeClr val="accent6">
                  <a:lumMod val="75000"/>
                </a:schemeClr>
              </a:solidFill>
              <a:latin typeface="Arial" pitchFamily="34" charset="0"/>
              <a:cs typeface="Arial" pitchFamily="34" charset="0"/>
            </a:endParaRPr>
          </a:p>
        </p:txBody>
      </p:sp>
      <p:sp>
        <p:nvSpPr>
          <p:cNvPr id="5" name="Text Box 3"/>
          <p:cNvSpPr txBox="1">
            <a:spLocks noChangeArrowheads="1"/>
          </p:cNvSpPr>
          <p:nvPr/>
        </p:nvSpPr>
        <p:spPr bwMode="auto">
          <a:xfrm>
            <a:off x="971550" y="2300288"/>
            <a:ext cx="6985000" cy="1200150"/>
          </a:xfrm>
          <a:prstGeom prst="rect">
            <a:avLst/>
          </a:prstGeom>
          <a:solidFill>
            <a:srgbClr val="FFC1C1"/>
          </a:solidFill>
          <a:ln w="9525">
            <a:solidFill>
              <a:srgbClr val="000066"/>
            </a:solidFill>
            <a:miter lim="800000"/>
            <a:headEnd/>
            <a:tailEnd/>
          </a:ln>
        </p:spPr>
        <p:txBody>
          <a:bodyPr>
            <a:spAutoFit/>
          </a:bodyPr>
          <a:lstStyle/>
          <a:p>
            <a:r>
              <a:rPr lang="de-DE" b="1">
                <a:solidFill>
                  <a:srgbClr val="C00000"/>
                </a:solidFill>
                <a:latin typeface="Arial" charset="0"/>
              </a:rPr>
              <a:t>Basic rule III:</a:t>
            </a:r>
          </a:p>
          <a:p>
            <a:pPr lvl="1"/>
            <a:r>
              <a:rPr lang="de-DE" b="1">
                <a:solidFill>
                  <a:srgbClr val="C00000"/>
                </a:solidFill>
                <a:latin typeface="Arial" charset="0"/>
                <a:sym typeface="Wingdings" pitchFamily="2" charset="2"/>
              </a:rPr>
              <a:t>The half time belongs to the square root of the growth factor</a:t>
            </a:r>
            <a:endParaRPr lang="de-DE" b="1">
              <a:solidFill>
                <a:srgbClr val="C00000"/>
              </a:solidFill>
              <a:latin typeface="Arial" charset="0"/>
            </a:endParaRPr>
          </a:p>
        </p:txBody>
      </p:sp>
      <p:sp>
        <p:nvSpPr>
          <p:cNvPr id="10" name="Text Box 3"/>
          <p:cNvSpPr txBox="1">
            <a:spLocks noChangeArrowheads="1"/>
          </p:cNvSpPr>
          <p:nvPr/>
        </p:nvSpPr>
        <p:spPr bwMode="auto">
          <a:xfrm>
            <a:off x="928688" y="692150"/>
            <a:ext cx="7027862" cy="1200150"/>
          </a:xfrm>
          <a:prstGeom prst="rect">
            <a:avLst/>
          </a:prstGeom>
          <a:solidFill>
            <a:srgbClr val="FFFF00"/>
          </a:solidFill>
          <a:ln w="9525">
            <a:solidFill>
              <a:schemeClr val="accent2">
                <a:lumMod val="75000"/>
              </a:schemeClr>
            </a:solidFill>
            <a:miter lim="800000"/>
            <a:headEnd/>
            <a:tailEnd/>
          </a:ln>
        </p:spPr>
        <p:txBody>
          <a:bodyPr>
            <a:spAutoFit/>
          </a:bodyPr>
          <a:lstStyle/>
          <a:p>
            <a:pPr>
              <a:defRPr/>
            </a:pPr>
            <a:r>
              <a:rPr lang="de-DE" b="1" dirty="0">
                <a:solidFill>
                  <a:schemeClr val="accent6">
                    <a:lumMod val="75000"/>
                  </a:schemeClr>
                </a:solidFill>
                <a:latin typeface="Arial" pitchFamily="34" charset="0"/>
                <a:cs typeface="Arial" pitchFamily="34" charset="0"/>
              </a:rPr>
              <a:t>Basic </a:t>
            </a:r>
            <a:r>
              <a:rPr lang="de-DE" b="1" dirty="0" err="1">
                <a:solidFill>
                  <a:schemeClr val="accent6">
                    <a:lumMod val="75000"/>
                  </a:schemeClr>
                </a:solidFill>
                <a:latin typeface="Arial" pitchFamily="34" charset="0"/>
                <a:cs typeface="Arial" pitchFamily="34" charset="0"/>
              </a:rPr>
              <a:t>rule</a:t>
            </a:r>
            <a:r>
              <a:rPr lang="de-DE" b="1" dirty="0">
                <a:solidFill>
                  <a:schemeClr val="accent6">
                    <a:lumMod val="75000"/>
                  </a:schemeClr>
                </a:solidFill>
                <a:latin typeface="Arial" pitchFamily="34" charset="0"/>
                <a:cs typeface="Arial" pitchFamily="34" charset="0"/>
              </a:rPr>
              <a:t> IV:</a:t>
            </a:r>
          </a:p>
          <a:p>
            <a:pPr marL="439738">
              <a:defRPr/>
            </a:pPr>
            <a:r>
              <a:rPr lang="de-DE" b="1" dirty="0" err="1">
                <a:solidFill>
                  <a:schemeClr val="accent6">
                    <a:lumMod val="75000"/>
                  </a:schemeClr>
                </a:solidFill>
                <a:latin typeface="Arial" pitchFamily="34" charset="0"/>
                <a:cs typeface="Arial" pitchFamily="34" charset="0"/>
              </a:rPr>
              <a:t>For</a:t>
            </a:r>
            <a:r>
              <a:rPr lang="de-DE" b="1" dirty="0">
                <a:solidFill>
                  <a:schemeClr val="accent6">
                    <a:lumMod val="75000"/>
                  </a:schemeClr>
                </a:solidFill>
                <a:latin typeface="Arial" pitchFamily="34" charset="0"/>
                <a:cs typeface="Arial" pitchFamily="34" charset="0"/>
              </a:rPr>
              <a:t> </a:t>
            </a:r>
            <a:r>
              <a:rPr lang="de-DE" b="1" dirty="0" err="1">
                <a:solidFill>
                  <a:schemeClr val="accent6">
                    <a:lumMod val="75000"/>
                  </a:schemeClr>
                </a:solidFill>
                <a:latin typeface="Arial" pitchFamily="34" charset="0"/>
                <a:cs typeface="Arial" pitchFamily="34" charset="0"/>
              </a:rPr>
              <a:t>any</a:t>
            </a:r>
            <a:r>
              <a:rPr lang="de-DE" b="1" dirty="0">
                <a:solidFill>
                  <a:schemeClr val="accent6">
                    <a:lumMod val="75000"/>
                  </a:schemeClr>
                </a:solidFill>
                <a:latin typeface="Arial" pitchFamily="34" charset="0"/>
                <a:cs typeface="Arial" pitchFamily="34" charset="0"/>
              </a:rPr>
              <a:t> real </a:t>
            </a:r>
            <a:r>
              <a:rPr lang="de-DE" b="1" dirty="0" err="1">
                <a:solidFill>
                  <a:schemeClr val="accent6">
                    <a:lumMod val="75000"/>
                  </a:schemeClr>
                </a:solidFill>
                <a:latin typeface="Arial" pitchFamily="34" charset="0"/>
                <a:cs typeface="Arial" pitchFamily="34" charset="0"/>
              </a:rPr>
              <a:t>number</a:t>
            </a:r>
            <a:r>
              <a:rPr lang="de-DE" b="1" dirty="0">
                <a:solidFill>
                  <a:schemeClr val="accent6">
                    <a:lumMod val="75000"/>
                  </a:schemeClr>
                </a:solidFill>
                <a:latin typeface="Arial" pitchFamily="34" charset="0"/>
                <a:cs typeface="Arial" pitchFamily="34" charset="0"/>
              </a:rPr>
              <a:t> t</a:t>
            </a:r>
            <a:r>
              <a:rPr lang="en-US" b="1" dirty="0">
                <a:solidFill>
                  <a:schemeClr val="accent6">
                    <a:lumMod val="75000"/>
                  </a:schemeClr>
                </a:solidFill>
                <a:latin typeface="Arial" pitchFamily="34" charset="0"/>
                <a:cs typeface="Arial" pitchFamily="34" charset="0"/>
              </a:rPr>
              <a:t>he n-fold time belongs to the n</a:t>
            </a:r>
            <a:r>
              <a:rPr lang="en-US" b="1" baseline="30000" dirty="0">
                <a:solidFill>
                  <a:schemeClr val="accent6">
                    <a:lumMod val="75000"/>
                  </a:schemeClr>
                </a:solidFill>
                <a:latin typeface="Arial" pitchFamily="34" charset="0"/>
                <a:cs typeface="Arial" pitchFamily="34" charset="0"/>
              </a:rPr>
              <a:t>th</a:t>
            </a:r>
            <a:r>
              <a:rPr lang="en-US" b="1" dirty="0">
                <a:solidFill>
                  <a:schemeClr val="accent6">
                    <a:lumMod val="75000"/>
                  </a:schemeClr>
                </a:solidFill>
                <a:latin typeface="Arial" pitchFamily="34" charset="0"/>
                <a:cs typeface="Arial" pitchFamily="34" charset="0"/>
              </a:rPr>
              <a:t> power of the growth factor</a:t>
            </a:r>
            <a:endParaRPr lang="de-DE" b="1" dirty="0">
              <a:solidFill>
                <a:schemeClr val="accent6">
                  <a:lumMod val="75000"/>
                </a:schemeClr>
              </a:solidFill>
              <a:latin typeface="Arial" pitchFamily="34" charset="0"/>
              <a:cs typeface="Arial" pitchFamily="34" charset="0"/>
            </a:endParaRPr>
          </a:p>
        </p:txBody>
      </p:sp>
      <p:sp>
        <p:nvSpPr>
          <p:cNvPr id="14" name="Text Box 5"/>
          <p:cNvSpPr txBox="1">
            <a:spLocks noChangeArrowheads="1"/>
          </p:cNvSpPr>
          <p:nvPr/>
        </p:nvSpPr>
        <p:spPr bwMode="auto">
          <a:xfrm>
            <a:off x="684213" y="549275"/>
            <a:ext cx="7780337" cy="1322388"/>
          </a:xfrm>
          <a:prstGeom prst="rect">
            <a:avLst/>
          </a:prstGeom>
          <a:solidFill>
            <a:srgbClr val="FFFF00"/>
          </a:solidFill>
          <a:ln w="9525">
            <a:solidFill>
              <a:srgbClr val="A50021"/>
            </a:solidFill>
            <a:miter lim="800000"/>
            <a:headEnd/>
            <a:tailEnd/>
          </a:ln>
        </p:spPr>
        <p:txBody>
          <a:bodyPr>
            <a:spAutoFit/>
          </a:bodyPr>
          <a:lstStyle/>
          <a:p>
            <a:r>
              <a:rPr lang="de-AT" b="1">
                <a:solidFill>
                  <a:srgbClr val="CC0000"/>
                </a:solidFill>
              </a:rPr>
              <a:t>Definition: </a:t>
            </a:r>
            <a:r>
              <a:rPr lang="de-AT" sz="2000" b="1">
                <a:solidFill>
                  <a:srgbClr val="CC0000"/>
                </a:solidFill>
              </a:rPr>
              <a:t>Real functions with</a:t>
            </a:r>
            <a:endParaRPr lang="de-AT" b="1">
              <a:solidFill>
                <a:srgbClr val="CC0000"/>
              </a:solidFill>
            </a:endParaRPr>
          </a:p>
          <a:p>
            <a:endParaRPr lang="de-AT" sz="800" b="1">
              <a:solidFill>
                <a:srgbClr val="CC0000"/>
              </a:solidFill>
            </a:endParaRPr>
          </a:p>
          <a:p>
            <a:pPr algn="ctr"/>
            <a:r>
              <a:rPr lang="de-AT" b="1">
                <a:solidFill>
                  <a:srgbClr val="CC0000"/>
                </a:solidFill>
              </a:rPr>
              <a:t>f: </a:t>
            </a:r>
            <a:r>
              <a:rPr lang="de-AT" b="1">
                <a:solidFill>
                  <a:srgbClr val="CC0000"/>
                </a:solidFill>
                <a:sym typeface="Euclid Extra" pitchFamily="18" charset="2"/>
              </a:rPr>
              <a:t>R</a:t>
            </a:r>
            <a:r>
              <a:rPr lang="de-AT" b="1">
                <a:solidFill>
                  <a:srgbClr val="CC0000"/>
                </a:solidFill>
                <a:sym typeface="Euclid Symbol" pitchFamily="18" charset="2"/>
              </a:rPr>
              <a:t></a:t>
            </a:r>
            <a:r>
              <a:rPr lang="de-AT">
                <a:solidFill>
                  <a:srgbClr val="CC0000"/>
                </a:solidFill>
              </a:rPr>
              <a:t> </a:t>
            </a:r>
            <a:r>
              <a:rPr lang="de-AT" b="1">
                <a:solidFill>
                  <a:srgbClr val="CC0000"/>
                </a:solidFill>
              </a:rPr>
              <a:t>R</a:t>
            </a:r>
            <a:r>
              <a:rPr lang="de-AT" b="1" baseline="30000">
                <a:solidFill>
                  <a:srgbClr val="CC0000"/>
                </a:solidFill>
              </a:rPr>
              <a:t>+</a:t>
            </a:r>
            <a:r>
              <a:rPr lang="de-AT" b="1">
                <a:solidFill>
                  <a:srgbClr val="CC0000"/>
                </a:solidFill>
                <a:sym typeface="Euclid Symbol" pitchFamily="18" charset="2"/>
              </a:rPr>
              <a:t></a:t>
            </a:r>
            <a:r>
              <a:rPr lang="de-AT">
                <a:solidFill>
                  <a:srgbClr val="CC0000"/>
                </a:solidFill>
                <a:sym typeface="Euclid Symbol" pitchFamily="18" charset="2"/>
              </a:rPr>
              <a:t> </a:t>
            </a:r>
            <a:r>
              <a:rPr lang="de-AT" b="1">
                <a:solidFill>
                  <a:srgbClr val="CC0000"/>
                </a:solidFill>
                <a:sym typeface="Euclid Symbol" pitchFamily="18" charset="2"/>
              </a:rPr>
              <a:t>xc.a</a:t>
            </a:r>
            <a:r>
              <a:rPr lang="de-AT" b="1" baseline="30000">
                <a:solidFill>
                  <a:srgbClr val="CC0000"/>
                </a:solidFill>
                <a:sym typeface="Euclid Symbol" pitchFamily="18" charset="2"/>
              </a:rPr>
              <a:t>x</a:t>
            </a:r>
            <a:r>
              <a:rPr lang="de-AT" b="1">
                <a:solidFill>
                  <a:srgbClr val="CC0000"/>
                </a:solidFill>
                <a:sym typeface="Euclid Symbol" pitchFamily="18" charset="2"/>
              </a:rPr>
              <a:t>  , a positiv</a:t>
            </a:r>
            <a:endParaRPr lang="de-AT" sz="800" b="1">
              <a:solidFill>
                <a:srgbClr val="CC0000"/>
              </a:solidFill>
              <a:sym typeface="Euclid Extra" pitchFamily="18" charset="2"/>
            </a:endParaRPr>
          </a:p>
          <a:p>
            <a:r>
              <a:rPr lang="de-AT" sz="2000" b="1">
                <a:solidFill>
                  <a:srgbClr val="CC0000"/>
                </a:solidFill>
                <a:sym typeface="Euclid Extra" pitchFamily="18" charset="2"/>
              </a:rPr>
              <a:t>are called   </a:t>
            </a:r>
            <a:r>
              <a:rPr lang="de-AT" b="1" u="sng">
                <a:solidFill>
                  <a:srgbClr val="CC0000"/>
                </a:solidFill>
                <a:sym typeface="Euclid Extra" pitchFamily="18" charset="2"/>
              </a:rPr>
              <a:t>Exponential Functions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linds(horizont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strVal val="#ppt_w*0.70"/>
                                          </p:val>
                                        </p:tav>
                                        <p:tav tm="100000">
                                          <p:val>
                                            <p:strVal val="#ppt_w"/>
                                          </p:val>
                                        </p:tav>
                                      </p:tavLst>
                                    </p:anim>
                                    <p:anim calcmode="lin" valueType="num">
                                      <p:cBhvr>
                                        <p:cTn id="46" dur="1000" fill="hold"/>
                                        <p:tgtEl>
                                          <p:spTgt spid="14"/>
                                        </p:tgtEl>
                                        <p:attrNameLst>
                                          <p:attrName>ppt_h</p:attrName>
                                        </p:attrNameLst>
                                      </p:cBhvr>
                                      <p:tavLst>
                                        <p:tav tm="0">
                                          <p:val>
                                            <p:strVal val="#ppt_h"/>
                                          </p:val>
                                        </p:tav>
                                        <p:tav tm="100000">
                                          <p:val>
                                            <p:strVal val="#ppt_h"/>
                                          </p:val>
                                        </p:tav>
                                      </p:tavLst>
                                    </p:anim>
                                    <p:animEffect transition="in" filter="fade">
                                      <p:cBhvr>
                                        <p:cTn id="4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5123" grpId="0" animBg="1"/>
      <p:bldP spid="6" grpId="0" animBg="1"/>
      <p:bldP spid="5" grpId="0" animBg="1"/>
      <p:bldP spid="10" grpId="0" animBg="1"/>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j0386688"/>
          <p:cNvPicPr>
            <a:picLocks noChangeAspect="1" noChangeArrowheads="1"/>
          </p:cNvPicPr>
          <p:nvPr/>
        </p:nvPicPr>
        <p:blipFill>
          <a:blip r:embed="rId2" cstate="print"/>
          <a:srcRect/>
          <a:stretch>
            <a:fillRect/>
          </a:stretch>
        </p:blipFill>
        <p:spPr bwMode="auto">
          <a:xfrm rot="4110946">
            <a:off x="5718175" y="606425"/>
            <a:ext cx="4421188" cy="3154362"/>
          </a:xfrm>
          <a:prstGeom prst="rect">
            <a:avLst/>
          </a:prstGeom>
          <a:noFill/>
          <a:ln w="9525">
            <a:noFill/>
            <a:miter lim="800000"/>
            <a:headEnd/>
            <a:tailEnd/>
          </a:ln>
        </p:spPr>
      </p:pic>
      <p:sp>
        <p:nvSpPr>
          <p:cNvPr id="37891" name="Oval 3"/>
          <p:cNvSpPr>
            <a:spLocks noChangeArrowheads="1"/>
          </p:cNvSpPr>
          <p:nvPr/>
        </p:nvSpPr>
        <p:spPr bwMode="auto">
          <a:xfrm>
            <a:off x="7740650" y="2781300"/>
            <a:ext cx="287338"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37892" name="Oval 4"/>
          <p:cNvSpPr>
            <a:spLocks noChangeArrowheads="1"/>
          </p:cNvSpPr>
          <p:nvPr/>
        </p:nvSpPr>
        <p:spPr bwMode="auto">
          <a:xfrm>
            <a:off x="7812088" y="2205038"/>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2</a:t>
            </a:r>
          </a:p>
        </p:txBody>
      </p:sp>
      <p:sp>
        <p:nvSpPr>
          <p:cNvPr id="37893" name="Oval 5"/>
          <p:cNvSpPr>
            <a:spLocks noChangeArrowheads="1"/>
          </p:cNvSpPr>
          <p:nvPr/>
        </p:nvSpPr>
        <p:spPr bwMode="auto">
          <a:xfrm>
            <a:off x="7812088" y="1628775"/>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3</a:t>
            </a:r>
          </a:p>
        </p:txBody>
      </p:sp>
      <p:sp>
        <p:nvSpPr>
          <p:cNvPr id="37894" name="Oval 6"/>
          <p:cNvSpPr>
            <a:spLocks noChangeArrowheads="1"/>
          </p:cNvSpPr>
          <p:nvPr/>
        </p:nvSpPr>
        <p:spPr bwMode="auto">
          <a:xfrm>
            <a:off x="7885113" y="981075"/>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4</a:t>
            </a:r>
          </a:p>
        </p:txBody>
      </p:sp>
      <p:sp>
        <p:nvSpPr>
          <p:cNvPr id="21" name="Abgerundete rechteckige Legende 20"/>
          <p:cNvSpPr/>
          <p:nvPr/>
        </p:nvSpPr>
        <p:spPr>
          <a:xfrm>
            <a:off x="2051050" y="692150"/>
            <a:ext cx="4968875" cy="1441450"/>
          </a:xfrm>
          <a:prstGeom prst="wedgeRoundRectCallout">
            <a:avLst>
              <a:gd name="adj1" fmla="val -66084"/>
              <a:gd name="adj2" fmla="val 8995"/>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b="1" dirty="0" err="1">
                <a:solidFill>
                  <a:schemeClr val="bg1"/>
                </a:solidFill>
                <a:latin typeface="Arial" pitchFamily="34" charset="0"/>
                <a:cs typeface="Arial" pitchFamily="34" charset="0"/>
              </a:rPr>
              <a:t>Use</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of</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recursive</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models</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difference</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equations</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for</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problem</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solving</a:t>
            </a:r>
            <a:endParaRPr lang="de-AT" b="1" dirty="0">
              <a:solidFill>
                <a:schemeClr val="bg1"/>
              </a:solidFill>
              <a:latin typeface="Arial" pitchFamily="34" charset="0"/>
              <a:cs typeface="Arial" pitchFamily="34" charset="0"/>
            </a:endParaRPr>
          </a:p>
        </p:txBody>
      </p:sp>
      <p:sp>
        <p:nvSpPr>
          <p:cNvPr id="23" name="Oval 3"/>
          <p:cNvSpPr>
            <a:spLocks noChangeArrowheads="1"/>
          </p:cNvSpPr>
          <p:nvPr/>
        </p:nvSpPr>
        <p:spPr bwMode="auto">
          <a:xfrm>
            <a:off x="684213" y="1268413"/>
            <a:ext cx="576262" cy="504825"/>
          </a:xfrm>
          <a:prstGeom prst="ellipse">
            <a:avLst/>
          </a:prstGeom>
          <a:solidFill>
            <a:srgbClr val="FF0000"/>
          </a:solidFill>
          <a:ln w="9525">
            <a:solidFill>
              <a:schemeClr val="tx1"/>
            </a:solidFill>
            <a:round/>
            <a:headEnd/>
            <a:tailEnd/>
          </a:ln>
        </p:spPr>
        <p:txBody>
          <a:bodyPr wrap="none" anchor="ctr"/>
          <a:lstStyle/>
          <a:p>
            <a:pPr algn="ctr"/>
            <a:r>
              <a:rPr lang="de-DE" sz="2000" b="1">
                <a:latin typeface="Arial" charset="0"/>
              </a:rPr>
              <a:t>4</a:t>
            </a:r>
          </a:p>
        </p:txBody>
      </p:sp>
      <p:sp>
        <p:nvSpPr>
          <p:cNvPr id="37897" name="Textfeld 19"/>
          <p:cNvSpPr txBox="1">
            <a:spLocks noChangeArrowheads="1"/>
          </p:cNvSpPr>
          <p:nvPr/>
        </p:nvSpPr>
        <p:spPr bwMode="auto">
          <a:xfrm>
            <a:off x="107950" y="44450"/>
            <a:ext cx="3529013" cy="523875"/>
          </a:xfrm>
          <a:prstGeom prst="rect">
            <a:avLst/>
          </a:prstGeom>
          <a:solidFill>
            <a:srgbClr val="FFFF00"/>
          </a:solidFill>
          <a:ln w="28575">
            <a:solidFill>
              <a:srgbClr val="000099"/>
            </a:solidFill>
            <a:miter lim="800000"/>
            <a:headEnd/>
            <a:tailEnd/>
          </a:ln>
        </p:spPr>
        <p:txBody>
          <a:bodyPr>
            <a:spAutoFit/>
          </a:bodyPr>
          <a:lstStyle/>
          <a:p>
            <a:r>
              <a:rPr lang="de-AT" sz="2800" b="1">
                <a:solidFill>
                  <a:srgbClr val="006600"/>
                </a:solidFill>
                <a:latin typeface="Arial" charset="0"/>
              </a:rPr>
              <a:t>Grades 8 to 12</a:t>
            </a:r>
          </a:p>
        </p:txBody>
      </p:sp>
      <p:sp>
        <p:nvSpPr>
          <p:cNvPr id="25" name="Textfeld 24"/>
          <p:cNvSpPr txBox="1">
            <a:spLocks noChangeArrowheads="1"/>
          </p:cNvSpPr>
          <p:nvPr/>
        </p:nvSpPr>
        <p:spPr bwMode="auto">
          <a:xfrm>
            <a:off x="1187450" y="3559175"/>
            <a:ext cx="5486400" cy="2678113"/>
          </a:xfrm>
          <a:prstGeom prst="rect">
            <a:avLst/>
          </a:prstGeom>
          <a:noFill/>
          <a:ln w="9525">
            <a:noFill/>
            <a:miter lim="800000"/>
            <a:headEnd/>
            <a:tailEnd/>
          </a:ln>
        </p:spPr>
        <p:txBody>
          <a:bodyPr>
            <a:spAutoFit/>
          </a:bodyPr>
          <a:lstStyle/>
          <a:p>
            <a:pPr>
              <a:buFontTx/>
              <a:buBlip>
                <a:blip r:embed="rId3"/>
              </a:buBlip>
            </a:pPr>
            <a:r>
              <a:rPr lang="de-AT">
                <a:latin typeface="Arial" charset="0"/>
              </a:rPr>
              <a:t>grow about r-fold</a:t>
            </a:r>
          </a:p>
          <a:p>
            <a:pPr>
              <a:buFontTx/>
              <a:buBlip>
                <a:blip r:embed="rId3"/>
              </a:buBlip>
            </a:pPr>
            <a:r>
              <a:rPr lang="en-US">
                <a:latin typeface="Arial" charset="0"/>
              </a:rPr>
              <a:t>increase about 30%</a:t>
            </a:r>
            <a:endParaRPr lang="de-AT">
              <a:latin typeface="Arial" charset="0"/>
            </a:endParaRPr>
          </a:p>
          <a:p>
            <a:pPr>
              <a:buFontTx/>
              <a:buBlip>
                <a:blip r:embed="rId3"/>
              </a:buBlip>
            </a:pPr>
            <a:r>
              <a:rPr lang="en-US">
                <a:latin typeface="Arial" charset="0"/>
              </a:rPr>
              <a:t>reduce about 15%</a:t>
            </a:r>
            <a:endParaRPr lang="de-AT">
              <a:latin typeface="Arial" charset="0"/>
            </a:endParaRPr>
          </a:p>
          <a:p>
            <a:pPr>
              <a:buFontTx/>
              <a:buBlip>
                <a:blip r:embed="rId3"/>
              </a:buBlip>
            </a:pPr>
            <a:r>
              <a:rPr lang="en-US">
                <a:latin typeface="Arial" charset="0"/>
              </a:rPr>
              <a:t>direct proportional to</a:t>
            </a:r>
            <a:endParaRPr lang="de-AT">
              <a:latin typeface="Arial" charset="0"/>
            </a:endParaRPr>
          </a:p>
          <a:p>
            <a:pPr>
              <a:buFontTx/>
              <a:buBlip>
                <a:blip r:embed="rId3"/>
              </a:buBlip>
            </a:pPr>
            <a:r>
              <a:rPr lang="en-US">
                <a:latin typeface="Arial" charset="0"/>
              </a:rPr>
              <a:t>relative rate of</a:t>
            </a:r>
            <a:endParaRPr lang="de-AT">
              <a:latin typeface="Arial" charset="0"/>
            </a:endParaRPr>
          </a:p>
          <a:p>
            <a:pPr>
              <a:buFontTx/>
              <a:buBlip>
                <a:blip r:embed="rId3"/>
              </a:buBlip>
            </a:pPr>
            <a:r>
              <a:rPr lang="en-US">
                <a:latin typeface="Arial" charset="0"/>
              </a:rPr>
              <a:t>absolute change, relative change</a:t>
            </a:r>
            <a:endParaRPr lang="de-AT">
              <a:latin typeface="Arial" charset="0"/>
            </a:endParaRPr>
          </a:p>
          <a:p>
            <a:pPr>
              <a:buFontTx/>
              <a:buBlip>
                <a:blip r:embed="rId3"/>
              </a:buBlip>
            </a:pPr>
            <a:r>
              <a:rPr lang="en-US">
                <a:latin typeface="Arial" charset="0"/>
              </a:rPr>
              <a:t>a.s.o.</a:t>
            </a:r>
            <a:endParaRPr lang="de-AT">
              <a:latin typeface="Arial" charset="0"/>
            </a:endParaRPr>
          </a:p>
        </p:txBody>
      </p:sp>
      <p:sp>
        <p:nvSpPr>
          <p:cNvPr id="26" name="Textfeld 25"/>
          <p:cNvSpPr txBox="1">
            <a:spLocks noChangeArrowheads="1"/>
          </p:cNvSpPr>
          <p:nvPr/>
        </p:nvSpPr>
        <p:spPr bwMode="auto">
          <a:xfrm>
            <a:off x="285750" y="2670175"/>
            <a:ext cx="6302375" cy="830263"/>
          </a:xfrm>
          <a:prstGeom prst="rect">
            <a:avLst/>
          </a:prstGeom>
          <a:noFill/>
          <a:ln w="9525">
            <a:noFill/>
            <a:miter lim="800000"/>
            <a:headEnd/>
            <a:tailEnd/>
          </a:ln>
        </p:spPr>
        <p:txBody>
          <a:bodyPr>
            <a:spAutoFit/>
          </a:bodyPr>
          <a:lstStyle/>
          <a:p>
            <a:r>
              <a:rPr lang="de-AT">
                <a:latin typeface="Arial" charset="0"/>
              </a:rPr>
              <a:t>Often used phrases whiche were developed in secondary level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1000" fill="hold"/>
                                        <p:tgtEl>
                                          <p:spTgt spid="21"/>
                                        </p:tgtEl>
                                        <p:attrNameLst>
                                          <p:attrName>ppt_w</p:attrName>
                                        </p:attrNameLst>
                                      </p:cBhvr>
                                      <p:tavLst>
                                        <p:tav tm="0">
                                          <p:val>
                                            <p:strVal val="#ppt_w*0.70"/>
                                          </p:val>
                                        </p:tav>
                                        <p:tav tm="100000">
                                          <p:val>
                                            <p:strVal val="#ppt_w"/>
                                          </p:val>
                                        </p:tav>
                                      </p:tavLst>
                                    </p:anim>
                                    <p:anim calcmode="lin" valueType="num">
                                      <p:cBhvr>
                                        <p:cTn id="16" dur="1000" fill="hold"/>
                                        <p:tgtEl>
                                          <p:spTgt spid="21"/>
                                        </p:tgtEl>
                                        <p:attrNameLst>
                                          <p:attrName>ppt_h</p:attrName>
                                        </p:attrNameLst>
                                      </p:cBhvr>
                                      <p:tavLst>
                                        <p:tav tm="0">
                                          <p:val>
                                            <p:strVal val="#ppt_h"/>
                                          </p:val>
                                        </p:tav>
                                        <p:tav tm="100000">
                                          <p:val>
                                            <p:strVal val="#ppt_h"/>
                                          </p:val>
                                        </p:tav>
                                      </p:tavLst>
                                    </p:anim>
                                    <p:animEffect transition="in" filter="fade">
                                      <p:cBhvr>
                                        <p:cTn id="17" dur="1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5" grpId="0"/>
      <p:bldP spid="2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9"/>
          <p:cNvSpPr>
            <a:spLocks noChangeArrowheads="1"/>
          </p:cNvSpPr>
          <p:nvPr/>
        </p:nvSpPr>
        <p:spPr bwMode="auto">
          <a:xfrm rot="5400000">
            <a:off x="504031" y="3536157"/>
            <a:ext cx="2663825" cy="576262"/>
          </a:xfrm>
          <a:prstGeom prst="leftArrow">
            <a:avLst>
              <a:gd name="adj1" fmla="val 50000"/>
              <a:gd name="adj2" fmla="val 115565"/>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Interpreting</a:t>
            </a:r>
          </a:p>
        </p:txBody>
      </p:sp>
      <p:sp>
        <p:nvSpPr>
          <p:cNvPr id="62472" name="AutoShape 8"/>
          <p:cNvSpPr>
            <a:spLocks noChangeArrowheads="1"/>
          </p:cNvSpPr>
          <p:nvPr/>
        </p:nvSpPr>
        <p:spPr bwMode="auto">
          <a:xfrm rot="-5400000">
            <a:off x="6071394" y="3423444"/>
            <a:ext cx="2292350" cy="576262"/>
          </a:xfrm>
          <a:prstGeom prst="leftArrow">
            <a:avLst>
              <a:gd name="adj1" fmla="val 50000"/>
              <a:gd name="adj2" fmla="val 106171"/>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Calculating</a:t>
            </a:r>
          </a:p>
        </p:txBody>
      </p:sp>
      <p:sp>
        <p:nvSpPr>
          <p:cNvPr id="47108" name="AutoShape 7"/>
          <p:cNvSpPr>
            <a:spLocks noChangeArrowheads="1"/>
          </p:cNvSpPr>
          <p:nvPr/>
        </p:nvSpPr>
        <p:spPr bwMode="auto">
          <a:xfrm>
            <a:off x="2987675" y="1268413"/>
            <a:ext cx="2663825" cy="576262"/>
          </a:xfrm>
          <a:prstGeom prst="rightArrow">
            <a:avLst>
              <a:gd name="adj1" fmla="val 50000"/>
              <a:gd name="adj2" fmla="val 115565"/>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Modeling</a:t>
            </a:r>
          </a:p>
        </p:txBody>
      </p:sp>
      <p:sp>
        <p:nvSpPr>
          <p:cNvPr id="38917" name="Oval 4"/>
          <p:cNvSpPr>
            <a:spLocks noChangeArrowheads="1"/>
          </p:cNvSpPr>
          <p:nvPr/>
        </p:nvSpPr>
        <p:spPr bwMode="auto">
          <a:xfrm>
            <a:off x="477838" y="620713"/>
            <a:ext cx="2808287" cy="1871662"/>
          </a:xfrm>
          <a:prstGeom prst="ellipse">
            <a:avLst/>
          </a:prstGeom>
          <a:solidFill>
            <a:srgbClr val="D5CCFC"/>
          </a:solidFill>
          <a:ln w="9525">
            <a:solidFill>
              <a:schemeClr val="tx1"/>
            </a:solidFill>
            <a:round/>
            <a:headEnd/>
            <a:tailEnd/>
          </a:ln>
        </p:spPr>
        <p:txBody>
          <a:bodyPr wrap="none" anchor="ctr"/>
          <a:lstStyle/>
          <a:p>
            <a:pPr algn="ctr"/>
            <a:r>
              <a:rPr lang="de-DE">
                <a:latin typeface="Arial" charset="0"/>
              </a:rPr>
              <a:t>Growth process</a:t>
            </a:r>
          </a:p>
        </p:txBody>
      </p:sp>
      <p:sp>
        <p:nvSpPr>
          <p:cNvPr id="47110" name="Oval 5"/>
          <p:cNvSpPr>
            <a:spLocks noChangeArrowheads="1"/>
          </p:cNvSpPr>
          <p:nvPr/>
        </p:nvSpPr>
        <p:spPr bwMode="auto">
          <a:xfrm>
            <a:off x="5653088" y="620713"/>
            <a:ext cx="2879725" cy="1944687"/>
          </a:xfrm>
          <a:prstGeom prst="ellipse">
            <a:avLst/>
          </a:prstGeom>
          <a:solidFill>
            <a:srgbClr val="FFD1D1"/>
          </a:solidFill>
          <a:ln w="9525">
            <a:solidFill>
              <a:schemeClr val="tx1"/>
            </a:solidFill>
            <a:round/>
            <a:headEnd/>
            <a:tailEnd/>
          </a:ln>
        </p:spPr>
        <p:txBody>
          <a:bodyPr wrap="none" anchor="ctr"/>
          <a:lstStyle/>
          <a:p>
            <a:pPr algn="ctr"/>
            <a:r>
              <a:rPr lang="de-DE">
                <a:latin typeface="Arial" charset="0"/>
              </a:rPr>
              <a:t>Difference equation</a:t>
            </a:r>
          </a:p>
        </p:txBody>
      </p:sp>
      <p:sp>
        <p:nvSpPr>
          <p:cNvPr id="47111" name="Oval 6"/>
          <p:cNvSpPr>
            <a:spLocks noChangeArrowheads="1"/>
          </p:cNvSpPr>
          <p:nvPr/>
        </p:nvSpPr>
        <p:spPr bwMode="auto">
          <a:xfrm>
            <a:off x="5835650" y="4843463"/>
            <a:ext cx="2808288" cy="1871662"/>
          </a:xfrm>
          <a:prstGeom prst="ellipse">
            <a:avLst/>
          </a:prstGeom>
          <a:solidFill>
            <a:srgbClr val="CFF9D0"/>
          </a:solidFill>
          <a:ln w="9525">
            <a:solidFill>
              <a:schemeClr val="tx1"/>
            </a:solidFill>
            <a:round/>
            <a:headEnd/>
            <a:tailEnd/>
          </a:ln>
        </p:spPr>
        <p:txBody>
          <a:bodyPr wrap="none" anchor="ctr"/>
          <a:lstStyle/>
          <a:p>
            <a:pPr algn="ctr"/>
            <a:r>
              <a:rPr lang="de-DE">
                <a:latin typeface="Arial" charset="0"/>
              </a:rPr>
              <a:t>Explicit</a:t>
            </a:r>
          </a:p>
          <a:p>
            <a:pPr algn="ctr"/>
            <a:r>
              <a:rPr lang="de-DE">
                <a:latin typeface="Arial" charset="0"/>
              </a:rPr>
              <a:t>term prototype</a:t>
            </a:r>
          </a:p>
        </p:txBody>
      </p:sp>
      <p:sp>
        <p:nvSpPr>
          <p:cNvPr id="38920" name="Text Box 11"/>
          <p:cNvSpPr txBox="1">
            <a:spLocks noChangeArrowheads="1"/>
          </p:cNvSpPr>
          <p:nvPr/>
        </p:nvSpPr>
        <p:spPr bwMode="auto">
          <a:xfrm>
            <a:off x="479425" y="115888"/>
            <a:ext cx="8235950" cy="461962"/>
          </a:xfrm>
          <a:prstGeom prst="rect">
            <a:avLst/>
          </a:prstGeom>
          <a:noFill/>
          <a:ln w="9525">
            <a:noFill/>
            <a:miter lim="800000"/>
            <a:headEnd/>
            <a:tailEnd/>
          </a:ln>
        </p:spPr>
        <p:txBody>
          <a:bodyPr wrap="none">
            <a:spAutoFit/>
          </a:bodyPr>
          <a:lstStyle/>
          <a:p>
            <a:r>
              <a:rPr lang="de-DE" b="1">
                <a:latin typeface="Arial" charset="0"/>
              </a:rPr>
              <a:t>Recursive Models in traditional mathematics education</a:t>
            </a:r>
          </a:p>
        </p:txBody>
      </p:sp>
      <p:sp>
        <p:nvSpPr>
          <p:cNvPr id="9" name="Oval 6"/>
          <p:cNvSpPr>
            <a:spLocks noChangeArrowheads="1"/>
          </p:cNvSpPr>
          <p:nvPr/>
        </p:nvSpPr>
        <p:spPr bwMode="auto">
          <a:xfrm>
            <a:off x="468313" y="4797425"/>
            <a:ext cx="2808287" cy="1871663"/>
          </a:xfrm>
          <a:prstGeom prst="ellipse">
            <a:avLst/>
          </a:prstGeom>
          <a:solidFill>
            <a:srgbClr val="CFF9D0"/>
          </a:solidFill>
          <a:ln w="9525">
            <a:solidFill>
              <a:schemeClr val="tx1"/>
            </a:solidFill>
            <a:round/>
            <a:headEnd/>
            <a:tailEnd/>
          </a:ln>
        </p:spPr>
        <p:txBody>
          <a:bodyPr wrap="none" anchor="ctr"/>
          <a:lstStyle/>
          <a:p>
            <a:pPr algn="ctr"/>
            <a:r>
              <a:rPr lang="de-DE">
                <a:latin typeface="Arial" charset="0"/>
              </a:rPr>
              <a:t>Mathematical</a:t>
            </a:r>
          </a:p>
          <a:p>
            <a:pPr algn="ctr"/>
            <a:r>
              <a:rPr lang="de-DE">
                <a:latin typeface="Arial" charset="0"/>
              </a:rPr>
              <a:t>solution</a:t>
            </a:r>
          </a:p>
        </p:txBody>
      </p:sp>
      <p:sp>
        <p:nvSpPr>
          <p:cNvPr id="10" name="AutoShape 8"/>
          <p:cNvSpPr>
            <a:spLocks noChangeArrowheads="1"/>
          </p:cNvSpPr>
          <p:nvPr/>
        </p:nvSpPr>
        <p:spPr bwMode="auto">
          <a:xfrm>
            <a:off x="3286125" y="5424488"/>
            <a:ext cx="2571750" cy="576262"/>
          </a:xfrm>
          <a:prstGeom prst="leftArrow">
            <a:avLst>
              <a:gd name="adj1" fmla="val 50000"/>
              <a:gd name="adj2" fmla="val 106198"/>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Calculating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0-#ppt_w/2"/>
                                          </p:val>
                                        </p:tav>
                                        <p:tav tm="100000">
                                          <p:val>
                                            <p:strVal val="#ppt_x"/>
                                          </p:val>
                                        </p:tav>
                                      </p:tavLst>
                                    </p:anim>
                                    <p:anim calcmode="lin" valueType="num">
                                      <p:cBhvr additive="base">
                                        <p:cTn id="8" dur="500" fill="hold"/>
                                        <p:tgtEl>
                                          <p:spTgt spid="4710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7110"/>
                                        </p:tgtEl>
                                        <p:attrNameLst>
                                          <p:attrName>style.visibility</p:attrName>
                                        </p:attrNameLst>
                                      </p:cBhvr>
                                      <p:to>
                                        <p:strVal val="visible"/>
                                      </p:to>
                                    </p:set>
                                    <p:animEffect transition="in" filter="blinds(horizontal)">
                                      <p:cBhvr>
                                        <p:cTn id="13" dur="500"/>
                                        <p:tgtEl>
                                          <p:spTgt spid="471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62472"/>
                                        </p:tgtEl>
                                        <p:attrNameLst>
                                          <p:attrName>style.visibility</p:attrName>
                                        </p:attrNameLst>
                                      </p:cBhvr>
                                      <p:to>
                                        <p:strVal val="visible"/>
                                      </p:to>
                                    </p:set>
                                    <p:anim calcmode="lin" valueType="num">
                                      <p:cBhvr additive="base">
                                        <p:cTn id="18" dur="500" fill="hold"/>
                                        <p:tgtEl>
                                          <p:spTgt spid="62472"/>
                                        </p:tgtEl>
                                        <p:attrNameLst>
                                          <p:attrName>ppt_x</p:attrName>
                                        </p:attrNameLst>
                                      </p:cBhvr>
                                      <p:tavLst>
                                        <p:tav tm="0">
                                          <p:val>
                                            <p:strVal val="#ppt_x"/>
                                          </p:val>
                                        </p:tav>
                                        <p:tav tm="100000">
                                          <p:val>
                                            <p:strVal val="#ppt_x"/>
                                          </p:val>
                                        </p:tav>
                                      </p:tavLst>
                                    </p:anim>
                                    <p:anim calcmode="lin" valueType="num">
                                      <p:cBhvr additive="base">
                                        <p:cTn id="19" dur="500" fill="hold"/>
                                        <p:tgtEl>
                                          <p:spTgt spid="62472"/>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7111"/>
                                        </p:tgtEl>
                                        <p:attrNameLst>
                                          <p:attrName>style.visibility</p:attrName>
                                        </p:attrNameLst>
                                      </p:cBhvr>
                                      <p:to>
                                        <p:strVal val="visible"/>
                                      </p:to>
                                    </p:set>
                                    <p:animEffect transition="in" filter="blinds(horizontal)">
                                      <p:cBhvr>
                                        <p:cTn id="24" dur="500"/>
                                        <p:tgtEl>
                                          <p:spTgt spid="471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1+#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7106"/>
                                        </p:tgtEl>
                                        <p:attrNameLst>
                                          <p:attrName>style.visibility</p:attrName>
                                        </p:attrNameLst>
                                      </p:cBhvr>
                                      <p:to>
                                        <p:strVal val="visible"/>
                                      </p:to>
                                    </p:set>
                                    <p:anim calcmode="lin" valueType="num">
                                      <p:cBhvr additive="base">
                                        <p:cTn id="40" dur="500" fill="hold"/>
                                        <p:tgtEl>
                                          <p:spTgt spid="47106"/>
                                        </p:tgtEl>
                                        <p:attrNameLst>
                                          <p:attrName>ppt_x</p:attrName>
                                        </p:attrNameLst>
                                      </p:cBhvr>
                                      <p:tavLst>
                                        <p:tav tm="0">
                                          <p:val>
                                            <p:strVal val="#ppt_x"/>
                                          </p:val>
                                        </p:tav>
                                        <p:tav tm="100000">
                                          <p:val>
                                            <p:strVal val="#ppt_x"/>
                                          </p:val>
                                        </p:tav>
                                      </p:tavLst>
                                    </p:anim>
                                    <p:anim calcmode="lin" valueType="num">
                                      <p:cBhvr additive="base">
                                        <p:cTn id="41"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p:bldP spid="62472" grpId="0" animBg="1"/>
      <p:bldP spid="47108" grpId="0" animBg="1"/>
      <p:bldP spid="47110" grpId="0" animBg="1"/>
      <p:bldP spid="47111" grpId="0" animBg="1"/>
      <p:bldP spid="9" grpId="0" animBg="1"/>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9"/>
          <p:cNvSpPr>
            <a:spLocks noChangeArrowheads="1"/>
          </p:cNvSpPr>
          <p:nvPr/>
        </p:nvSpPr>
        <p:spPr bwMode="auto">
          <a:xfrm rot="3190408">
            <a:off x="1008063" y="3516313"/>
            <a:ext cx="3413125" cy="612775"/>
          </a:xfrm>
          <a:prstGeom prst="leftArrow">
            <a:avLst>
              <a:gd name="adj1" fmla="val 50000"/>
              <a:gd name="adj2" fmla="val 115680"/>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Interpreting, Reflecting</a:t>
            </a:r>
          </a:p>
        </p:txBody>
      </p:sp>
      <p:sp>
        <p:nvSpPr>
          <p:cNvPr id="62472" name="AutoShape 8"/>
          <p:cNvSpPr>
            <a:spLocks noChangeArrowheads="1"/>
          </p:cNvSpPr>
          <p:nvPr/>
        </p:nvSpPr>
        <p:spPr bwMode="auto">
          <a:xfrm rot="-3752820">
            <a:off x="4568032" y="3459956"/>
            <a:ext cx="2995612" cy="593725"/>
          </a:xfrm>
          <a:prstGeom prst="leftArrow">
            <a:avLst>
              <a:gd name="adj1" fmla="val 50000"/>
              <a:gd name="adj2" fmla="val 106211"/>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Simulating</a:t>
            </a:r>
          </a:p>
        </p:txBody>
      </p:sp>
      <p:sp>
        <p:nvSpPr>
          <p:cNvPr id="47108" name="AutoShape 7"/>
          <p:cNvSpPr>
            <a:spLocks noChangeArrowheads="1"/>
          </p:cNvSpPr>
          <p:nvPr/>
        </p:nvSpPr>
        <p:spPr bwMode="auto">
          <a:xfrm>
            <a:off x="2987675" y="1125538"/>
            <a:ext cx="2663825" cy="576262"/>
          </a:xfrm>
          <a:prstGeom prst="rightArrow">
            <a:avLst>
              <a:gd name="adj1" fmla="val 50000"/>
              <a:gd name="adj2" fmla="val 115565"/>
            </a:avLst>
          </a:prstGeom>
          <a:solidFill>
            <a:srgbClr val="FFFF66"/>
          </a:solidFill>
          <a:ln w="28575">
            <a:solidFill>
              <a:srgbClr val="FF0000"/>
            </a:solidFill>
            <a:miter lim="800000"/>
            <a:headEnd/>
            <a:tailEnd/>
          </a:ln>
        </p:spPr>
        <p:txBody>
          <a:bodyPr wrap="none" anchor="ctr"/>
          <a:lstStyle/>
          <a:p>
            <a:pPr algn="ctr"/>
            <a:r>
              <a:rPr lang="de-DE" sz="2000" b="1">
                <a:solidFill>
                  <a:srgbClr val="FF0000"/>
                </a:solidFill>
                <a:latin typeface="Arial" charset="0"/>
              </a:rPr>
              <a:t>Modeling</a:t>
            </a:r>
          </a:p>
        </p:txBody>
      </p:sp>
      <p:sp>
        <p:nvSpPr>
          <p:cNvPr id="39941" name="Oval 4"/>
          <p:cNvSpPr>
            <a:spLocks noChangeArrowheads="1"/>
          </p:cNvSpPr>
          <p:nvPr/>
        </p:nvSpPr>
        <p:spPr bwMode="auto">
          <a:xfrm>
            <a:off x="250825" y="549275"/>
            <a:ext cx="2808288" cy="1871663"/>
          </a:xfrm>
          <a:prstGeom prst="ellipse">
            <a:avLst/>
          </a:prstGeom>
          <a:solidFill>
            <a:srgbClr val="D5CCFC"/>
          </a:solidFill>
          <a:ln w="9525">
            <a:solidFill>
              <a:schemeClr val="tx1"/>
            </a:solidFill>
            <a:round/>
            <a:headEnd/>
            <a:tailEnd/>
          </a:ln>
        </p:spPr>
        <p:txBody>
          <a:bodyPr wrap="none" anchor="ctr"/>
          <a:lstStyle/>
          <a:p>
            <a:pPr algn="ctr"/>
            <a:r>
              <a:rPr lang="de-DE">
                <a:latin typeface="Arial" charset="0"/>
              </a:rPr>
              <a:t>Growth process</a:t>
            </a:r>
          </a:p>
        </p:txBody>
      </p:sp>
      <p:sp>
        <p:nvSpPr>
          <p:cNvPr id="47110" name="Oval 5"/>
          <p:cNvSpPr>
            <a:spLocks noChangeArrowheads="1"/>
          </p:cNvSpPr>
          <p:nvPr/>
        </p:nvSpPr>
        <p:spPr bwMode="auto">
          <a:xfrm>
            <a:off x="5653088" y="549275"/>
            <a:ext cx="2879725" cy="1944688"/>
          </a:xfrm>
          <a:prstGeom prst="ellipse">
            <a:avLst/>
          </a:prstGeom>
          <a:solidFill>
            <a:srgbClr val="FFD1D1"/>
          </a:solidFill>
          <a:ln w="9525">
            <a:solidFill>
              <a:schemeClr val="tx1"/>
            </a:solidFill>
            <a:round/>
            <a:headEnd/>
            <a:tailEnd/>
          </a:ln>
        </p:spPr>
        <p:txBody>
          <a:bodyPr wrap="none" anchor="ctr"/>
          <a:lstStyle/>
          <a:p>
            <a:pPr algn="ctr"/>
            <a:r>
              <a:rPr lang="de-DE">
                <a:latin typeface="Arial" charset="0"/>
              </a:rPr>
              <a:t>Difference equation</a:t>
            </a:r>
          </a:p>
        </p:txBody>
      </p:sp>
      <p:sp>
        <p:nvSpPr>
          <p:cNvPr id="47111" name="Oval 6"/>
          <p:cNvSpPr>
            <a:spLocks noChangeArrowheads="1"/>
          </p:cNvSpPr>
          <p:nvPr/>
        </p:nvSpPr>
        <p:spPr bwMode="auto">
          <a:xfrm>
            <a:off x="3132138" y="4914900"/>
            <a:ext cx="2808287" cy="1871663"/>
          </a:xfrm>
          <a:prstGeom prst="ellipse">
            <a:avLst/>
          </a:prstGeom>
          <a:solidFill>
            <a:srgbClr val="CFF9D0"/>
          </a:solidFill>
          <a:ln w="9525">
            <a:solidFill>
              <a:schemeClr val="tx1"/>
            </a:solidFill>
            <a:round/>
            <a:headEnd/>
            <a:tailEnd/>
          </a:ln>
        </p:spPr>
        <p:txBody>
          <a:bodyPr wrap="none" anchor="ctr"/>
          <a:lstStyle/>
          <a:p>
            <a:pPr algn="ctr"/>
            <a:r>
              <a:rPr lang="de-DE">
                <a:latin typeface="Arial" charset="0"/>
              </a:rPr>
              <a:t>Table,</a:t>
            </a:r>
          </a:p>
          <a:p>
            <a:pPr algn="ctr"/>
            <a:r>
              <a:rPr lang="de-DE">
                <a:latin typeface="Arial" charset="0"/>
              </a:rPr>
              <a:t>Graph</a:t>
            </a:r>
          </a:p>
        </p:txBody>
      </p:sp>
      <p:sp>
        <p:nvSpPr>
          <p:cNvPr id="39944" name="Text Box 11"/>
          <p:cNvSpPr txBox="1">
            <a:spLocks noChangeArrowheads="1"/>
          </p:cNvSpPr>
          <p:nvPr/>
        </p:nvSpPr>
        <p:spPr bwMode="auto">
          <a:xfrm>
            <a:off x="1546225" y="115888"/>
            <a:ext cx="6083300" cy="461962"/>
          </a:xfrm>
          <a:prstGeom prst="rect">
            <a:avLst/>
          </a:prstGeom>
          <a:noFill/>
          <a:ln w="9525">
            <a:noFill/>
            <a:miter lim="800000"/>
            <a:headEnd/>
            <a:tailEnd/>
          </a:ln>
        </p:spPr>
        <p:txBody>
          <a:bodyPr wrap="none">
            <a:spAutoFit/>
          </a:bodyPr>
          <a:lstStyle/>
          <a:p>
            <a:r>
              <a:rPr lang="de-DE" b="1">
                <a:latin typeface="Arial" charset="0"/>
              </a:rPr>
              <a:t>Recursive Models in technology classes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0-#ppt_w/2"/>
                                          </p:val>
                                        </p:tav>
                                        <p:tav tm="100000">
                                          <p:val>
                                            <p:strVal val="#ppt_x"/>
                                          </p:val>
                                        </p:tav>
                                      </p:tavLst>
                                    </p:anim>
                                    <p:anim calcmode="lin" valueType="num">
                                      <p:cBhvr additive="base">
                                        <p:cTn id="8" dur="500" fill="hold"/>
                                        <p:tgtEl>
                                          <p:spTgt spid="4710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7110"/>
                                        </p:tgtEl>
                                        <p:attrNameLst>
                                          <p:attrName>style.visibility</p:attrName>
                                        </p:attrNameLst>
                                      </p:cBhvr>
                                      <p:to>
                                        <p:strVal val="visible"/>
                                      </p:to>
                                    </p:set>
                                    <p:animEffect transition="in" filter="blinds(horizontal)">
                                      <p:cBhvr>
                                        <p:cTn id="13" dur="500"/>
                                        <p:tgtEl>
                                          <p:spTgt spid="471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62472"/>
                                        </p:tgtEl>
                                        <p:attrNameLst>
                                          <p:attrName>style.visibility</p:attrName>
                                        </p:attrNameLst>
                                      </p:cBhvr>
                                      <p:to>
                                        <p:strVal val="visible"/>
                                      </p:to>
                                    </p:set>
                                    <p:anim calcmode="lin" valueType="num">
                                      <p:cBhvr additive="base">
                                        <p:cTn id="18" dur="500" fill="hold"/>
                                        <p:tgtEl>
                                          <p:spTgt spid="62472"/>
                                        </p:tgtEl>
                                        <p:attrNameLst>
                                          <p:attrName>ppt_x</p:attrName>
                                        </p:attrNameLst>
                                      </p:cBhvr>
                                      <p:tavLst>
                                        <p:tav tm="0">
                                          <p:val>
                                            <p:strVal val="#ppt_x"/>
                                          </p:val>
                                        </p:tav>
                                        <p:tav tm="100000">
                                          <p:val>
                                            <p:strVal val="#ppt_x"/>
                                          </p:val>
                                        </p:tav>
                                      </p:tavLst>
                                    </p:anim>
                                    <p:anim calcmode="lin" valueType="num">
                                      <p:cBhvr additive="base">
                                        <p:cTn id="19" dur="500" fill="hold"/>
                                        <p:tgtEl>
                                          <p:spTgt spid="62472"/>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7111"/>
                                        </p:tgtEl>
                                        <p:attrNameLst>
                                          <p:attrName>style.visibility</p:attrName>
                                        </p:attrNameLst>
                                      </p:cBhvr>
                                      <p:to>
                                        <p:strVal val="visible"/>
                                      </p:to>
                                    </p:set>
                                    <p:animEffect transition="in" filter="blinds(horizontal)">
                                      <p:cBhvr>
                                        <p:cTn id="24" dur="500"/>
                                        <p:tgtEl>
                                          <p:spTgt spid="471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7106"/>
                                        </p:tgtEl>
                                        <p:attrNameLst>
                                          <p:attrName>style.visibility</p:attrName>
                                        </p:attrNameLst>
                                      </p:cBhvr>
                                      <p:to>
                                        <p:strVal val="visible"/>
                                      </p:to>
                                    </p:set>
                                    <p:anim calcmode="lin" valueType="num">
                                      <p:cBhvr additive="base">
                                        <p:cTn id="29" dur="500" fill="hold"/>
                                        <p:tgtEl>
                                          <p:spTgt spid="47106"/>
                                        </p:tgtEl>
                                        <p:attrNameLst>
                                          <p:attrName>ppt_x</p:attrName>
                                        </p:attrNameLst>
                                      </p:cBhvr>
                                      <p:tavLst>
                                        <p:tav tm="0">
                                          <p:val>
                                            <p:strVal val="#ppt_x"/>
                                          </p:val>
                                        </p:tav>
                                        <p:tav tm="100000">
                                          <p:val>
                                            <p:strVal val="#ppt_x"/>
                                          </p:val>
                                        </p:tav>
                                      </p:tavLst>
                                    </p:anim>
                                    <p:anim calcmode="lin" valueType="num">
                                      <p:cBhvr additive="base">
                                        <p:cTn id="30"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p:bldP spid="62472" grpId="0" animBg="1"/>
      <p:bldP spid="47108" grpId="0" animBg="1"/>
      <p:bldP spid="47110" grpId="0" animBg="1"/>
      <p:bldP spid="471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17"/>
          <p:cNvCxnSpPr>
            <a:stCxn id="7" idx="2"/>
          </p:cNvCxnSpPr>
          <p:nvPr/>
        </p:nvCxnSpPr>
        <p:spPr>
          <a:xfrm>
            <a:off x="2471738" y="2276475"/>
            <a:ext cx="1884362" cy="15843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40963" name="Picture 2" descr="BD06663_"/>
          <p:cNvPicPr>
            <a:picLocks noChangeAspect="1" noChangeArrowheads="1"/>
          </p:cNvPicPr>
          <p:nvPr/>
        </p:nvPicPr>
        <p:blipFill>
          <a:blip r:embed="rId2" cstate="print"/>
          <a:srcRect/>
          <a:stretch>
            <a:fillRect/>
          </a:stretch>
        </p:blipFill>
        <p:spPr bwMode="auto">
          <a:xfrm>
            <a:off x="2843213" y="3573463"/>
            <a:ext cx="3657600" cy="3173412"/>
          </a:xfrm>
          <a:prstGeom prst="rect">
            <a:avLst/>
          </a:prstGeom>
          <a:noFill/>
          <a:ln w="9525">
            <a:noFill/>
            <a:miter lim="800000"/>
            <a:headEnd/>
            <a:tailEnd/>
          </a:ln>
        </p:spPr>
      </p:pic>
      <p:sp>
        <p:nvSpPr>
          <p:cNvPr id="103425" name="Rectangle 1"/>
          <p:cNvSpPr>
            <a:spLocks noChangeArrowheads="1"/>
          </p:cNvSpPr>
          <p:nvPr/>
        </p:nvSpPr>
        <p:spPr bwMode="auto">
          <a:xfrm>
            <a:off x="214313" y="44450"/>
            <a:ext cx="8572500" cy="954088"/>
          </a:xfrm>
          <a:prstGeom prst="rect">
            <a:avLst/>
          </a:prstGeom>
          <a:solidFill>
            <a:schemeClr val="bg2">
              <a:lumMod val="20000"/>
              <a:lumOff val="80000"/>
            </a:schemeClr>
          </a:solidFill>
          <a:ln w="28575">
            <a:solidFill>
              <a:srgbClr val="000066"/>
            </a:solidFill>
            <a:miter lim="800000"/>
            <a:headEnd/>
            <a:tailEnd/>
          </a:ln>
          <a:effectLst/>
        </p:spPr>
        <p:txBody>
          <a:bodyPr anchor="ctr">
            <a:spAutoFit/>
          </a:bodyPr>
          <a:lstStyle/>
          <a:p>
            <a:pPr algn="ctr" eaLnBrk="0" hangingPunct="0">
              <a:tabLst>
                <a:tab pos="2857500" algn="l"/>
              </a:tabLst>
              <a:defRPr/>
            </a:pPr>
            <a:r>
              <a:rPr lang="en-US" sz="2800" b="1" dirty="0">
                <a:solidFill>
                  <a:schemeClr val="accent2">
                    <a:lumMod val="75000"/>
                  </a:schemeClr>
                </a:solidFill>
                <a:latin typeface="Arial" pitchFamily="34" charset="0"/>
                <a:ea typeface="Times New Roman" pitchFamily="18" charset="0"/>
                <a:cs typeface="Arial" pitchFamily="34" charset="0"/>
              </a:rPr>
              <a:t>Several sorts of growth processes described by difference equations</a:t>
            </a:r>
            <a:endParaRPr lang="en-US" sz="2800" b="1" dirty="0">
              <a:solidFill>
                <a:schemeClr val="accent2">
                  <a:lumMod val="75000"/>
                </a:schemeClr>
              </a:solidFill>
              <a:latin typeface="Arial" pitchFamily="34" charset="0"/>
              <a:cs typeface="Arial" pitchFamily="34" charset="0"/>
            </a:endParaRPr>
          </a:p>
        </p:txBody>
      </p:sp>
      <p:sp>
        <p:nvSpPr>
          <p:cNvPr id="5" name="Abgerundetes Rechteck 4"/>
          <p:cNvSpPr/>
          <p:nvPr/>
        </p:nvSpPr>
        <p:spPr>
          <a:xfrm>
            <a:off x="71438" y="3786188"/>
            <a:ext cx="3000375" cy="714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a:solidFill>
                  <a:schemeClr val="accent1">
                    <a:lumMod val="50000"/>
                  </a:schemeClr>
                </a:solidFill>
                <a:latin typeface="Arial" pitchFamily="34" charset="0"/>
                <a:cs typeface="Arial" pitchFamily="34" charset="0"/>
              </a:rPr>
              <a:t>Linear </a:t>
            </a:r>
            <a:r>
              <a:rPr lang="de-AT" b="1" dirty="0" err="1">
                <a:solidFill>
                  <a:schemeClr val="accent1">
                    <a:lumMod val="50000"/>
                  </a:schemeClr>
                </a:solidFill>
                <a:latin typeface="Arial" pitchFamily="34" charset="0"/>
                <a:cs typeface="Arial" pitchFamily="34" charset="0"/>
              </a:rPr>
              <a:t>growth</a:t>
            </a:r>
            <a:endParaRPr lang="de-AT" dirty="0">
              <a:solidFill>
                <a:schemeClr val="accent1">
                  <a:lumMod val="50000"/>
                </a:schemeClr>
              </a:solidFill>
              <a:latin typeface="Arial" pitchFamily="34" charset="0"/>
              <a:cs typeface="Arial" pitchFamily="34" charset="0"/>
            </a:endParaRPr>
          </a:p>
        </p:txBody>
      </p:sp>
      <p:sp>
        <p:nvSpPr>
          <p:cNvPr id="6" name="Abgerundetes Rechteck 5"/>
          <p:cNvSpPr/>
          <p:nvPr/>
        </p:nvSpPr>
        <p:spPr>
          <a:xfrm>
            <a:off x="71438" y="2714625"/>
            <a:ext cx="3429000" cy="642938"/>
          </a:xfrm>
          <a:prstGeom prst="roundRect">
            <a:avLst/>
          </a:prstGeom>
          <a:solidFill>
            <a:srgbClr val="FFE7E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C00000"/>
                </a:solidFill>
                <a:latin typeface="Arial" pitchFamily="34" charset="0"/>
                <a:cs typeface="Arial" pitchFamily="34" charset="0"/>
              </a:rPr>
              <a:t>Exponential growth</a:t>
            </a:r>
            <a:endParaRPr lang="de-AT" dirty="0">
              <a:solidFill>
                <a:srgbClr val="C00000"/>
              </a:solidFill>
              <a:latin typeface="Arial" pitchFamily="34" charset="0"/>
              <a:cs typeface="Arial" pitchFamily="34" charset="0"/>
            </a:endParaRPr>
          </a:p>
        </p:txBody>
      </p:sp>
      <p:sp>
        <p:nvSpPr>
          <p:cNvPr id="7" name="Abgerundetes Rechteck 6">
            <a:hlinkClick r:id="rId3" action="ppaction://hlinksldjump"/>
          </p:cNvPr>
          <p:cNvSpPr/>
          <p:nvPr/>
        </p:nvSpPr>
        <p:spPr>
          <a:xfrm>
            <a:off x="971550" y="1646238"/>
            <a:ext cx="3000375" cy="630237"/>
          </a:xfrm>
          <a:prstGeom prst="roundRect">
            <a:avLst/>
          </a:prstGeom>
          <a:solidFill>
            <a:srgbClr val="C5DCFF"/>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a:solidFill>
                  <a:schemeClr val="accent2">
                    <a:lumMod val="75000"/>
                  </a:schemeClr>
                </a:solidFill>
                <a:latin typeface="Arial" pitchFamily="34" charset="0"/>
                <a:cs typeface="Arial" pitchFamily="34" charset="0"/>
              </a:rPr>
              <a:t>Limited </a:t>
            </a:r>
            <a:r>
              <a:rPr lang="de-AT" b="1" dirty="0" err="1">
                <a:solidFill>
                  <a:schemeClr val="accent2">
                    <a:lumMod val="75000"/>
                  </a:schemeClr>
                </a:solidFill>
                <a:latin typeface="Arial" pitchFamily="34" charset="0"/>
                <a:cs typeface="Arial" pitchFamily="34" charset="0"/>
              </a:rPr>
              <a:t>growth</a:t>
            </a:r>
            <a:endParaRPr lang="de-AT" dirty="0">
              <a:solidFill>
                <a:schemeClr val="accent2">
                  <a:lumMod val="75000"/>
                </a:schemeClr>
              </a:solidFill>
              <a:latin typeface="Arial" pitchFamily="34" charset="0"/>
              <a:cs typeface="Arial" pitchFamily="34" charset="0"/>
            </a:endParaRPr>
          </a:p>
        </p:txBody>
      </p:sp>
      <p:sp>
        <p:nvSpPr>
          <p:cNvPr id="8" name="Abgerundetes Rechteck 7">
            <a:hlinkClick r:id="rId4" action="ppaction://hlinksldjump"/>
          </p:cNvPr>
          <p:cNvSpPr/>
          <p:nvPr/>
        </p:nvSpPr>
        <p:spPr>
          <a:xfrm>
            <a:off x="5892800" y="1993900"/>
            <a:ext cx="3000375" cy="642938"/>
          </a:xfrm>
          <a:prstGeom prst="roundRect">
            <a:avLst/>
          </a:prstGeom>
          <a:solidFill>
            <a:srgbClr val="FFCCFF"/>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err="1">
                <a:solidFill>
                  <a:srgbClr val="7030A0"/>
                </a:solidFill>
                <a:latin typeface="Arial" pitchFamily="34" charset="0"/>
                <a:cs typeface="Arial" pitchFamily="34" charset="0"/>
              </a:rPr>
              <a:t>Logistic</a:t>
            </a:r>
            <a:r>
              <a:rPr lang="de-AT" b="1" dirty="0">
                <a:solidFill>
                  <a:srgbClr val="7030A0"/>
                </a:solidFill>
                <a:latin typeface="Arial" pitchFamily="34" charset="0"/>
                <a:cs typeface="Arial" pitchFamily="34" charset="0"/>
              </a:rPr>
              <a:t> </a:t>
            </a:r>
            <a:r>
              <a:rPr lang="de-AT" b="1" dirty="0" err="1">
                <a:solidFill>
                  <a:srgbClr val="7030A0"/>
                </a:solidFill>
                <a:latin typeface="Arial" pitchFamily="34" charset="0"/>
                <a:cs typeface="Arial" pitchFamily="34" charset="0"/>
              </a:rPr>
              <a:t>growth</a:t>
            </a:r>
            <a:endParaRPr lang="de-AT" dirty="0">
              <a:solidFill>
                <a:srgbClr val="7030A0"/>
              </a:solidFill>
              <a:latin typeface="Arial" pitchFamily="34" charset="0"/>
              <a:cs typeface="Arial" pitchFamily="34" charset="0"/>
            </a:endParaRPr>
          </a:p>
        </p:txBody>
      </p:sp>
      <p:sp>
        <p:nvSpPr>
          <p:cNvPr id="9" name="Abgerundetes Rechteck 8">
            <a:hlinkClick r:id="rId5" action="ppaction://hlinksldjump"/>
          </p:cNvPr>
          <p:cNvSpPr/>
          <p:nvPr/>
        </p:nvSpPr>
        <p:spPr>
          <a:xfrm>
            <a:off x="6000750" y="3071813"/>
            <a:ext cx="3000375" cy="1071562"/>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err="1">
                <a:solidFill>
                  <a:srgbClr val="FF0000"/>
                </a:solidFill>
                <a:latin typeface="Arial" pitchFamily="34" charset="0"/>
                <a:cs typeface="Arial" pitchFamily="34" charset="0"/>
              </a:rPr>
              <a:t>Interacting</a:t>
            </a:r>
            <a:r>
              <a:rPr lang="de-AT" b="1" dirty="0">
                <a:solidFill>
                  <a:srgbClr val="FF0000"/>
                </a:solidFill>
                <a:latin typeface="Arial" pitchFamily="34" charset="0"/>
                <a:cs typeface="Arial" pitchFamily="34" charset="0"/>
              </a:rPr>
              <a:t> </a:t>
            </a:r>
            <a:r>
              <a:rPr lang="de-AT" b="1" dirty="0" err="1">
                <a:solidFill>
                  <a:srgbClr val="FF0000"/>
                </a:solidFill>
                <a:latin typeface="Arial" pitchFamily="34" charset="0"/>
                <a:cs typeface="Arial" pitchFamily="34" charset="0"/>
              </a:rPr>
              <a:t>populations</a:t>
            </a:r>
            <a:endParaRPr lang="de-AT" b="1" dirty="0">
              <a:solidFill>
                <a:srgbClr val="FF0000"/>
              </a:solidFill>
              <a:latin typeface="Arial" pitchFamily="34" charset="0"/>
              <a:cs typeface="Arial" pitchFamily="34" charset="0"/>
            </a:endParaRPr>
          </a:p>
        </p:txBody>
      </p:sp>
      <p:cxnSp>
        <p:nvCxnSpPr>
          <p:cNvPr id="11" name="Gerade Verbindung 10"/>
          <p:cNvCxnSpPr>
            <a:stCxn id="5" idx="3"/>
          </p:cNvCxnSpPr>
          <p:nvPr/>
        </p:nvCxnSpPr>
        <p:spPr>
          <a:xfrm>
            <a:off x="3071813" y="4143375"/>
            <a:ext cx="785812" cy="9286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700338" y="3357563"/>
            <a:ext cx="1157287" cy="9286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flipH="1">
            <a:off x="5286375" y="2636838"/>
            <a:ext cx="1230313" cy="107791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9" idx="1"/>
          </p:cNvCxnSpPr>
          <p:nvPr/>
        </p:nvCxnSpPr>
        <p:spPr>
          <a:xfrm rot="10800000" flipV="1">
            <a:off x="5500688" y="3608388"/>
            <a:ext cx="500062" cy="6064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Abgerundetes Rechteck 18">
            <a:hlinkClick r:id="rId3" action="ppaction://hlinksldjump"/>
          </p:cNvPr>
          <p:cNvSpPr/>
          <p:nvPr/>
        </p:nvSpPr>
        <p:spPr>
          <a:xfrm>
            <a:off x="4235450" y="1214438"/>
            <a:ext cx="3865563" cy="630237"/>
          </a:xfrm>
          <a:prstGeom prst="roundRect">
            <a:avLst/>
          </a:prstGeom>
          <a:solidFill>
            <a:srgbClr val="FFC165"/>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a:solidFill>
                  <a:schemeClr val="accent2">
                    <a:lumMod val="75000"/>
                  </a:schemeClr>
                </a:solidFill>
                <a:latin typeface="Arial" pitchFamily="34" charset="0"/>
                <a:cs typeface="Arial" pitchFamily="34" charset="0"/>
              </a:rPr>
              <a:t>Growth </a:t>
            </a:r>
            <a:r>
              <a:rPr lang="de-AT" b="1" dirty="0" err="1">
                <a:solidFill>
                  <a:schemeClr val="accent2">
                    <a:lumMod val="75000"/>
                  </a:schemeClr>
                </a:solidFill>
                <a:latin typeface="Arial" pitchFamily="34" charset="0"/>
                <a:cs typeface="Arial" pitchFamily="34" charset="0"/>
              </a:rPr>
              <a:t>with</a:t>
            </a:r>
            <a:r>
              <a:rPr lang="de-AT" b="1" dirty="0">
                <a:solidFill>
                  <a:schemeClr val="accent2">
                    <a:lumMod val="75000"/>
                  </a:schemeClr>
                </a:solidFill>
                <a:latin typeface="Arial" pitchFamily="34" charset="0"/>
                <a:cs typeface="Arial" pitchFamily="34" charset="0"/>
              </a:rPr>
              <a:t> </a:t>
            </a:r>
            <a:r>
              <a:rPr lang="de-AT" b="1" dirty="0" err="1">
                <a:solidFill>
                  <a:schemeClr val="accent2">
                    <a:lumMod val="75000"/>
                  </a:schemeClr>
                </a:solidFill>
                <a:latin typeface="Arial" pitchFamily="34" charset="0"/>
                <a:cs typeface="Arial" pitchFamily="34" charset="0"/>
              </a:rPr>
              <a:t>intervention</a:t>
            </a:r>
            <a:endParaRPr lang="de-AT" dirty="0">
              <a:solidFill>
                <a:schemeClr val="accent2">
                  <a:lumMod val="75000"/>
                </a:schemeClr>
              </a:solidFill>
              <a:latin typeface="Arial" pitchFamily="34" charset="0"/>
              <a:cs typeface="Arial" pitchFamily="34" charset="0"/>
            </a:endParaRPr>
          </a:p>
        </p:txBody>
      </p:sp>
      <p:cxnSp>
        <p:nvCxnSpPr>
          <p:cNvPr id="21" name="Gerade Verbindung 20"/>
          <p:cNvCxnSpPr/>
          <p:nvPr/>
        </p:nvCxnSpPr>
        <p:spPr>
          <a:xfrm flipH="1">
            <a:off x="4932363" y="1844675"/>
            <a:ext cx="509587" cy="20161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linds(horizontal)">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2875" y="714375"/>
            <a:ext cx="4429125" cy="6072188"/>
          </a:xfrm>
          <a:prstGeom prst="rect">
            <a:avLst/>
          </a:prstGeom>
          <a:solidFill>
            <a:srgbClr val="66FF6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3" name="Rechteck 2"/>
          <p:cNvSpPr/>
          <p:nvPr/>
        </p:nvSpPr>
        <p:spPr>
          <a:xfrm>
            <a:off x="4572000" y="714375"/>
            <a:ext cx="4286250" cy="6072188"/>
          </a:xfrm>
          <a:prstGeom prst="rect">
            <a:avLst/>
          </a:prstGeom>
          <a:solidFill>
            <a:srgbClr val="FF97C1"/>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41988" name="Textfeld 3"/>
          <p:cNvSpPr txBox="1">
            <a:spLocks noChangeArrowheads="1"/>
          </p:cNvSpPr>
          <p:nvPr/>
        </p:nvSpPr>
        <p:spPr bwMode="auto">
          <a:xfrm>
            <a:off x="71438" y="681038"/>
            <a:ext cx="1641475" cy="461962"/>
          </a:xfrm>
          <a:prstGeom prst="rect">
            <a:avLst/>
          </a:prstGeom>
          <a:noFill/>
          <a:ln w="9525">
            <a:noFill/>
            <a:miter lim="800000"/>
            <a:headEnd/>
            <a:tailEnd/>
          </a:ln>
        </p:spPr>
        <p:txBody>
          <a:bodyPr wrap="none">
            <a:spAutoFit/>
          </a:bodyPr>
          <a:lstStyle/>
          <a:p>
            <a:r>
              <a:rPr lang="de-AT">
                <a:latin typeface="Arial" charset="0"/>
              </a:rPr>
              <a:t>Real world</a:t>
            </a:r>
          </a:p>
        </p:txBody>
      </p:sp>
      <p:sp>
        <p:nvSpPr>
          <p:cNvPr id="41989" name="Textfeld 4"/>
          <p:cNvSpPr txBox="1">
            <a:spLocks noChangeArrowheads="1"/>
          </p:cNvSpPr>
          <p:nvPr/>
        </p:nvSpPr>
        <p:spPr bwMode="auto">
          <a:xfrm>
            <a:off x="6143625" y="681038"/>
            <a:ext cx="2838450" cy="461962"/>
          </a:xfrm>
          <a:prstGeom prst="rect">
            <a:avLst/>
          </a:prstGeom>
          <a:noFill/>
          <a:ln w="9525">
            <a:noFill/>
            <a:miter lim="800000"/>
            <a:headEnd/>
            <a:tailEnd/>
          </a:ln>
        </p:spPr>
        <p:txBody>
          <a:bodyPr wrap="none">
            <a:spAutoFit/>
          </a:bodyPr>
          <a:lstStyle/>
          <a:p>
            <a:r>
              <a:rPr lang="de-AT">
                <a:latin typeface="Arial" charset="0"/>
              </a:rPr>
              <a:t>Mathematical world</a:t>
            </a:r>
          </a:p>
        </p:txBody>
      </p:sp>
      <p:sp>
        <p:nvSpPr>
          <p:cNvPr id="6" name="Abgerundetes Rechteck 5"/>
          <p:cNvSpPr/>
          <p:nvPr/>
        </p:nvSpPr>
        <p:spPr>
          <a:xfrm>
            <a:off x="214313" y="3286125"/>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a:t>
            </a:r>
            <a:r>
              <a:rPr lang="de-AT" sz="2000" b="1" dirty="0" err="1">
                <a:latin typeface="Arial" pitchFamily="34" charset="0"/>
                <a:cs typeface="Arial" pitchFamily="34" charset="0"/>
              </a:rPr>
              <a:t>problem</a:t>
            </a:r>
            <a:endParaRPr lang="de-AT" sz="2000" b="1" dirty="0">
              <a:latin typeface="Arial" pitchFamily="34" charset="0"/>
              <a:cs typeface="Arial" pitchFamily="34" charset="0"/>
            </a:endParaRPr>
          </a:p>
        </p:txBody>
      </p:sp>
      <p:sp>
        <p:nvSpPr>
          <p:cNvPr id="7" name="Abgerundetes Rechteck 6"/>
          <p:cNvSpPr/>
          <p:nvPr/>
        </p:nvSpPr>
        <p:spPr>
          <a:xfrm>
            <a:off x="1928813" y="114300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model</a:t>
            </a:r>
          </a:p>
        </p:txBody>
      </p:sp>
      <p:sp>
        <p:nvSpPr>
          <p:cNvPr id="8" name="Abgerundetes Rechteck 7"/>
          <p:cNvSpPr/>
          <p:nvPr/>
        </p:nvSpPr>
        <p:spPr>
          <a:xfrm>
            <a:off x="5786438" y="114300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M </a:t>
            </a:r>
            <a:r>
              <a:rPr lang="de-AT" sz="2000" b="1" dirty="0" err="1">
                <a:latin typeface="Arial" pitchFamily="34" charset="0"/>
                <a:cs typeface="Arial" pitchFamily="34" charset="0"/>
              </a:rPr>
              <a:t>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a:latin typeface="Arial" pitchFamily="34" charset="0"/>
                <a:cs typeface="Arial" pitchFamily="34" charset="0"/>
              </a:rPr>
              <a:t>model</a:t>
            </a:r>
          </a:p>
        </p:txBody>
      </p:sp>
      <p:sp>
        <p:nvSpPr>
          <p:cNvPr id="9" name="Abgerundetes Rechteck 8"/>
          <p:cNvSpPr/>
          <p:nvPr/>
        </p:nvSpPr>
        <p:spPr>
          <a:xfrm>
            <a:off x="5786438" y="542925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0" name="Abgerundetes Rechteck 9"/>
          <p:cNvSpPr/>
          <p:nvPr/>
        </p:nvSpPr>
        <p:spPr>
          <a:xfrm>
            <a:off x="1928813" y="542925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7" name="Rechteckiger Pfeil 16"/>
          <p:cNvSpPr/>
          <p:nvPr/>
        </p:nvSpPr>
        <p:spPr>
          <a:xfrm>
            <a:off x="857250" y="1285875"/>
            <a:ext cx="1071563" cy="2000250"/>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19" name="Rechteckiger Pfeil 18"/>
          <p:cNvSpPr/>
          <p:nvPr/>
        </p:nvSpPr>
        <p:spPr>
          <a:xfrm rot="16200000">
            <a:off x="392906" y="4393407"/>
            <a:ext cx="1857375" cy="1214438"/>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solidFill>
                <a:schemeClr val="tx1"/>
              </a:solidFill>
            </a:endParaRPr>
          </a:p>
        </p:txBody>
      </p:sp>
      <p:sp>
        <p:nvSpPr>
          <p:cNvPr id="20" name="Pfeil nach rechts 19"/>
          <p:cNvSpPr/>
          <p:nvPr/>
        </p:nvSpPr>
        <p:spPr>
          <a:xfrm>
            <a:off x="3571875" y="1285875"/>
            <a:ext cx="2214563" cy="571500"/>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mathematizing</a:t>
            </a:r>
            <a:endParaRPr lang="de-AT" sz="2000" b="1" dirty="0">
              <a:solidFill>
                <a:srgbClr val="FF0000"/>
              </a:solidFill>
              <a:latin typeface="Arial" pitchFamily="34" charset="0"/>
              <a:cs typeface="Arial" pitchFamily="34" charset="0"/>
            </a:endParaRPr>
          </a:p>
        </p:txBody>
      </p:sp>
      <p:sp>
        <p:nvSpPr>
          <p:cNvPr id="22" name="Pfeil nach links 21"/>
          <p:cNvSpPr/>
          <p:nvPr/>
        </p:nvSpPr>
        <p:spPr>
          <a:xfrm>
            <a:off x="3500438" y="5500688"/>
            <a:ext cx="2286000" cy="571500"/>
          </a:xfrm>
          <a:prstGeom prst="lef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interpreting</a:t>
            </a:r>
            <a:endParaRPr lang="de-AT" sz="2000" b="1" dirty="0">
              <a:solidFill>
                <a:srgbClr val="FF0000"/>
              </a:solidFill>
              <a:latin typeface="Arial" pitchFamily="34" charset="0"/>
              <a:cs typeface="Arial" pitchFamily="34" charset="0"/>
            </a:endParaRPr>
          </a:p>
        </p:txBody>
      </p:sp>
      <p:sp>
        <p:nvSpPr>
          <p:cNvPr id="15" name="180-Grad-Pfeil 14"/>
          <p:cNvSpPr/>
          <p:nvPr/>
        </p:nvSpPr>
        <p:spPr>
          <a:xfrm rot="5400000">
            <a:off x="5679281" y="3178969"/>
            <a:ext cx="4714875" cy="1214438"/>
          </a:xfrm>
          <a:prstGeom prst="uturnArrow">
            <a:avLst>
              <a:gd name="adj1" fmla="val 25000"/>
              <a:gd name="adj2" fmla="val 25000"/>
              <a:gd name="adj3" fmla="val 30567"/>
              <a:gd name="adj4" fmla="val 43750"/>
              <a:gd name="adj5" fmla="val 97925"/>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42000" name="Textfeld 15"/>
          <p:cNvSpPr txBox="1">
            <a:spLocks noChangeArrowheads="1"/>
          </p:cNvSpPr>
          <p:nvPr/>
        </p:nvSpPr>
        <p:spPr bwMode="auto">
          <a:xfrm rot="-5400000">
            <a:off x="112712" y="2209801"/>
            <a:ext cx="1749425" cy="400050"/>
          </a:xfrm>
          <a:prstGeom prst="rect">
            <a:avLst/>
          </a:prstGeom>
          <a:noFill/>
          <a:ln w="9525">
            <a:noFill/>
            <a:miter lim="800000"/>
            <a:headEnd/>
            <a:tailEnd/>
          </a:ln>
        </p:spPr>
        <p:txBody>
          <a:bodyPr>
            <a:spAutoFit/>
          </a:bodyPr>
          <a:lstStyle/>
          <a:p>
            <a:r>
              <a:rPr lang="de-AT" sz="2000" b="1">
                <a:solidFill>
                  <a:srgbClr val="FF0000"/>
                </a:solidFill>
                <a:latin typeface="Arial" charset="0"/>
              </a:rPr>
              <a:t>structuring</a:t>
            </a:r>
          </a:p>
        </p:txBody>
      </p:sp>
      <p:sp>
        <p:nvSpPr>
          <p:cNvPr id="42001" name="Textfeld 17"/>
          <p:cNvSpPr txBox="1">
            <a:spLocks noChangeArrowheads="1"/>
          </p:cNvSpPr>
          <p:nvPr/>
        </p:nvSpPr>
        <p:spPr bwMode="auto">
          <a:xfrm rot="5400000">
            <a:off x="7696994" y="3488532"/>
            <a:ext cx="1639887" cy="400050"/>
          </a:xfrm>
          <a:prstGeom prst="rect">
            <a:avLst/>
          </a:prstGeom>
          <a:noFill/>
          <a:ln w="9525">
            <a:noFill/>
            <a:miter lim="800000"/>
            <a:headEnd/>
            <a:tailEnd/>
          </a:ln>
        </p:spPr>
        <p:txBody>
          <a:bodyPr>
            <a:spAutoFit/>
          </a:bodyPr>
          <a:lstStyle/>
          <a:p>
            <a:r>
              <a:rPr lang="de-AT" sz="2000" b="1">
                <a:solidFill>
                  <a:srgbClr val="FF0000"/>
                </a:solidFill>
                <a:latin typeface="Arial" charset="0"/>
              </a:rPr>
              <a:t>operating</a:t>
            </a:r>
          </a:p>
        </p:txBody>
      </p:sp>
      <p:sp>
        <p:nvSpPr>
          <p:cNvPr id="42002" name="Textfeld 20"/>
          <p:cNvSpPr txBox="1">
            <a:spLocks noChangeArrowheads="1"/>
          </p:cNvSpPr>
          <p:nvPr/>
        </p:nvSpPr>
        <p:spPr bwMode="auto">
          <a:xfrm rot="-5400000">
            <a:off x="231775" y="4776788"/>
            <a:ext cx="1511300" cy="400050"/>
          </a:xfrm>
          <a:prstGeom prst="rect">
            <a:avLst/>
          </a:prstGeom>
          <a:noFill/>
          <a:ln w="9525">
            <a:noFill/>
            <a:miter lim="800000"/>
            <a:headEnd/>
            <a:tailEnd/>
          </a:ln>
        </p:spPr>
        <p:txBody>
          <a:bodyPr>
            <a:spAutoFit/>
          </a:bodyPr>
          <a:lstStyle/>
          <a:p>
            <a:r>
              <a:rPr lang="de-AT" sz="2000" b="1">
                <a:solidFill>
                  <a:srgbClr val="FF0000"/>
                </a:solidFill>
                <a:latin typeface="Arial" charset="0"/>
              </a:rPr>
              <a:t>valuating</a:t>
            </a:r>
          </a:p>
        </p:txBody>
      </p:sp>
      <p:sp>
        <p:nvSpPr>
          <p:cNvPr id="42003" name="Textfeld 22"/>
          <p:cNvSpPr txBox="1">
            <a:spLocks noChangeArrowheads="1"/>
          </p:cNvSpPr>
          <p:nvPr/>
        </p:nvSpPr>
        <p:spPr bwMode="auto">
          <a:xfrm>
            <a:off x="179388" y="87313"/>
            <a:ext cx="3036887" cy="461962"/>
          </a:xfrm>
          <a:prstGeom prst="rect">
            <a:avLst/>
          </a:prstGeom>
          <a:solidFill>
            <a:srgbClr val="FFE7E7"/>
          </a:solidFill>
          <a:ln w="9525">
            <a:solidFill>
              <a:srgbClr val="000099"/>
            </a:solidFill>
            <a:miter lim="800000"/>
            <a:headEnd/>
            <a:tailEnd/>
          </a:ln>
        </p:spPr>
        <p:txBody>
          <a:bodyPr wrap="none">
            <a:spAutoFit/>
          </a:bodyPr>
          <a:lstStyle/>
          <a:p>
            <a:r>
              <a:rPr lang="de-AT" b="1">
                <a:solidFill>
                  <a:srgbClr val="000099"/>
                </a:solidFill>
                <a:latin typeface="Arial" charset="0"/>
              </a:rPr>
              <a:t>Exponential growth</a:t>
            </a:r>
            <a:endParaRPr lang="de-AT">
              <a:solidFill>
                <a:srgbClr val="000099"/>
              </a:solidFill>
              <a:latin typeface="Arial" charset="0"/>
            </a:endParaRPr>
          </a:p>
        </p:txBody>
      </p:sp>
      <p:sp>
        <p:nvSpPr>
          <p:cNvPr id="25" name="Abgerundetes Rechteck 24"/>
          <p:cNvSpPr/>
          <p:nvPr/>
        </p:nvSpPr>
        <p:spPr>
          <a:xfrm>
            <a:off x="250825" y="2011363"/>
            <a:ext cx="4249738" cy="4297362"/>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sz="2000" b="1" dirty="0">
                <a:solidFill>
                  <a:schemeClr val="bg1"/>
                </a:solidFill>
                <a:latin typeface="Arial" pitchFamily="34" charset="0"/>
                <a:cs typeface="Arial" pitchFamily="34" charset="0"/>
              </a:rPr>
              <a:t>Real model</a:t>
            </a:r>
          </a:p>
          <a:p>
            <a:pPr>
              <a:defRPr/>
            </a:pPr>
            <a:endParaRPr lang="de-AT" sz="800" dirty="0">
              <a:solidFill>
                <a:schemeClr val="bg1"/>
              </a:solidFill>
              <a:latin typeface="Arial" pitchFamily="34" charset="0"/>
              <a:cs typeface="Arial" pitchFamily="34" charset="0"/>
            </a:endParaRPr>
          </a:p>
          <a:p>
            <a:pPr>
              <a:defRPr/>
            </a:pPr>
            <a:r>
              <a:rPr lang="de-AT" sz="1800" b="1" dirty="0" err="1">
                <a:solidFill>
                  <a:schemeClr val="bg1"/>
                </a:solidFill>
                <a:latin typeface="Arial" pitchFamily="34" charset="0"/>
                <a:cs typeface="Arial" pitchFamily="34" charset="0"/>
              </a:rPr>
              <a:t>Characteristcs</a:t>
            </a:r>
            <a:r>
              <a:rPr lang="de-AT" sz="1800" b="1" dirty="0">
                <a:solidFill>
                  <a:schemeClr val="bg1"/>
                </a:solidFill>
                <a:latin typeface="Arial" pitchFamily="34" charset="0"/>
                <a:cs typeface="Arial" pitchFamily="34" charset="0"/>
              </a:rPr>
              <a:t>:</a:t>
            </a:r>
          </a:p>
          <a:p>
            <a:pPr marL="441325" lvl="1" indent="-179388">
              <a:buFont typeface="Symbol" pitchFamily="18" charset="2"/>
              <a:buChar char="-"/>
              <a:defRPr/>
            </a:pPr>
            <a:r>
              <a:rPr lang="en-US" sz="1800" dirty="0">
                <a:solidFill>
                  <a:schemeClr val="bg1"/>
                </a:solidFill>
                <a:latin typeface="Arial" pitchFamily="34" charset="0"/>
                <a:cs typeface="Arial" pitchFamily="34" charset="0"/>
              </a:rPr>
              <a:t> The rate of change is proportional to the actual stock. The increase is not constant</a:t>
            </a:r>
            <a:endParaRPr lang="de-AT" sz="1800" dirty="0">
              <a:solidFill>
                <a:schemeClr val="bg1"/>
              </a:solidFill>
              <a:latin typeface="Arial" pitchFamily="34" charset="0"/>
              <a:cs typeface="Arial" pitchFamily="34" charset="0"/>
            </a:endParaRPr>
          </a:p>
          <a:p>
            <a:pPr marL="441325" lvl="1" indent="-179388">
              <a:buFont typeface="Symbol" pitchFamily="18" charset="2"/>
              <a:buChar char="-"/>
              <a:defRPr/>
            </a:pPr>
            <a:r>
              <a:rPr lang="en-US" sz="1800" dirty="0">
                <a:solidFill>
                  <a:schemeClr val="bg1"/>
                </a:solidFill>
                <a:latin typeface="Arial" pitchFamily="34" charset="0"/>
                <a:cs typeface="Arial" pitchFamily="34" charset="0"/>
              </a:rPr>
              <a:t> The same time period belongs to the same growth factor.</a:t>
            </a:r>
          </a:p>
          <a:p>
            <a:pPr lvl="1">
              <a:buFont typeface="Symbol" pitchFamily="18" charset="2"/>
              <a:buChar char="-"/>
              <a:defRPr/>
            </a:pPr>
            <a:endParaRPr lang="de-AT" sz="800" dirty="0">
              <a:solidFill>
                <a:schemeClr val="bg1"/>
              </a:solidFill>
              <a:latin typeface="Arial" pitchFamily="34" charset="0"/>
              <a:cs typeface="Arial" pitchFamily="34" charset="0"/>
            </a:endParaRPr>
          </a:p>
          <a:p>
            <a:pPr>
              <a:defRPr/>
            </a:pPr>
            <a:r>
              <a:rPr lang="en-US" sz="1800" b="1" dirty="0">
                <a:solidFill>
                  <a:schemeClr val="bg1"/>
                </a:solidFill>
                <a:latin typeface="Arial" pitchFamily="34" charset="0"/>
                <a:cs typeface="Arial" pitchFamily="34" charset="0"/>
              </a:rPr>
              <a:t>“Word-formula”</a:t>
            </a:r>
            <a:endParaRPr lang="de-AT" sz="1800" b="1" dirty="0">
              <a:solidFill>
                <a:schemeClr val="bg1"/>
              </a:solidFill>
              <a:latin typeface="Arial" pitchFamily="34" charset="0"/>
              <a:cs typeface="Arial" pitchFamily="34" charset="0"/>
            </a:endParaRPr>
          </a:p>
          <a:p>
            <a:pPr lvl="1">
              <a:defRPr/>
            </a:pPr>
            <a:r>
              <a:rPr lang="en-US" sz="1800" i="1" dirty="0">
                <a:solidFill>
                  <a:schemeClr val="bg1"/>
                </a:solidFill>
                <a:latin typeface="Arial" pitchFamily="34" charset="0"/>
                <a:cs typeface="Arial" pitchFamily="34" charset="0"/>
              </a:rPr>
              <a:t>“New population k = old population + increase” </a:t>
            </a:r>
          </a:p>
          <a:p>
            <a:pPr lvl="1">
              <a:defRPr/>
            </a:pPr>
            <a:r>
              <a:rPr lang="en-US" sz="1800" i="1" dirty="0">
                <a:solidFill>
                  <a:schemeClr val="bg1"/>
                </a:solidFill>
                <a:latin typeface="Arial" pitchFamily="34" charset="0"/>
                <a:cs typeface="Arial" pitchFamily="34" charset="0"/>
              </a:rPr>
              <a:t>The increase is proportional to the actual stock</a:t>
            </a:r>
            <a:endParaRPr lang="de-AT" sz="1800" dirty="0">
              <a:solidFill>
                <a:schemeClr val="bg1"/>
              </a:solidFill>
              <a:latin typeface="Arial" pitchFamily="34" charset="0"/>
              <a:cs typeface="Arial" pitchFamily="34" charset="0"/>
            </a:endParaRPr>
          </a:p>
        </p:txBody>
      </p:sp>
      <p:sp>
        <p:nvSpPr>
          <p:cNvPr id="26" name="Abgerundetes Rechteck 25">
            <a:hlinkClick r:id="rId3" action="ppaction://hlinkfile"/>
          </p:cNvPr>
          <p:cNvSpPr/>
          <p:nvPr/>
        </p:nvSpPr>
        <p:spPr>
          <a:xfrm>
            <a:off x="4714875" y="2060575"/>
            <a:ext cx="4178300" cy="424815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de-AT" sz="2000" b="1" dirty="0" err="1">
                <a:solidFill>
                  <a:schemeClr val="bg1"/>
                </a:solidFill>
                <a:latin typeface="Arial" pitchFamily="34" charset="0"/>
                <a:cs typeface="Arial" pitchFamily="34" charset="0"/>
              </a:rPr>
              <a:t>Mathematical</a:t>
            </a:r>
            <a:r>
              <a:rPr lang="de-AT" sz="2000" b="1" dirty="0">
                <a:solidFill>
                  <a:schemeClr val="bg1"/>
                </a:solidFill>
                <a:latin typeface="Arial" pitchFamily="34" charset="0"/>
                <a:cs typeface="Arial" pitchFamily="34" charset="0"/>
              </a:rPr>
              <a:t> model</a:t>
            </a:r>
          </a:p>
          <a:p>
            <a:pPr>
              <a:lnSpc>
                <a:spcPct val="150000"/>
              </a:lnSpc>
              <a:defRPr/>
            </a:pPr>
            <a:r>
              <a:rPr lang="de-AT" sz="1800" b="1" dirty="0" err="1">
                <a:solidFill>
                  <a:schemeClr val="bg1"/>
                </a:solidFill>
                <a:latin typeface="Arial" pitchFamily="34" charset="0"/>
                <a:cs typeface="Arial" pitchFamily="34" charset="0"/>
              </a:rPr>
              <a:t>Difference</a:t>
            </a:r>
            <a:r>
              <a:rPr lang="de-AT" sz="1800" b="1" dirty="0">
                <a:solidFill>
                  <a:schemeClr val="bg1"/>
                </a:solidFill>
                <a:latin typeface="Arial" pitchFamily="34" charset="0"/>
                <a:cs typeface="Arial" pitchFamily="34" charset="0"/>
              </a:rPr>
              <a:t> </a:t>
            </a:r>
            <a:r>
              <a:rPr lang="de-AT" sz="1800" b="1" dirty="0" err="1">
                <a:solidFill>
                  <a:schemeClr val="bg1"/>
                </a:solidFill>
                <a:latin typeface="Arial" pitchFamily="34" charset="0"/>
                <a:cs typeface="Arial" pitchFamily="34" charset="0"/>
              </a:rPr>
              <a:t>equations</a:t>
            </a:r>
            <a:endParaRPr lang="de-AT" sz="1800" b="1" dirty="0">
              <a:solidFill>
                <a:schemeClr val="bg1"/>
              </a:solidFill>
              <a:latin typeface="Arial" pitchFamily="34" charset="0"/>
              <a:cs typeface="Arial" pitchFamily="34" charset="0"/>
            </a:endParaRPr>
          </a:p>
          <a:p>
            <a:pPr marL="84138" lvl="1">
              <a:defRPr/>
            </a:pPr>
            <a:r>
              <a:rPr lang="en-US" sz="2000" dirty="0">
                <a:solidFill>
                  <a:schemeClr val="bg1"/>
                </a:solidFill>
                <a:latin typeface="Arial" pitchFamily="34" charset="0"/>
                <a:cs typeface="Arial" pitchFamily="34" charset="0"/>
              </a:rPr>
              <a:t>y(n) - y(n-1) = </a:t>
            </a:r>
            <a:r>
              <a:rPr lang="en-US" sz="2000" dirty="0" err="1">
                <a:solidFill>
                  <a:schemeClr val="bg1"/>
                </a:solidFill>
                <a:latin typeface="Arial" pitchFamily="34" charset="0"/>
                <a:cs typeface="Arial" pitchFamily="34" charset="0"/>
              </a:rPr>
              <a:t>r.y</a:t>
            </a:r>
            <a:r>
              <a:rPr lang="en-US" sz="2000" dirty="0">
                <a:solidFill>
                  <a:schemeClr val="bg1"/>
                </a:solidFill>
                <a:latin typeface="Arial" pitchFamily="34" charset="0"/>
                <a:cs typeface="Arial" pitchFamily="34" charset="0"/>
              </a:rPr>
              <a:t>(n-1)</a:t>
            </a:r>
          </a:p>
          <a:p>
            <a:pPr marL="84138" lvl="1">
              <a:defRPr/>
            </a:pPr>
            <a:r>
              <a:rPr lang="en-US" sz="1800" dirty="0">
                <a:solidFill>
                  <a:schemeClr val="bg1"/>
                </a:solidFill>
                <a:latin typeface="Arial" pitchFamily="34" charset="0"/>
                <a:cs typeface="Arial" pitchFamily="34" charset="0"/>
              </a:rPr>
              <a:t>growth rate r (per step),</a:t>
            </a:r>
          </a:p>
          <a:p>
            <a:pPr marL="84138" lvl="1">
              <a:defRPr/>
            </a:pPr>
            <a:r>
              <a:rPr lang="en-US" sz="1800" dirty="0">
                <a:solidFill>
                  <a:schemeClr val="bg1"/>
                </a:solidFill>
                <a:latin typeface="Arial" pitchFamily="34" charset="0"/>
                <a:cs typeface="Arial" pitchFamily="34" charset="0"/>
              </a:rPr>
              <a:t>Starting value y(0)</a:t>
            </a:r>
          </a:p>
          <a:p>
            <a:pPr marL="84138" lvl="1">
              <a:defRPr/>
            </a:pPr>
            <a:endParaRPr lang="de-AT" sz="800" dirty="0">
              <a:solidFill>
                <a:schemeClr val="bg1"/>
              </a:solidFill>
              <a:latin typeface="Arial" pitchFamily="34" charset="0"/>
              <a:cs typeface="Arial" pitchFamily="34" charset="0"/>
            </a:endParaRPr>
          </a:p>
          <a:p>
            <a:pPr marL="84138" lvl="1">
              <a:defRPr/>
            </a:pPr>
            <a:r>
              <a:rPr lang="de-AT" sz="2000" dirty="0">
                <a:solidFill>
                  <a:schemeClr val="bg1"/>
                </a:solidFill>
                <a:latin typeface="Arial" pitchFamily="34" charset="0"/>
                <a:cs typeface="Arial" pitchFamily="34" charset="0"/>
              </a:rPr>
              <a:t>y(n) = y(n-1) + </a:t>
            </a:r>
            <a:r>
              <a:rPr lang="de-AT" sz="2000" dirty="0" err="1">
                <a:solidFill>
                  <a:schemeClr val="bg1"/>
                </a:solidFill>
                <a:latin typeface="Arial" pitchFamily="34" charset="0"/>
                <a:cs typeface="Arial" pitchFamily="34" charset="0"/>
              </a:rPr>
              <a:t>r.y</a:t>
            </a:r>
            <a:r>
              <a:rPr lang="de-AT" sz="2000" dirty="0">
                <a:solidFill>
                  <a:schemeClr val="bg1"/>
                </a:solidFill>
                <a:latin typeface="Arial" pitchFamily="34" charset="0"/>
                <a:cs typeface="Arial" pitchFamily="34" charset="0"/>
              </a:rPr>
              <a:t>(n-1)</a:t>
            </a:r>
          </a:p>
          <a:p>
            <a:pPr marL="84138" lvl="1">
              <a:defRPr/>
            </a:pPr>
            <a:r>
              <a:rPr lang="en-US" sz="2000" dirty="0">
                <a:solidFill>
                  <a:schemeClr val="bg1"/>
                </a:solidFill>
                <a:latin typeface="Arial" pitchFamily="34" charset="0"/>
                <a:cs typeface="Arial" pitchFamily="34" charset="0"/>
              </a:rPr>
              <a:t>y(n) = y(n-1).(1+r)</a:t>
            </a:r>
          </a:p>
          <a:p>
            <a:pPr marL="84138" lvl="1">
              <a:defRPr/>
            </a:pPr>
            <a:r>
              <a:rPr lang="en-US" sz="1800" dirty="0">
                <a:solidFill>
                  <a:schemeClr val="bg1"/>
                </a:solidFill>
                <a:latin typeface="Arial" pitchFamily="34" charset="0"/>
                <a:cs typeface="Arial" pitchFamily="34" charset="0"/>
              </a:rPr>
              <a:t>growth factor q = (1+r); </a:t>
            </a:r>
          </a:p>
          <a:p>
            <a:pPr marL="84138" lvl="1">
              <a:defRPr/>
            </a:pPr>
            <a:r>
              <a:rPr lang="en-US" sz="1800" dirty="0">
                <a:solidFill>
                  <a:schemeClr val="bg1"/>
                </a:solidFill>
                <a:latin typeface="Arial" pitchFamily="34" charset="0"/>
                <a:cs typeface="Arial" pitchFamily="34" charset="0"/>
              </a:rPr>
              <a:t>starting  value y(0)</a:t>
            </a:r>
          </a:p>
          <a:p>
            <a:pPr marL="84138" lvl="1">
              <a:defRPr/>
            </a:pPr>
            <a:endParaRPr lang="de-AT" sz="800" dirty="0">
              <a:solidFill>
                <a:schemeClr val="bg1"/>
              </a:solidFill>
              <a:latin typeface="Arial" pitchFamily="34" charset="0"/>
              <a:cs typeface="Arial" pitchFamily="34" charset="0"/>
            </a:endParaRPr>
          </a:p>
          <a:p>
            <a:pPr marL="84138" lvl="1">
              <a:defRPr/>
            </a:pPr>
            <a:r>
              <a:rPr lang="de-AT" sz="2000" dirty="0">
                <a:solidFill>
                  <a:schemeClr val="bg1"/>
                </a:solidFill>
                <a:latin typeface="Arial" pitchFamily="34" charset="0"/>
                <a:cs typeface="Arial" pitchFamily="34" charset="0"/>
              </a:rPr>
              <a:t>y(n) = </a:t>
            </a:r>
            <a:r>
              <a:rPr lang="de-AT" sz="2000" dirty="0" err="1">
                <a:solidFill>
                  <a:schemeClr val="bg1"/>
                </a:solidFill>
                <a:latin typeface="Arial" pitchFamily="34" charset="0"/>
                <a:cs typeface="Arial" pitchFamily="34" charset="0"/>
              </a:rPr>
              <a:t>q.y</a:t>
            </a:r>
            <a:r>
              <a:rPr lang="de-AT" sz="2000" dirty="0">
                <a:solidFill>
                  <a:schemeClr val="bg1"/>
                </a:solidFill>
                <a:latin typeface="Arial" pitchFamily="34" charset="0"/>
                <a:cs typeface="Arial" pitchFamily="34" charset="0"/>
              </a:rPr>
              <a:t>(n-1)</a:t>
            </a:r>
          </a:p>
          <a:p>
            <a:pPr marL="84138" lvl="1">
              <a:defRPr/>
            </a:pPr>
            <a:endParaRPr lang="de-AT" sz="1800" dirty="0">
              <a:solidFill>
                <a:schemeClr val="bg1"/>
              </a:solidFill>
              <a:latin typeface="Arial" pitchFamily="34" charset="0"/>
              <a:cs typeface="Arial" pitchFamily="34" charset="0"/>
            </a:endParaRPr>
          </a:p>
          <a:p>
            <a:pPr marL="84138" lvl="1">
              <a:defRPr/>
            </a:pPr>
            <a:endParaRPr lang="de-AT" sz="1800" dirty="0">
              <a:solidFill>
                <a:schemeClr val="bg1"/>
              </a:solidFill>
              <a:latin typeface="Arial" pitchFamily="34" charset="0"/>
              <a:cs typeface="Arial" pitchFamily="34" charset="0"/>
            </a:endParaRPr>
          </a:p>
          <a:p>
            <a:pPr>
              <a:defRPr/>
            </a:pPr>
            <a:endParaRPr lang="en-US" sz="1800" b="1" dirty="0">
              <a:solidFill>
                <a:schemeClr val="bg1"/>
              </a:solidFill>
              <a:latin typeface="Arial" pitchFamily="34" charset="0"/>
              <a:cs typeface="Arial" pitchFamily="34" charset="0"/>
            </a:endParaRPr>
          </a:p>
        </p:txBody>
      </p:sp>
      <p:sp>
        <p:nvSpPr>
          <p:cNvPr id="23" name="Rechteck 22"/>
          <p:cNvSpPr/>
          <p:nvPr/>
        </p:nvSpPr>
        <p:spPr>
          <a:xfrm>
            <a:off x="5003800" y="3810000"/>
            <a:ext cx="2881313" cy="48260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1000" fill="hold"/>
                                        <p:tgtEl>
                                          <p:spTgt spid="23"/>
                                        </p:tgtEl>
                                        <p:attrNameLst>
                                          <p:attrName>ppt_w</p:attrName>
                                        </p:attrNameLst>
                                      </p:cBhvr>
                                      <p:tavLst>
                                        <p:tav tm="0">
                                          <p:val>
                                            <p:strVal val="#ppt_w*0.70"/>
                                          </p:val>
                                        </p:tav>
                                        <p:tav tm="100000">
                                          <p:val>
                                            <p:strVal val="#ppt_w"/>
                                          </p:val>
                                        </p:tav>
                                      </p:tavLst>
                                    </p:anim>
                                    <p:anim calcmode="lin" valueType="num">
                                      <p:cBhvr>
                                        <p:cTn id="20" dur="1000" fill="hold"/>
                                        <p:tgtEl>
                                          <p:spTgt spid="23"/>
                                        </p:tgtEl>
                                        <p:attrNameLst>
                                          <p:attrName>ppt_h</p:attrName>
                                        </p:attrNameLst>
                                      </p:cBhvr>
                                      <p:tavLst>
                                        <p:tav tm="0">
                                          <p:val>
                                            <p:strVal val="#ppt_h"/>
                                          </p:val>
                                        </p:tav>
                                        <p:tav tm="100000">
                                          <p:val>
                                            <p:strVal val="#ppt_h"/>
                                          </p:val>
                                        </p:tav>
                                      </p:tavLst>
                                    </p:anim>
                                    <p:animEffect transition="in" filter="fade">
                                      <p:cBhvr>
                                        <p:cTn id="21"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2875" y="714375"/>
            <a:ext cx="4429125" cy="6072188"/>
          </a:xfrm>
          <a:prstGeom prst="rect">
            <a:avLst/>
          </a:prstGeom>
          <a:solidFill>
            <a:srgbClr val="66FF6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3" name="Rechteck 2"/>
          <p:cNvSpPr/>
          <p:nvPr/>
        </p:nvSpPr>
        <p:spPr>
          <a:xfrm>
            <a:off x="4572000" y="714375"/>
            <a:ext cx="4286250" cy="6072188"/>
          </a:xfrm>
          <a:prstGeom prst="rect">
            <a:avLst/>
          </a:prstGeom>
          <a:solidFill>
            <a:srgbClr val="FF97C1"/>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5125" name="Textfeld 3"/>
          <p:cNvSpPr txBox="1">
            <a:spLocks noChangeArrowheads="1"/>
          </p:cNvSpPr>
          <p:nvPr/>
        </p:nvSpPr>
        <p:spPr bwMode="auto">
          <a:xfrm>
            <a:off x="71438" y="681038"/>
            <a:ext cx="1641475" cy="461962"/>
          </a:xfrm>
          <a:prstGeom prst="rect">
            <a:avLst/>
          </a:prstGeom>
          <a:noFill/>
          <a:ln w="9525">
            <a:noFill/>
            <a:miter lim="800000"/>
            <a:headEnd/>
            <a:tailEnd/>
          </a:ln>
        </p:spPr>
        <p:txBody>
          <a:bodyPr wrap="none">
            <a:spAutoFit/>
          </a:bodyPr>
          <a:lstStyle/>
          <a:p>
            <a:r>
              <a:rPr lang="de-AT">
                <a:latin typeface="Arial" charset="0"/>
              </a:rPr>
              <a:t>Real world</a:t>
            </a:r>
          </a:p>
        </p:txBody>
      </p:sp>
      <p:sp>
        <p:nvSpPr>
          <p:cNvPr id="5126" name="Textfeld 4"/>
          <p:cNvSpPr txBox="1">
            <a:spLocks noChangeArrowheads="1"/>
          </p:cNvSpPr>
          <p:nvPr/>
        </p:nvSpPr>
        <p:spPr bwMode="auto">
          <a:xfrm>
            <a:off x="6143625" y="681038"/>
            <a:ext cx="2838450" cy="461962"/>
          </a:xfrm>
          <a:prstGeom prst="rect">
            <a:avLst/>
          </a:prstGeom>
          <a:noFill/>
          <a:ln w="9525">
            <a:noFill/>
            <a:miter lim="800000"/>
            <a:headEnd/>
            <a:tailEnd/>
          </a:ln>
        </p:spPr>
        <p:txBody>
          <a:bodyPr wrap="none">
            <a:spAutoFit/>
          </a:bodyPr>
          <a:lstStyle/>
          <a:p>
            <a:r>
              <a:rPr lang="de-AT">
                <a:latin typeface="Arial" charset="0"/>
              </a:rPr>
              <a:t>Mathematical world</a:t>
            </a:r>
          </a:p>
        </p:txBody>
      </p:sp>
      <p:sp>
        <p:nvSpPr>
          <p:cNvPr id="6" name="Abgerundetes Rechteck 5"/>
          <p:cNvSpPr/>
          <p:nvPr/>
        </p:nvSpPr>
        <p:spPr>
          <a:xfrm>
            <a:off x="214313" y="3286125"/>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a:t>
            </a:r>
            <a:r>
              <a:rPr lang="de-AT" sz="2000" b="1" dirty="0" err="1">
                <a:latin typeface="Arial" pitchFamily="34" charset="0"/>
                <a:cs typeface="Arial" pitchFamily="34" charset="0"/>
              </a:rPr>
              <a:t>problem</a:t>
            </a:r>
            <a:endParaRPr lang="de-AT" sz="2000" b="1" dirty="0">
              <a:latin typeface="Arial" pitchFamily="34" charset="0"/>
              <a:cs typeface="Arial" pitchFamily="34" charset="0"/>
            </a:endParaRPr>
          </a:p>
        </p:txBody>
      </p:sp>
      <p:sp>
        <p:nvSpPr>
          <p:cNvPr id="7" name="Abgerundetes Rechteck 6"/>
          <p:cNvSpPr/>
          <p:nvPr/>
        </p:nvSpPr>
        <p:spPr>
          <a:xfrm>
            <a:off x="1928813" y="114300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model</a:t>
            </a:r>
          </a:p>
        </p:txBody>
      </p:sp>
      <p:sp>
        <p:nvSpPr>
          <p:cNvPr id="8" name="Abgerundetes Rechteck 7"/>
          <p:cNvSpPr/>
          <p:nvPr/>
        </p:nvSpPr>
        <p:spPr>
          <a:xfrm>
            <a:off x="5786438" y="114300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a:latin typeface="Arial" pitchFamily="34" charset="0"/>
                <a:cs typeface="Arial" pitchFamily="34" charset="0"/>
              </a:rPr>
              <a:t>model</a:t>
            </a:r>
          </a:p>
        </p:txBody>
      </p:sp>
      <p:sp>
        <p:nvSpPr>
          <p:cNvPr id="9" name="Abgerundetes Rechteck 8"/>
          <p:cNvSpPr/>
          <p:nvPr/>
        </p:nvSpPr>
        <p:spPr>
          <a:xfrm>
            <a:off x="5786438" y="542925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0" name="Abgerundetes Rechteck 9"/>
          <p:cNvSpPr/>
          <p:nvPr/>
        </p:nvSpPr>
        <p:spPr>
          <a:xfrm>
            <a:off x="1928813" y="542925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7" name="Rechteckiger Pfeil 16"/>
          <p:cNvSpPr/>
          <p:nvPr/>
        </p:nvSpPr>
        <p:spPr>
          <a:xfrm>
            <a:off x="857250" y="1285875"/>
            <a:ext cx="1071563" cy="2000250"/>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19" name="Rechteckiger Pfeil 18"/>
          <p:cNvSpPr/>
          <p:nvPr/>
        </p:nvSpPr>
        <p:spPr>
          <a:xfrm rot="16200000">
            <a:off x="392906" y="4393407"/>
            <a:ext cx="1857375" cy="1214438"/>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solidFill>
                <a:schemeClr val="tx1"/>
              </a:solidFill>
            </a:endParaRPr>
          </a:p>
        </p:txBody>
      </p:sp>
      <p:sp>
        <p:nvSpPr>
          <p:cNvPr id="20" name="Pfeil nach rechts 19"/>
          <p:cNvSpPr/>
          <p:nvPr/>
        </p:nvSpPr>
        <p:spPr>
          <a:xfrm>
            <a:off x="3571875" y="1285875"/>
            <a:ext cx="2214563" cy="571500"/>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mathematizing</a:t>
            </a:r>
            <a:endParaRPr lang="de-AT" sz="2000" b="1" dirty="0">
              <a:solidFill>
                <a:srgbClr val="FF0000"/>
              </a:solidFill>
              <a:latin typeface="Arial" pitchFamily="34" charset="0"/>
              <a:cs typeface="Arial" pitchFamily="34" charset="0"/>
            </a:endParaRPr>
          </a:p>
        </p:txBody>
      </p:sp>
      <p:sp>
        <p:nvSpPr>
          <p:cNvPr id="22" name="Pfeil nach links 21"/>
          <p:cNvSpPr/>
          <p:nvPr/>
        </p:nvSpPr>
        <p:spPr>
          <a:xfrm>
            <a:off x="3500438" y="5500688"/>
            <a:ext cx="2286000" cy="571500"/>
          </a:xfrm>
          <a:prstGeom prst="lef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interpreting</a:t>
            </a:r>
            <a:endParaRPr lang="de-AT" sz="2000" b="1" dirty="0">
              <a:solidFill>
                <a:srgbClr val="FF0000"/>
              </a:solidFill>
              <a:latin typeface="Arial" pitchFamily="34" charset="0"/>
              <a:cs typeface="Arial" pitchFamily="34" charset="0"/>
            </a:endParaRPr>
          </a:p>
        </p:txBody>
      </p:sp>
      <p:sp>
        <p:nvSpPr>
          <p:cNvPr id="15" name="180-Grad-Pfeil 14"/>
          <p:cNvSpPr/>
          <p:nvPr/>
        </p:nvSpPr>
        <p:spPr>
          <a:xfrm rot="5400000">
            <a:off x="5679281" y="3178969"/>
            <a:ext cx="4714875" cy="1214438"/>
          </a:xfrm>
          <a:prstGeom prst="uturnArrow">
            <a:avLst>
              <a:gd name="adj1" fmla="val 25000"/>
              <a:gd name="adj2" fmla="val 25000"/>
              <a:gd name="adj3" fmla="val 30567"/>
              <a:gd name="adj4" fmla="val 43750"/>
              <a:gd name="adj5" fmla="val 97925"/>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5137" name="Textfeld 15"/>
          <p:cNvSpPr txBox="1">
            <a:spLocks noChangeArrowheads="1"/>
          </p:cNvSpPr>
          <p:nvPr/>
        </p:nvSpPr>
        <p:spPr bwMode="auto">
          <a:xfrm rot="-5400000">
            <a:off x="112712" y="2066926"/>
            <a:ext cx="1749425" cy="400050"/>
          </a:xfrm>
          <a:prstGeom prst="rect">
            <a:avLst/>
          </a:prstGeom>
          <a:noFill/>
          <a:ln w="9525">
            <a:noFill/>
            <a:miter lim="800000"/>
            <a:headEnd/>
            <a:tailEnd/>
          </a:ln>
        </p:spPr>
        <p:txBody>
          <a:bodyPr>
            <a:spAutoFit/>
          </a:bodyPr>
          <a:lstStyle/>
          <a:p>
            <a:r>
              <a:rPr lang="de-AT" sz="2000" b="1">
                <a:solidFill>
                  <a:srgbClr val="FF0000"/>
                </a:solidFill>
                <a:latin typeface="Arial" charset="0"/>
              </a:rPr>
              <a:t>structuring</a:t>
            </a:r>
          </a:p>
        </p:txBody>
      </p:sp>
      <p:sp>
        <p:nvSpPr>
          <p:cNvPr id="5138" name="Textfeld 17"/>
          <p:cNvSpPr txBox="1">
            <a:spLocks noChangeArrowheads="1"/>
          </p:cNvSpPr>
          <p:nvPr/>
        </p:nvSpPr>
        <p:spPr bwMode="auto">
          <a:xfrm rot="5400000">
            <a:off x="7696994" y="3488532"/>
            <a:ext cx="1639887" cy="400050"/>
          </a:xfrm>
          <a:prstGeom prst="rect">
            <a:avLst/>
          </a:prstGeom>
          <a:noFill/>
          <a:ln w="9525">
            <a:noFill/>
            <a:miter lim="800000"/>
            <a:headEnd/>
            <a:tailEnd/>
          </a:ln>
        </p:spPr>
        <p:txBody>
          <a:bodyPr>
            <a:spAutoFit/>
          </a:bodyPr>
          <a:lstStyle/>
          <a:p>
            <a:r>
              <a:rPr lang="de-AT" sz="2000" b="1">
                <a:solidFill>
                  <a:srgbClr val="FF0000"/>
                </a:solidFill>
                <a:latin typeface="Arial" charset="0"/>
              </a:rPr>
              <a:t>operating</a:t>
            </a:r>
          </a:p>
        </p:txBody>
      </p:sp>
      <p:sp>
        <p:nvSpPr>
          <p:cNvPr id="5139" name="Textfeld 20"/>
          <p:cNvSpPr txBox="1">
            <a:spLocks noChangeArrowheads="1"/>
          </p:cNvSpPr>
          <p:nvPr/>
        </p:nvSpPr>
        <p:spPr bwMode="auto">
          <a:xfrm rot="-5400000">
            <a:off x="231775" y="4776788"/>
            <a:ext cx="1511300" cy="400050"/>
          </a:xfrm>
          <a:prstGeom prst="rect">
            <a:avLst/>
          </a:prstGeom>
          <a:noFill/>
          <a:ln w="9525">
            <a:noFill/>
            <a:miter lim="800000"/>
            <a:headEnd/>
            <a:tailEnd/>
          </a:ln>
        </p:spPr>
        <p:txBody>
          <a:bodyPr>
            <a:spAutoFit/>
          </a:bodyPr>
          <a:lstStyle/>
          <a:p>
            <a:r>
              <a:rPr lang="de-AT" sz="2000" b="1">
                <a:solidFill>
                  <a:srgbClr val="FF0000"/>
                </a:solidFill>
                <a:latin typeface="Arial" charset="0"/>
              </a:rPr>
              <a:t>valuating</a:t>
            </a:r>
          </a:p>
        </p:txBody>
      </p:sp>
      <p:sp>
        <p:nvSpPr>
          <p:cNvPr id="5140" name="Textfeld 22"/>
          <p:cNvSpPr txBox="1">
            <a:spLocks noChangeArrowheads="1"/>
          </p:cNvSpPr>
          <p:nvPr/>
        </p:nvSpPr>
        <p:spPr bwMode="auto">
          <a:xfrm>
            <a:off x="361950" y="44450"/>
            <a:ext cx="2471738" cy="461963"/>
          </a:xfrm>
          <a:prstGeom prst="rect">
            <a:avLst/>
          </a:prstGeom>
          <a:solidFill>
            <a:srgbClr val="FFCCFF"/>
          </a:solidFill>
          <a:ln w="9525">
            <a:solidFill>
              <a:srgbClr val="000099"/>
            </a:solidFill>
            <a:miter lim="800000"/>
            <a:headEnd/>
            <a:tailEnd/>
          </a:ln>
        </p:spPr>
        <p:txBody>
          <a:bodyPr wrap="none">
            <a:spAutoFit/>
          </a:bodyPr>
          <a:lstStyle/>
          <a:p>
            <a:r>
              <a:rPr lang="de-AT" b="1">
                <a:solidFill>
                  <a:srgbClr val="000099"/>
                </a:solidFill>
                <a:latin typeface="Arial" charset="0"/>
              </a:rPr>
              <a:t>Logistic growth</a:t>
            </a:r>
          </a:p>
        </p:txBody>
      </p:sp>
      <p:sp>
        <p:nvSpPr>
          <p:cNvPr id="23" name="Abgerundetes Rechteck 22"/>
          <p:cNvSpPr/>
          <p:nvPr/>
        </p:nvSpPr>
        <p:spPr>
          <a:xfrm>
            <a:off x="179388" y="1916113"/>
            <a:ext cx="4357687" cy="4868862"/>
          </a:xfrm>
          <a:prstGeom prst="roundRect">
            <a:avLst/>
          </a:prstGeom>
          <a:solidFill>
            <a:srgbClr val="9FFF9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de-AT" b="1" dirty="0">
                <a:solidFill>
                  <a:schemeClr val="tx1"/>
                </a:solidFill>
                <a:latin typeface="Arial" pitchFamily="34" charset="0"/>
                <a:cs typeface="Arial" pitchFamily="34" charset="0"/>
              </a:rPr>
              <a:t>Real model </a:t>
            </a:r>
          </a:p>
          <a:p>
            <a:pPr>
              <a:lnSpc>
                <a:spcPct val="150000"/>
              </a:lnSpc>
              <a:defRPr/>
            </a:pPr>
            <a:r>
              <a:rPr lang="de-AT" sz="2000" b="1" dirty="0" err="1">
                <a:solidFill>
                  <a:schemeClr val="tx1"/>
                </a:solidFill>
                <a:latin typeface="Arial" pitchFamily="34" charset="0"/>
                <a:cs typeface="Arial" pitchFamily="34" charset="0"/>
              </a:rPr>
              <a:t>Characteristcs</a:t>
            </a:r>
            <a:r>
              <a:rPr lang="de-AT" sz="2000" b="1" dirty="0">
                <a:solidFill>
                  <a:schemeClr val="tx1"/>
                </a:solidFill>
                <a:latin typeface="Arial" pitchFamily="34" charset="0"/>
                <a:cs typeface="Arial" pitchFamily="34" charset="0"/>
              </a:rPr>
              <a:t>:</a:t>
            </a:r>
          </a:p>
          <a:p>
            <a:pPr marL="434975" lvl="1" indent="-255588">
              <a:buFont typeface="Symbol" pitchFamily="18" charset="2"/>
              <a:buChar char="-"/>
              <a:defRPr/>
            </a:pPr>
            <a:r>
              <a:rPr lang="en-US" sz="1800" dirty="0">
                <a:solidFill>
                  <a:schemeClr val="tx1"/>
                </a:solidFill>
                <a:latin typeface="Arial" pitchFamily="34" charset="0"/>
                <a:cs typeface="Arial" pitchFamily="34" charset="0"/>
              </a:rPr>
              <a:t> Growth depending on the value of the actual population and the free space.</a:t>
            </a:r>
            <a:endParaRPr lang="de-AT" sz="1800" dirty="0">
              <a:solidFill>
                <a:schemeClr val="tx1"/>
              </a:solidFill>
              <a:latin typeface="Arial" pitchFamily="34" charset="0"/>
              <a:cs typeface="Arial" pitchFamily="34" charset="0"/>
            </a:endParaRPr>
          </a:p>
          <a:p>
            <a:pPr marL="434975" lvl="1" indent="-255588">
              <a:buFont typeface="Symbol" pitchFamily="18" charset="2"/>
              <a:buChar char="-"/>
              <a:defRPr/>
            </a:pPr>
            <a:r>
              <a:rPr lang="en-US" sz="1800" dirty="0">
                <a:solidFill>
                  <a:schemeClr val="tx1"/>
                </a:solidFill>
                <a:latin typeface="Arial" pitchFamily="34" charset="0"/>
                <a:cs typeface="Arial" pitchFamily="34" charset="0"/>
              </a:rPr>
              <a:t> The relative change is decreasing with a growing number of </a:t>
            </a:r>
            <a:r>
              <a:rPr lang="en-US" sz="1800" dirty="0" err="1">
                <a:solidFill>
                  <a:schemeClr val="tx1"/>
                </a:solidFill>
                <a:latin typeface="Arial" pitchFamily="34" charset="0"/>
                <a:cs typeface="Arial" pitchFamily="34" charset="0"/>
              </a:rPr>
              <a:t>individuuals</a:t>
            </a:r>
            <a:endParaRPr lang="de-AT" sz="800" dirty="0">
              <a:solidFill>
                <a:schemeClr val="tx1"/>
              </a:solidFill>
              <a:latin typeface="Arial" pitchFamily="34" charset="0"/>
              <a:cs typeface="Arial" pitchFamily="34" charset="0"/>
            </a:endParaRPr>
          </a:p>
          <a:p>
            <a:pPr>
              <a:lnSpc>
                <a:spcPct val="150000"/>
              </a:lnSpc>
              <a:defRPr/>
            </a:pPr>
            <a:r>
              <a:rPr lang="en-US" sz="2000" b="1" dirty="0">
                <a:solidFill>
                  <a:schemeClr val="tx1"/>
                </a:solidFill>
                <a:latin typeface="Arial" pitchFamily="34" charset="0"/>
                <a:cs typeface="Arial" pitchFamily="34" charset="0"/>
              </a:rPr>
              <a:t> “Word-formula”</a:t>
            </a:r>
            <a:endParaRPr lang="de-AT" sz="2000" b="1" dirty="0">
              <a:solidFill>
                <a:schemeClr val="tx1"/>
              </a:solidFill>
              <a:latin typeface="Arial" pitchFamily="34" charset="0"/>
              <a:cs typeface="Arial" pitchFamily="34" charset="0"/>
            </a:endParaRPr>
          </a:p>
          <a:p>
            <a:pPr marL="358775" lvl="1">
              <a:defRPr/>
            </a:pPr>
            <a:r>
              <a:rPr lang="en-US" sz="1800" i="1" dirty="0">
                <a:solidFill>
                  <a:schemeClr val="tx1"/>
                </a:solidFill>
                <a:latin typeface="Arial" pitchFamily="34" charset="0"/>
                <a:cs typeface="Arial" pitchFamily="34" charset="0"/>
              </a:rPr>
              <a:t>“New population= old population + increase” </a:t>
            </a:r>
          </a:p>
          <a:p>
            <a:pPr marL="358775" lvl="1">
              <a:defRPr/>
            </a:pPr>
            <a:r>
              <a:rPr lang="en-US" sz="1800" i="1" dirty="0">
                <a:solidFill>
                  <a:schemeClr val="tx1"/>
                </a:solidFill>
                <a:latin typeface="Arial" pitchFamily="34" charset="0"/>
                <a:cs typeface="Arial" pitchFamily="34" charset="0"/>
              </a:rPr>
              <a:t>The increase is proportional  to the actual population and the relative change  of the free space.</a:t>
            </a:r>
            <a:endParaRPr lang="de-AT" sz="1800" i="1" dirty="0">
              <a:solidFill>
                <a:schemeClr val="tx1"/>
              </a:solidFill>
              <a:latin typeface="Arial" pitchFamily="34" charset="0"/>
              <a:cs typeface="Arial" pitchFamily="34" charset="0"/>
            </a:endParaRPr>
          </a:p>
          <a:p>
            <a:pPr algn="ctr">
              <a:defRPr/>
            </a:pPr>
            <a:endParaRPr lang="de-AT" sz="1800" b="1" dirty="0">
              <a:solidFill>
                <a:schemeClr val="tx1"/>
              </a:solidFill>
              <a:latin typeface="Arial" pitchFamily="34" charset="0"/>
              <a:cs typeface="Arial" pitchFamily="34" charset="0"/>
            </a:endParaRPr>
          </a:p>
        </p:txBody>
      </p:sp>
      <p:sp>
        <p:nvSpPr>
          <p:cNvPr id="26" name="Abgerundetes Rechteck 25">
            <a:hlinkClick r:id="rId4" action="ppaction://hlinkfile"/>
          </p:cNvPr>
          <p:cNvSpPr/>
          <p:nvPr/>
        </p:nvSpPr>
        <p:spPr>
          <a:xfrm>
            <a:off x="4716463" y="2133600"/>
            <a:ext cx="4214812" cy="4391025"/>
          </a:xfrm>
          <a:prstGeom prst="roundRect">
            <a:avLst/>
          </a:prstGeom>
          <a:solidFill>
            <a:srgbClr val="FFAFB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en-US" b="1" dirty="0">
                <a:solidFill>
                  <a:schemeClr val="tx1"/>
                </a:solidFill>
                <a:latin typeface="Arial" pitchFamily="34" charset="0"/>
                <a:cs typeface="Arial" pitchFamily="34" charset="0"/>
              </a:rPr>
              <a:t>Mathematical model</a:t>
            </a:r>
          </a:p>
          <a:p>
            <a:pPr>
              <a:defRPr/>
            </a:pPr>
            <a:r>
              <a:rPr lang="en-US" sz="2000" b="1" dirty="0">
                <a:solidFill>
                  <a:schemeClr val="tx1"/>
                </a:solidFill>
                <a:latin typeface="Arial" pitchFamily="34" charset="0"/>
                <a:cs typeface="Arial" pitchFamily="34" charset="0"/>
              </a:rPr>
              <a:t>Difference equations</a:t>
            </a:r>
            <a:endParaRPr lang="de-AT" sz="2000" b="1" dirty="0">
              <a:solidFill>
                <a:schemeClr val="tx1"/>
              </a:solidFill>
              <a:latin typeface="Arial" pitchFamily="34" charset="0"/>
              <a:cs typeface="Arial" pitchFamily="34" charset="0"/>
            </a:endParaRPr>
          </a:p>
          <a:p>
            <a:pPr marL="0" lvl="2">
              <a:defRPr/>
            </a:pPr>
            <a:endParaRPr lang="en-US" sz="2000" dirty="0">
              <a:solidFill>
                <a:schemeClr val="tx1"/>
              </a:solidFill>
              <a:latin typeface="Arial" pitchFamily="34" charset="0"/>
              <a:cs typeface="Arial" pitchFamily="34" charset="0"/>
            </a:endParaRPr>
          </a:p>
          <a:p>
            <a:pPr marL="0" lvl="2">
              <a:defRPr/>
            </a:pPr>
            <a:endParaRPr lang="en-US" sz="2000" dirty="0">
              <a:solidFill>
                <a:schemeClr val="tx1"/>
              </a:solidFill>
              <a:latin typeface="Arial" pitchFamily="34" charset="0"/>
              <a:cs typeface="Arial" pitchFamily="34" charset="0"/>
            </a:endParaRPr>
          </a:p>
          <a:p>
            <a:pPr marL="0" lvl="2">
              <a:defRPr/>
            </a:pPr>
            <a:endParaRPr lang="en-US" sz="2000" dirty="0">
              <a:solidFill>
                <a:schemeClr val="tx1"/>
              </a:solidFill>
              <a:latin typeface="Arial" pitchFamily="34" charset="0"/>
              <a:cs typeface="Arial" pitchFamily="34" charset="0"/>
            </a:endParaRPr>
          </a:p>
          <a:p>
            <a:pPr marL="0" lvl="2">
              <a:defRPr/>
            </a:pPr>
            <a:endParaRPr lang="en-US" sz="2000" dirty="0">
              <a:solidFill>
                <a:schemeClr val="tx1"/>
              </a:solidFill>
              <a:latin typeface="Arial" pitchFamily="34" charset="0"/>
              <a:cs typeface="Arial" pitchFamily="34" charset="0"/>
            </a:endParaRPr>
          </a:p>
          <a:p>
            <a:pPr marL="0" lvl="2">
              <a:defRPr/>
            </a:pPr>
            <a:r>
              <a:rPr lang="en-US" sz="2000" dirty="0">
                <a:solidFill>
                  <a:schemeClr val="tx1"/>
                </a:solidFill>
                <a:latin typeface="Arial" pitchFamily="34" charset="0"/>
                <a:cs typeface="Arial" pitchFamily="34" charset="0"/>
              </a:rPr>
              <a:t>growth rate r,</a:t>
            </a:r>
          </a:p>
          <a:p>
            <a:pPr marL="0" lvl="2">
              <a:defRPr/>
            </a:pPr>
            <a:r>
              <a:rPr lang="en-US" sz="2000" dirty="0">
                <a:solidFill>
                  <a:schemeClr val="tx1"/>
                </a:solidFill>
                <a:latin typeface="Arial" pitchFamily="34" charset="0"/>
                <a:cs typeface="Arial" pitchFamily="34" charset="0"/>
              </a:rPr>
              <a:t>growth limit (capacity limit) G, starting value  y(0)</a:t>
            </a:r>
          </a:p>
          <a:p>
            <a:pPr marL="0" lvl="2">
              <a:defRPr/>
            </a:pPr>
            <a:endParaRPr lang="de-AT" sz="800" dirty="0">
              <a:solidFill>
                <a:schemeClr val="tx1"/>
              </a:solidFill>
              <a:latin typeface="Arial" pitchFamily="34" charset="0"/>
              <a:cs typeface="Arial" pitchFamily="34" charset="0"/>
            </a:endParaRPr>
          </a:p>
          <a:p>
            <a:pPr lvl="1">
              <a:defRPr/>
            </a:pPr>
            <a:endParaRPr lang="de-AT" dirty="0">
              <a:solidFill>
                <a:schemeClr val="bg1"/>
              </a:solidFill>
              <a:latin typeface="Arial" pitchFamily="34" charset="0"/>
              <a:cs typeface="Arial" pitchFamily="34" charset="0"/>
            </a:endParaRPr>
          </a:p>
        </p:txBody>
      </p:sp>
      <p:graphicFrame>
        <p:nvGraphicFramePr>
          <p:cNvPr id="43030" name="Object 22"/>
          <p:cNvGraphicFramePr>
            <a:graphicFrameLocks noChangeAspect="1"/>
          </p:cNvGraphicFramePr>
          <p:nvPr/>
        </p:nvGraphicFramePr>
        <p:xfrm>
          <a:off x="4859338" y="3429000"/>
          <a:ext cx="3797300" cy="1231900"/>
        </p:xfrm>
        <a:graphic>
          <a:graphicData uri="http://schemas.openxmlformats.org/presentationml/2006/ole">
            <p:oleObj spid="_x0000_s5122" name="Equation" r:id="rId5" imgW="3797280" imgH="1231560" progId="Equation.DSMT4">
              <p:embed/>
            </p:oleObj>
          </a:graphicData>
        </a:graphic>
      </p:graphicFrame>
      <p:pic>
        <p:nvPicPr>
          <p:cNvPr id="27" name="Picture 4">
            <a:hlinkClick r:id="rId6" action="ppaction://hlinkfile"/>
          </p:cNvPr>
          <p:cNvPicPr>
            <a:picLocks noChangeAspect="1" noChangeArrowheads="1"/>
          </p:cNvPicPr>
          <p:nvPr/>
        </p:nvPicPr>
        <p:blipFill>
          <a:blip r:embed="rId7" cstate="print"/>
          <a:srcRect/>
          <a:stretch>
            <a:fillRect/>
          </a:stretch>
        </p:blipFill>
        <p:spPr bwMode="auto">
          <a:xfrm>
            <a:off x="250825" y="2420938"/>
            <a:ext cx="4176713" cy="4248150"/>
          </a:xfrm>
          <a:prstGeom prst="rect">
            <a:avLst/>
          </a:prstGeom>
          <a:noFill/>
          <a:ln w="9525">
            <a:noFill/>
            <a:miter lim="800000"/>
            <a:headEnd/>
            <a:tailEnd/>
          </a:ln>
        </p:spPr>
      </p:pic>
      <p:sp>
        <p:nvSpPr>
          <p:cNvPr id="28" name="Textfeld 27"/>
          <p:cNvSpPr txBox="1">
            <a:spLocks noChangeArrowheads="1"/>
          </p:cNvSpPr>
          <p:nvPr/>
        </p:nvSpPr>
        <p:spPr bwMode="auto">
          <a:xfrm rot="-5400000">
            <a:off x="2991644" y="5131594"/>
            <a:ext cx="2470150" cy="461962"/>
          </a:xfrm>
          <a:prstGeom prst="rect">
            <a:avLst/>
          </a:prstGeom>
          <a:noFill/>
          <a:ln w="9525">
            <a:noFill/>
            <a:miter lim="800000"/>
            <a:headEnd/>
            <a:tailEnd/>
          </a:ln>
        </p:spPr>
        <p:txBody>
          <a:bodyPr wrap="none">
            <a:spAutoFit/>
          </a:bodyPr>
          <a:lstStyle/>
          <a:p>
            <a:r>
              <a:rPr lang="de-AT" b="1">
                <a:solidFill>
                  <a:schemeClr val="bg1"/>
                </a:solidFill>
                <a:latin typeface="Arial" charset="0"/>
              </a:rPr>
              <a:t>Fish population</a:t>
            </a:r>
          </a:p>
        </p:txBody>
      </p:sp>
      <p:sp>
        <p:nvSpPr>
          <p:cNvPr id="29" name="Rechteck 28"/>
          <p:cNvSpPr/>
          <p:nvPr/>
        </p:nvSpPr>
        <p:spPr>
          <a:xfrm>
            <a:off x="4787900" y="4005263"/>
            <a:ext cx="4032250" cy="71913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p:cTn id="23" dur="1000" fill="hold"/>
                                        <p:tgtEl>
                                          <p:spTgt spid="29"/>
                                        </p:tgtEl>
                                        <p:attrNameLst>
                                          <p:attrName>ppt_w</p:attrName>
                                        </p:attrNameLst>
                                      </p:cBhvr>
                                      <p:tavLst>
                                        <p:tav tm="0">
                                          <p:val>
                                            <p:strVal val="#ppt_w*0.70"/>
                                          </p:val>
                                        </p:tav>
                                        <p:tav tm="100000">
                                          <p:val>
                                            <p:strVal val="#ppt_w"/>
                                          </p:val>
                                        </p:tav>
                                      </p:tavLst>
                                    </p:anim>
                                    <p:anim calcmode="lin" valueType="num">
                                      <p:cBhvr>
                                        <p:cTn id="24" dur="1000" fill="hold"/>
                                        <p:tgtEl>
                                          <p:spTgt spid="29"/>
                                        </p:tgtEl>
                                        <p:attrNameLst>
                                          <p:attrName>ppt_h</p:attrName>
                                        </p:attrNameLst>
                                      </p:cBhvr>
                                      <p:tavLst>
                                        <p:tav tm="0">
                                          <p:val>
                                            <p:strVal val="#ppt_h"/>
                                          </p:val>
                                        </p:tav>
                                        <p:tav tm="100000">
                                          <p:val>
                                            <p:strVal val="#ppt_h"/>
                                          </p:val>
                                        </p:tav>
                                      </p:tavLst>
                                    </p:anim>
                                    <p:animEffect transition="in" filter="fade">
                                      <p:cBhvr>
                                        <p:cTn id="25" dur="10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P spid="28" grpId="0"/>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feil nach rechts 8"/>
          <p:cNvSpPr/>
          <p:nvPr/>
        </p:nvSpPr>
        <p:spPr>
          <a:xfrm rot="10800000">
            <a:off x="3059113" y="2565400"/>
            <a:ext cx="3168650" cy="576263"/>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0" name="Pfeil nach rechts 9"/>
          <p:cNvSpPr/>
          <p:nvPr/>
        </p:nvSpPr>
        <p:spPr>
          <a:xfrm>
            <a:off x="3059113" y="1916113"/>
            <a:ext cx="3168650" cy="576262"/>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pic>
        <p:nvPicPr>
          <p:cNvPr id="29698" name="Picture 2"/>
          <p:cNvPicPr>
            <a:picLocks noChangeAspect="1" noChangeArrowheads="1"/>
          </p:cNvPicPr>
          <p:nvPr/>
        </p:nvPicPr>
        <p:blipFill>
          <a:blip r:embed="rId2" cstate="print"/>
          <a:srcRect/>
          <a:stretch>
            <a:fillRect/>
          </a:stretch>
        </p:blipFill>
        <p:spPr bwMode="auto">
          <a:xfrm>
            <a:off x="6173788" y="1773238"/>
            <a:ext cx="1711325" cy="1511300"/>
          </a:xfrm>
          <a:prstGeom prst="rect">
            <a:avLst/>
          </a:prstGeom>
          <a:solidFill>
            <a:srgbClr val="FF9999"/>
          </a:solidFill>
          <a:ln w="9525">
            <a:noFill/>
            <a:miter lim="800000"/>
            <a:headEnd/>
            <a:tailEnd/>
          </a:ln>
        </p:spPr>
      </p:pic>
      <p:pic>
        <p:nvPicPr>
          <p:cNvPr id="29700" name="Picture 4"/>
          <p:cNvPicPr>
            <a:picLocks noChangeAspect="1" noChangeArrowheads="1"/>
          </p:cNvPicPr>
          <p:nvPr/>
        </p:nvPicPr>
        <p:blipFill>
          <a:blip r:embed="rId3" cstate="print"/>
          <a:srcRect/>
          <a:stretch>
            <a:fillRect/>
          </a:stretch>
        </p:blipFill>
        <p:spPr bwMode="auto">
          <a:xfrm>
            <a:off x="1331913" y="1844675"/>
            <a:ext cx="1655762" cy="1449388"/>
          </a:xfrm>
          <a:prstGeom prst="rect">
            <a:avLst/>
          </a:prstGeom>
          <a:noFill/>
          <a:ln w="57150">
            <a:solidFill>
              <a:srgbClr val="003300"/>
            </a:solidFill>
            <a:miter lim="800000"/>
            <a:headEnd/>
            <a:tailEnd/>
          </a:ln>
        </p:spPr>
      </p:pic>
      <p:sp>
        <p:nvSpPr>
          <p:cNvPr id="7" name="Textfeld 6"/>
          <p:cNvSpPr txBox="1">
            <a:spLocks noChangeArrowheads="1"/>
          </p:cNvSpPr>
          <p:nvPr/>
        </p:nvSpPr>
        <p:spPr bwMode="auto">
          <a:xfrm>
            <a:off x="395288" y="3573463"/>
            <a:ext cx="3455987" cy="2308225"/>
          </a:xfrm>
          <a:prstGeom prst="rect">
            <a:avLst/>
          </a:prstGeom>
          <a:gradFill rotWithShape="1">
            <a:gsLst>
              <a:gs pos="0">
                <a:srgbClr val="529A52"/>
              </a:gs>
              <a:gs pos="50000">
                <a:srgbClr val="79DD79"/>
              </a:gs>
              <a:gs pos="100000">
                <a:srgbClr val="91FF91"/>
              </a:gs>
            </a:gsLst>
            <a:lin ang="18900000" scaled="1"/>
          </a:gradFill>
          <a:ln w="28575">
            <a:solidFill>
              <a:srgbClr val="003300"/>
            </a:solidFill>
            <a:miter lim="800000"/>
            <a:headEnd/>
            <a:tailEnd/>
          </a:ln>
        </p:spPr>
        <p:txBody>
          <a:bodyPr>
            <a:spAutoFit/>
          </a:bodyPr>
          <a:lstStyle/>
          <a:p>
            <a:pPr algn="just"/>
            <a:r>
              <a:rPr lang="en-US" b="1">
                <a:latin typeface="Arial" charset="0"/>
              </a:rPr>
              <a:t>Perspective 1:</a:t>
            </a:r>
            <a:r>
              <a:rPr lang="en-US">
                <a:latin typeface="Arial" charset="0"/>
              </a:rPr>
              <a:t> </a:t>
            </a:r>
          </a:p>
          <a:p>
            <a:pPr algn="just"/>
            <a:r>
              <a:rPr lang="en-US">
                <a:latin typeface="Arial" charset="0"/>
              </a:rPr>
              <a:t>The expectation of the society and the contri-bution of mathematics education to a higher education</a:t>
            </a:r>
            <a:endParaRPr lang="de-AT">
              <a:latin typeface="Arial" charset="0"/>
            </a:endParaRPr>
          </a:p>
        </p:txBody>
      </p:sp>
      <p:sp>
        <p:nvSpPr>
          <p:cNvPr id="8" name="Textfeld 7"/>
          <p:cNvSpPr txBox="1"/>
          <p:nvPr/>
        </p:nvSpPr>
        <p:spPr>
          <a:xfrm>
            <a:off x="5292080" y="3573016"/>
            <a:ext cx="3528392" cy="2308324"/>
          </a:xfrm>
          <a:prstGeom prst="rect">
            <a:avLst/>
          </a:prstGeom>
          <a:gradFill flip="none" rotWithShape="1">
            <a:gsLst>
              <a:gs pos="0">
                <a:srgbClr val="FF9999">
                  <a:shade val="30000"/>
                  <a:satMod val="115000"/>
                </a:srgbClr>
              </a:gs>
              <a:gs pos="50000">
                <a:srgbClr val="FF9999">
                  <a:shade val="67500"/>
                  <a:satMod val="115000"/>
                </a:srgbClr>
              </a:gs>
              <a:gs pos="100000">
                <a:srgbClr val="FF9999">
                  <a:shade val="100000"/>
                  <a:satMod val="115000"/>
                </a:srgbClr>
              </a:gs>
            </a:gsLst>
            <a:path path="circle">
              <a:fillToRect l="100000" b="100000"/>
            </a:path>
            <a:tileRect t="-100000" r="-100000"/>
          </a:gradFill>
          <a:ln w="28575">
            <a:solidFill>
              <a:srgbClr val="003300"/>
            </a:solidFill>
          </a:ln>
        </p:spPr>
        <p:txBody>
          <a:bodyPr>
            <a:spAutoFit/>
          </a:bodyPr>
          <a:lstStyle/>
          <a:p>
            <a:pPr algn="just">
              <a:defRPr/>
            </a:pPr>
            <a:r>
              <a:rPr lang="en-US" b="1" dirty="0">
                <a:cs typeface="Arial" pitchFamily="34" charset="0"/>
              </a:rPr>
              <a:t>Perspective 2: </a:t>
            </a:r>
          </a:p>
          <a:p>
            <a:pPr algn="just">
              <a:defRPr/>
            </a:pPr>
            <a:r>
              <a:rPr lang="en-US" dirty="0">
                <a:cs typeface="Arial" pitchFamily="34" charset="0"/>
              </a:rPr>
              <a:t>The potential of the tool for supporting the goals of mathematics education</a:t>
            </a:r>
          </a:p>
          <a:p>
            <a:pPr algn="just">
              <a:defRPr/>
            </a:pPr>
            <a:endParaRPr lang="en-US" dirty="0">
              <a:latin typeface="Arial" pitchFamily="34" charset="0"/>
              <a:cs typeface="Arial" pitchFamily="34" charset="0"/>
            </a:endParaRPr>
          </a:p>
          <a:p>
            <a:pPr algn="just">
              <a:defRPr/>
            </a:pPr>
            <a:endParaRPr lang="de-AT" dirty="0">
              <a:latin typeface="Arial" pitchFamily="34" charset="0"/>
              <a:cs typeface="Arial" pitchFamily="34" charset="0"/>
            </a:endParaRPr>
          </a:p>
        </p:txBody>
      </p:sp>
      <p:sp>
        <p:nvSpPr>
          <p:cNvPr id="11" name="Horizontaler Bildlauf 10"/>
          <p:cNvSpPr/>
          <p:nvPr/>
        </p:nvSpPr>
        <p:spPr>
          <a:xfrm>
            <a:off x="71438" y="-100013"/>
            <a:ext cx="8964612" cy="1873251"/>
          </a:xfrm>
          <a:prstGeom prst="horizontalScroll">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5125" indent="-365125">
              <a:defRPr/>
            </a:pPr>
            <a:r>
              <a:rPr lang="en-US" sz="2800" b="1" dirty="0">
                <a:solidFill>
                  <a:schemeClr val="tx2"/>
                </a:solidFill>
                <a:latin typeface="Arial" pitchFamily="34" charset="0"/>
                <a:cs typeface="Arial" pitchFamily="34" charset="0"/>
              </a:rPr>
              <a:t>Part 1: The expectation of the society and the contribution of mathematics education to a higher education</a:t>
            </a:r>
            <a:endParaRPr lang="de-AT" sz="2800" b="1"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strVal val="#ppt_w*0.70"/>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0.70"/>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2875" y="714375"/>
            <a:ext cx="4429125" cy="6072188"/>
          </a:xfrm>
          <a:prstGeom prst="rect">
            <a:avLst/>
          </a:prstGeom>
          <a:solidFill>
            <a:srgbClr val="66FF6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3" name="Rechteck 2"/>
          <p:cNvSpPr/>
          <p:nvPr/>
        </p:nvSpPr>
        <p:spPr>
          <a:xfrm>
            <a:off x="4572000" y="714375"/>
            <a:ext cx="4286250" cy="6072188"/>
          </a:xfrm>
          <a:prstGeom prst="rect">
            <a:avLst/>
          </a:prstGeom>
          <a:solidFill>
            <a:srgbClr val="FF97C1"/>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43012" name="Textfeld 3"/>
          <p:cNvSpPr txBox="1">
            <a:spLocks noChangeArrowheads="1"/>
          </p:cNvSpPr>
          <p:nvPr/>
        </p:nvSpPr>
        <p:spPr bwMode="auto">
          <a:xfrm>
            <a:off x="71438" y="681038"/>
            <a:ext cx="1641475" cy="461962"/>
          </a:xfrm>
          <a:prstGeom prst="rect">
            <a:avLst/>
          </a:prstGeom>
          <a:noFill/>
          <a:ln w="9525">
            <a:noFill/>
            <a:miter lim="800000"/>
            <a:headEnd/>
            <a:tailEnd/>
          </a:ln>
        </p:spPr>
        <p:txBody>
          <a:bodyPr wrap="none">
            <a:spAutoFit/>
          </a:bodyPr>
          <a:lstStyle/>
          <a:p>
            <a:r>
              <a:rPr lang="de-AT">
                <a:latin typeface="Arial" charset="0"/>
              </a:rPr>
              <a:t>Real world</a:t>
            </a:r>
          </a:p>
        </p:txBody>
      </p:sp>
      <p:sp>
        <p:nvSpPr>
          <p:cNvPr id="43013" name="Textfeld 4"/>
          <p:cNvSpPr txBox="1">
            <a:spLocks noChangeArrowheads="1"/>
          </p:cNvSpPr>
          <p:nvPr/>
        </p:nvSpPr>
        <p:spPr bwMode="auto">
          <a:xfrm>
            <a:off x="6143625" y="681038"/>
            <a:ext cx="2838450" cy="461962"/>
          </a:xfrm>
          <a:prstGeom prst="rect">
            <a:avLst/>
          </a:prstGeom>
          <a:noFill/>
          <a:ln w="9525">
            <a:noFill/>
            <a:miter lim="800000"/>
            <a:headEnd/>
            <a:tailEnd/>
          </a:ln>
        </p:spPr>
        <p:txBody>
          <a:bodyPr wrap="none">
            <a:spAutoFit/>
          </a:bodyPr>
          <a:lstStyle/>
          <a:p>
            <a:r>
              <a:rPr lang="de-AT">
                <a:latin typeface="Arial" charset="0"/>
              </a:rPr>
              <a:t>Mathematical world</a:t>
            </a:r>
          </a:p>
        </p:txBody>
      </p:sp>
      <p:sp>
        <p:nvSpPr>
          <p:cNvPr id="6" name="Abgerundetes Rechteck 5"/>
          <p:cNvSpPr/>
          <p:nvPr/>
        </p:nvSpPr>
        <p:spPr>
          <a:xfrm>
            <a:off x="214313" y="3286125"/>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a:t>
            </a:r>
            <a:r>
              <a:rPr lang="de-AT" sz="2000" b="1" dirty="0" err="1">
                <a:latin typeface="Arial" pitchFamily="34" charset="0"/>
                <a:cs typeface="Arial" pitchFamily="34" charset="0"/>
              </a:rPr>
              <a:t>problem</a:t>
            </a:r>
            <a:endParaRPr lang="de-AT" sz="2000" b="1" dirty="0">
              <a:latin typeface="Arial" pitchFamily="34" charset="0"/>
              <a:cs typeface="Arial" pitchFamily="34" charset="0"/>
            </a:endParaRPr>
          </a:p>
        </p:txBody>
      </p:sp>
      <p:sp>
        <p:nvSpPr>
          <p:cNvPr id="7" name="Abgerundetes Rechteck 6"/>
          <p:cNvSpPr/>
          <p:nvPr/>
        </p:nvSpPr>
        <p:spPr>
          <a:xfrm>
            <a:off x="1928813" y="114300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model</a:t>
            </a:r>
          </a:p>
        </p:txBody>
      </p:sp>
      <p:sp>
        <p:nvSpPr>
          <p:cNvPr id="8" name="Abgerundetes Rechteck 7"/>
          <p:cNvSpPr/>
          <p:nvPr/>
        </p:nvSpPr>
        <p:spPr>
          <a:xfrm>
            <a:off x="5786438" y="114300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a:latin typeface="Arial" pitchFamily="34" charset="0"/>
                <a:cs typeface="Arial" pitchFamily="34" charset="0"/>
              </a:rPr>
              <a:t>model</a:t>
            </a:r>
          </a:p>
        </p:txBody>
      </p:sp>
      <p:sp>
        <p:nvSpPr>
          <p:cNvPr id="9" name="Abgerundetes Rechteck 8"/>
          <p:cNvSpPr/>
          <p:nvPr/>
        </p:nvSpPr>
        <p:spPr>
          <a:xfrm>
            <a:off x="5786438" y="542925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0" name="Abgerundetes Rechteck 9"/>
          <p:cNvSpPr/>
          <p:nvPr/>
        </p:nvSpPr>
        <p:spPr>
          <a:xfrm>
            <a:off x="1928813" y="542925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7" name="Rechteckiger Pfeil 16"/>
          <p:cNvSpPr/>
          <p:nvPr/>
        </p:nvSpPr>
        <p:spPr>
          <a:xfrm>
            <a:off x="857250" y="1357313"/>
            <a:ext cx="1071563" cy="2000250"/>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19" name="Rechteckiger Pfeil 18"/>
          <p:cNvSpPr/>
          <p:nvPr/>
        </p:nvSpPr>
        <p:spPr>
          <a:xfrm rot="16200000">
            <a:off x="392906" y="4393407"/>
            <a:ext cx="1857375" cy="1214438"/>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solidFill>
                <a:schemeClr val="tx1"/>
              </a:solidFill>
            </a:endParaRPr>
          </a:p>
        </p:txBody>
      </p:sp>
      <p:sp>
        <p:nvSpPr>
          <p:cNvPr id="20" name="Pfeil nach rechts 19"/>
          <p:cNvSpPr/>
          <p:nvPr/>
        </p:nvSpPr>
        <p:spPr>
          <a:xfrm>
            <a:off x="3571875" y="1285875"/>
            <a:ext cx="2214563" cy="571500"/>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mathematizing</a:t>
            </a:r>
            <a:endParaRPr lang="de-AT" sz="2000" b="1" dirty="0">
              <a:solidFill>
                <a:srgbClr val="FF0000"/>
              </a:solidFill>
              <a:latin typeface="Arial" pitchFamily="34" charset="0"/>
              <a:cs typeface="Arial" pitchFamily="34" charset="0"/>
            </a:endParaRPr>
          </a:p>
        </p:txBody>
      </p:sp>
      <p:sp>
        <p:nvSpPr>
          <p:cNvPr id="22" name="Pfeil nach links 21"/>
          <p:cNvSpPr/>
          <p:nvPr/>
        </p:nvSpPr>
        <p:spPr>
          <a:xfrm>
            <a:off x="3500438" y="5500688"/>
            <a:ext cx="2286000" cy="571500"/>
          </a:xfrm>
          <a:prstGeom prst="lef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interpreting</a:t>
            </a:r>
            <a:endParaRPr lang="de-AT" sz="2000" b="1" dirty="0">
              <a:solidFill>
                <a:srgbClr val="FF0000"/>
              </a:solidFill>
              <a:latin typeface="Arial" pitchFamily="34" charset="0"/>
              <a:cs typeface="Arial" pitchFamily="34" charset="0"/>
            </a:endParaRPr>
          </a:p>
        </p:txBody>
      </p:sp>
      <p:sp>
        <p:nvSpPr>
          <p:cNvPr id="15" name="180-Grad-Pfeil 14"/>
          <p:cNvSpPr/>
          <p:nvPr/>
        </p:nvSpPr>
        <p:spPr>
          <a:xfrm rot="5400000">
            <a:off x="5679281" y="3178969"/>
            <a:ext cx="4714875" cy="1214438"/>
          </a:xfrm>
          <a:prstGeom prst="uturnArrow">
            <a:avLst>
              <a:gd name="adj1" fmla="val 25000"/>
              <a:gd name="adj2" fmla="val 25000"/>
              <a:gd name="adj3" fmla="val 30567"/>
              <a:gd name="adj4" fmla="val 43750"/>
              <a:gd name="adj5" fmla="val 97925"/>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43024" name="Textfeld 15"/>
          <p:cNvSpPr txBox="1">
            <a:spLocks noChangeArrowheads="1"/>
          </p:cNvSpPr>
          <p:nvPr/>
        </p:nvSpPr>
        <p:spPr bwMode="auto">
          <a:xfrm rot="-5400000">
            <a:off x="112712" y="2138363"/>
            <a:ext cx="1749425" cy="400050"/>
          </a:xfrm>
          <a:prstGeom prst="rect">
            <a:avLst/>
          </a:prstGeom>
          <a:noFill/>
          <a:ln w="9525">
            <a:noFill/>
            <a:miter lim="800000"/>
            <a:headEnd/>
            <a:tailEnd/>
          </a:ln>
        </p:spPr>
        <p:txBody>
          <a:bodyPr>
            <a:spAutoFit/>
          </a:bodyPr>
          <a:lstStyle/>
          <a:p>
            <a:r>
              <a:rPr lang="de-AT" sz="2000" b="1">
                <a:solidFill>
                  <a:srgbClr val="FF0000"/>
                </a:solidFill>
                <a:latin typeface="Arial" charset="0"/>
              </a:rPr>
              <a:t>structuring</a:t>
            </a:r>
          </a:p>
        </p:txBody>
      </p:sp>
      <p:sp>
        <p:nvSpPr>
          <p:cNvPr id="43025" name="Textfeld 17"/>
          <p:cNvSpPr txBox="1">
            <a:spLocks noChangeArrowheads="1"/>
          </p:cNvSpPr>
          <p:nvPr/>
        </p:nvSpPr>
        <p:spPr bwMode="auto">
          <a:xfrm rot="5400000">
            <a:off x="7696994" y="3488532"/>
            <a:ext cx="1639887" cy="400050"/>
          </a:xfrm>
          <a:prstGeom prst="rect">
            <a:avLst/>
          </a:prstGeom>
          <a:noFill/>
          <a:ln w="9525">
            <a:noFill/>
            <a:miter lim="800000"/>
            <a:headEnd/>
            <a:tailEnd/>
          </a:ln>
        </p:spPr>
        <p:txBody>
          <a:bodyPr>
            <a:spAutoFit/>
          </a:bodyPr>
          <a:lstStyle/>
          <a:p>
            <a:r>
              <a:rPr lang="de-AT" sz="2000" b="1">
                <a:solidFill>
                  <a:srgbClr val="FF0000"/>
                </a:solidFill>
                <a:latin typeface="Arial" charset="0"/>
              </a:rPr>
              <a:t>operating</a:t>
            </a:r>
          </a:p>
        </p:txBody>
      </p:sp>
      <p:sp>
        <p:nvSpPr>
          <p:cNvPr id="43026" name="Textfeld 20"/>
          <p:cNvSpPr txBox="1">
            <a:spLocks noChangeArrowheads="1"/>
          </p:cNvSpPr>
          <p:nvPr/>
        </p:nvSpPr>
        <p:spPr bwMode="auto">
          <a:xfrm rot="-5400000">
            <a:off x="231775" y="4776788"/>
            <a:ext cx="1511300" cy="400050"/>
          </a:xfrm>
          <a:prstGeom prst="rect">
            <a:avLst/>
          </a:prstGeom>
          <a:noFill/>
          <a:ln w="9525">
            <a:noFill/>
            <a:miter lim="800000"/>
            <a:headEnd/>
            <a:tailEnd/>
          </a:ln>
        </p:spPr>
        <p:txBody>
          <a:bodyPr>
            <a:spAutoFit/>
          </a:bodyPr>
          <a:lstStyle/>
          <a:p>
            <a:r>
              <a:rPr lang="de-AT" sz="2000" b="1">
                <a:solidFill>
                  <a:srgbClr val="FF0000"/>
                </a:solidFill>
                <a:latin typeface="Arial" charset="0"/>
              </a:rPr>
              <a:t>valuating</a:t>
            </a:r>
          </a:p>
        </p:txBody>
      </p:sp>
      <p:sp>
        <p:nvSpPr>
          <p:cNvPr id="43027" name="Textfeld 22"/>
          <p:cNvSpPr txBox="1">
            <a:spLocks noChangeArrowheads="1"/>
          </p:cNvSpPr>
          <p:nvPr/>
        </p:nvSpPr>
        <p:spPr bwMode="auto">
          <a:xfrm>
            <a:off x="361950" y="44450"/>
            <a:ext cx="2387600" cy="461963"/>
          </a:xfrm>
          <a:prstGeom prst="rect">
            <a:avLst/>
          </a:prstGeom>
          <a:solidFill>
            <a:srgbClr val="FFCCFF"/>
          </a:solidFill>
          <a:ln w="9525">
            <a:solidFill>
              <a:srgbClr val="000099"/>
            </a:solidFill>
            <a:miter lim="800000"/>
            <a:headEnd/>
            <a:tailEnd/>
          </a:ln>
        </p:spPr>
        <p:txBody>
          <a:bodyPr wrap="none">
            <a:spAutoFit/>
          </a:bodyPr>
          <a:lstStyle/>
          <a:p>
            <a:r>
              <a:rPr lang="de-AT" b="1">
                <a:solidFill>
                  <a:srgbClr val="000099"/>
                </a:solidFill>
                <a:latin typeface="Arial" charset="0"/>
              </a:rPr>
              <a:t>Limited growth</a:t>
            </a:r>
          </a:p>
        </p:txBody>
      </p:sp>
      <p:sp>
        <p:nvSpPr>
          <p:cNvPr id="25" name="Abgerundetes Rechteck 24"/>
          <p:cNvSpPr/>
          <p:nvPr/>
        </p:nvSpPr>
        <p:spPr>
          <a:xfrm>
            <a:off x="214313" y="2133600"/>
            <a:ext cx="4357687" cy="4391025"/>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de-AT" b="1" dirty="0">
                <a:solidFill>
                  <a:schemeClr val="bg1"/>
                </a:solidFill>
                <a:latin typeface="Arial" pitchFamily="34" charset="0"/>
                <a:cs typeface="Arial" pitchFamily="34" charset="0"/>
              </a:rPr>
              <a:t>Real model</a:t>
            </a:r>
          </a:p>
          <a:p>
            <a:pPr>
              <a:defRPr/>
            </a:pPr>
            <a:r>
              <a:rPr lang="de-AT" sz="2000" b="1" dirty="0" err="1">
                <a:solidFill>
                  <a:schemeClr val="bg1"/>
                </a:solidFill>
                <a:latin typeface="Arial" pitchFamily="34" charset="0"/>
                <a:cs typeface="Arial" pitchFamily="34" charset="0"/>
              </a:rPr>
              <a:t>Characteristcs</a:t>
            </a:r>
            <a:r>
              <a:rPr lang="de-AT" sz="2000" b="1" dirty="0">
                <a:solidFill>
                  <a:schemeClr val="bg1"/>
                </a:solidFill>
                <a:latin typeface="Arial" pitchFamily="34" charset="0"/>
                <a:cs typeface="Arial" pitchFamily="34" charset="0"/>
              </a:rPr>
              <a:t>:</a:t>
            </a:r>
          </a:p>
          <a:p>
            <a:pPr marL="441325" lvl="1" indent="15875">
              <a:buFont typeface="Symbol" pitchFamily="18" charset="2"/>
              <a:buChar char="-"/>
              <a:defRPr/>
            </a:pPr>
            <a:r>
              <a:rPr lang="en-US" sz="1800" dirty="0">
                <a:solidFill>
                  <a:schemeClr val="bg1"/>
                </a:solidFill>
                <a:latin typeface="Arial" pitchFamily="34" charset="0"/>
                <a:cs typeface="Arial" pitchFamily="34" charset="0"/>
              </a:rPr>
              <a:t>The rate of change is proportional to the available free space (e.g. living space for biological populations). The increase is not constant</a:t>
            </a:r>
            <a:endParaRPr lang="de-AT" sz="1800" dirty="0">
              <a:solidFill>
                <a:schemeClr val="bg1"/>
              </a:solidFill>
              <a:latin typeface="Arial" pitchFamily="34" charset="0"/>
              <a:cs typeface="Arial" pitchFamily="34" charset="0"/>
            </a:endParaRPr>
          </a:p>
          <a:p>
            <a:pPr>
              <a:defRPr/>
            </a:pPr>
            <a:r>
              <a:rPr lang="en-US" sz="2000" dirty="0">
                <a:solidFill>
                  <a:schemeClr val="bg1"/>
                </a:solidFill>
                <a:latin typeface="Arial" pitchFamily="34" charset="0"/>
                <a:cs typeface="Arial" pitchFamily="34" charset="0"/>
              </a:rPr>
              <a:t> </a:t>
            </a:r>
            <a:r>
              <a:rPr lang="en-US" sz="2000" b="1" dirty="0">
                <a:solidFill>
                  <a:schemeClr val="bg1"/>
                </a:solidFill>
                <a:latin typeface="Arial" pitchFamily="34" charset="0"/>
                <a:cs typeface="Arial" pitchFamily="34" charset="0"/>
              </a:rPr>
              <a:t>“Word-formula”</a:t>
            </a:r>
            <a:endParaRPr lang="de-AT" sz="2000" b="1" dirty="0">
              <a:solidFill>
                <a:schemeClr val="bg1"/>
              </a:solidFill>
              <a:latin typeface="Arial" pitchFamily="34" charset="0"/>
              <a:cs typeface="Arial" pitchFamily="34" charset="0"/>
            </a:endParaRPr>
          </a:p>
          <a:p>
            <a:pPr marL="358775" lvl="1">
              <a:defRPr/>
            </a:pPr>
            <a:r>
              <a:rPr lang="en-US" sz="1800" i="1" dirty="0">
                <a:solidFill>
                  <a:schemeClr val="bg1"/>
                </a:solidFill>
                <a:latin typeface="Arial" pitchFamily="34" charset="0"/>
                <a:cs typeface="Arial" pitchFamily="34" charset="0"/>
              </a:rPr>
              <a:t>“New  population = old population + increase” </a:t>
            </a:r>
          </a:p>
          <a:p>
            <a:pPr marL="358775" lvl="1">
              <a:defRPr/>
            </a:pPr>
            <a:r>
              <a:rPr lang="en-US" sz="1800" i="1" dirty="0">
                <a:solidFill>
                  <a:schemeClr val="bg1"/>
                </a:solidFill>
                <a:latin typeface="Arial" pitchFamily="34" charset="0"/>
                <a:cs typeface="Arial" pitchFamily="34" charset="0"/>
              </a:rPr>
              <a:t>The increase is proportional  to the available free space.</a:t>
            </a:r>
            <a:endParaRPr lang="de-AT" sz="1800" i="1" dirty="0">
              <a:solidFill>
                <a:schemeClr val="bg1"/>
              </a:solidFill>
              <a:latin typeface="Arial" pitchFamily="34" charset="0"/>
              <a:cs typeface="Arial" pitchFamily="34" charset="0"/>
            </a:endParaRPr>
          </a:p>
          <a:p>
            <a:pPr algn="ctr">
              <a:defRPr/>
            </a:pPr>
            <a:endParaRPr lang="de-AT" sz="2000" b="1" dirty="0">
              <a:solidFill>
                <a:schemeClr val="bg1"/>
              </a:solidFill>
              <a:latin typeface="Arial" pitchFamily="34" charset="0"/>
              <a:cs typeface="Arial" pitchFamily="34" charset="0"/>
            </a:endParaRPr>
          </a:p>
        </p:txBody>
      </p:sp>
      <p:sp>
        <p:nvSpPr>
          <p:cNvPr id="26" name="Abgerundetes Rechteck 25">
            <a:hlinkClick r:id="rId3" action="ppaction://hlinkfile"/>
          </p:cNvPr>
          <p:cNvSpPr/>
          <p:nvPr/>
        </p:nvSpPr>
        <p:spPr>
          <a:xfrm>
            <a:off x="4643438" y="2205038"/>
            <a:ext cx="4214812" cy="4391025"/>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en-US" sz="2000" b="1" dirty="0">
                <a:solidFill>
                  <a:schemeClr val="bg1"/>
                </a:solidFill>
                <a:latin typeface="Arial" pitchFamily="34" charset="0"/>
                <a:cs typeface="Arial" pitchFamily="34" charset="0"/>
              </a:rPr>
              <a:t>Mathematical model</a:t>
            </a:r>
          </a:p>
          <a:p>
            <a:pPr>
              <a:defRPr/>
            </a:pPr>
            <a:r>
              <a:rPr lang="en-US" sz="2000" b="1" dirty="0">
                <a:solidFill>
                  <a:schemeClr val="bg1"/>
                </a:solidFill>
                <a:latin typeface="Arial" pitchFamily="34" charset="0"/>
                <a:cs typeface="Arial" pitchFamily="34" charset="0"/>
              </a:rPr>
              <a:t>Difference equations</a:t>
            </a:r>
            <a:endParaRPr lang="de-AT" sz="2000" b="1" dirty="0">
              <a:solidFill>
                <a:schemeClr val="bg1"/>
              </a:solidFill>
              <a:latin typeface="Arial" pitchFamily="34" charset="0"/>
              <a:cs typeface="Arial" pitchFamily="34" charset="0"/>
            </a:endParaRPr>
          </a:p>
          <a:p>
            <a:pPr marL="179388" lvl="1">
              <a:lnSpc>
                <a:spcPct val="150000"/>
              </a:lnSpc>
              <a:defRPr/>
            </a:pPr>
            <a:r>
              <a:rPr lang="en-US" sz="2000" dirty="0">
                <a:solidFill>
                  <a:schemeClr val="bg1"/>
                </a:solidFill>
                <a:latin typeface="Arial" pitchFamily="34" charset="0"/>
                <a:cs typeface="Arial" pitchFamily="34" charset="0"/>
              </a:rPr>
              <a:t>y(n) - y(n-1) = r.(G - y(n-1)) </a:t>
            </a:r>
          </a:p>
          <a:p>
            <a:pPr marL="179388" lvl="1">
              <a:defRPr/>
            </a:pPr>
            <a:r>
              <a:rPr lang="en-US" sz="2000" dirty="0">
                <a:solidFill>
                  <a:schemeClr val="bg1"/>
                </a:solidFill>
                <a:latin typeface="Arial" pitchFamily="34" charset="0"/>
                <a:cs typeface="Arial" pitchFamily="34" charset="0"/>
              </a:rPr>
              <a:t>growth rate r, growth limit G, starting value y(0)</a:t>
            </a:r>
            <a:endParaRPr lang="de-AT" sz="2000" dirty="0">
              <a:solidFill>
                <a:schemeClr val="bg1"/>
              </a:solidFill>
              <a:latin typeface="Arial" pitchFamily="34" charset="0"/>
              <a:cs typeface="Arial" pitchFamily="34" charset="0"/>
            </a:endParaRPr>
          </a:p>
          <a:p>
            <a:pPr marL="179388" lvl="1">
              <a:lnSpc>
                <a:spcPct val="150000"/>
              </a:lnSpc>
              <a:defRPr/>
            </a:pPr>
            <a:r>
              <a:rPr lang="de-AT" sz="2000" dirty="0">
                <a:solidFill>
                  <a:schemeClr val="bg1"/>
                </a:solidFill>
                <a:latin typeface="Arial" pitchFamily="34" charset="0"/>
                <a:cs typeface="Arial" pitchFamily="34" charset="0"/>
              </a:rPr>
              <a:t>y(n) = y(n-1) + r.(G - y(n-1))</a:t>
            </a:r>
          </a:p>
          <a:p>
            <a:pPr algn="ctr">
              <a:lnSpc>
                <a:spcPct val="150000"/>
              </a:lnSpc>
              <a:defRPr/>
            </a:pPr>
            <a:endParaRPr lang="en-US" sz="2000" b="1" dirty="0">
              <a:solidFill>
                <a:schemeClr val="bg1"/>
              </a:solidFill>
              <a:latin typeface="Arial" pitchFamily="34" charset="0"/>
              <a:cs typeface="Arial" pitchFamily="34" charset="0"/>
            </a:endParaRPr>
          </a:p>
          <a:p>
            <a:pPr lvl="1">
              <a:defRPr/>
            </a:pPr>
            <a:endParaRPr lang="de-AT" sz="2000" dirty="0">
              <a:solidFill>
                <a:schemeClr val="bg1"/>
              </a:solidFill>
              <a:latin typeface="Arial" pitchFamily="34" charset="0"/>
              <a:cs typeface="Arial" pitchFamily="34" charset="0"/>
            </a:endParaRPr>
          </a:p>
        </p:txBody>
      </p:sp>
      <p:pic>
        <p:nvPicPr>
          <p:cNvPr id="23" name="Picture 2">
            <a:hlinkClick r:id="rId4" action="ppaction://hlinkfile"/>
          </p:cNvPr>
          <p:cNvPicPr>
            <a:picLocks noChangeAspect="1" noChangeArrowheads="1"/>
          </p:cNvPicPr>
          <p:nvPr/>
        </p:nvPicPr>
        <p:blipFill>
          <a:blip r:embed="rId5" cstate="print"/>
          <a:srcRect/>
          <a:stretch>
            <a:fillRect/>
          </a:stretch>
        </p:blipFill>
        <p:spPr bwMode="auto">
          <a:xfrm>
            <a:off x="-107950" y="2133600"/>
            <a:ext cx="4895850" cy="4652963"/>
          </a:xfrm>
          <a:prstGeom prst="rect">
            <a:avLst/>
          </a:prstGeom>
          <a:noFill/>
          <a:ln w="9525">
            <a:noFill/>
            <a:miter lim="800000"/>
            <a:headEnd/>
            <a:tailEnd/>
          </a:ln>
        </p:spPr>
      </p:pic>
      <p:sp>
        <p:nvSpPr>
          <p:cNvPr id="24" name="Textfeld 23"/>
          <p:cNvSpPr txBox="1">
            <a:spLocks noChangeArrowheads="1"/>
          </p:cNvSpPr>
          <p:nvPr/>
        </p:nvSpPr>
        <p:spPr bwMode="auto">
          <a:xfrm>
            <a:off x="903288" y="2420938"/>
            <a:ext cx="1724025" cy="830262"/>
          </a:xfrm>
          <a:prstGeom prst="rect">
            <a:avLst/>
          </a:prstGeom>
          <a:noFill/>
          <a:ln w="9525">
            <a:noFill/>
            <a:miter lim="800000"/>
            <a:headEnd/>
            <a:tailEnd/>
          </a:ln>
        </p:spPr>
        <p:txBody>
          <a:bodyPr wrap="none">
            <a:spAutoFit/>
          </a:bodyPr>
          <a:lstStyle/>
          <a:p>
            <a:pPr algn="ctr"/>
            <a:r>
              <a:rPr lang="de-AT" b="1"/>
              <a:t>A warming </a:t>
            </a:r>
          </a:p>
          <a:p>
            <a:pPr algn="ctr"/>
            <a:r>
              <a:rPr lang="de-AT" b="1"/>
              <a:t>process</a:t>
            </a:r>
          </a:p>
        </p:txBody>
      </p:sp>
      <p:sp>
        <p:nvSpPr>
          <p:cNvPr id="27" name="Rechteck 26"/>
          <p:cNvSpPr/>
          <p:nvPr/>
        </p:nvSpPr>
        <p:spPr>
          <a:xfrm>
            <a:off x="5003800" y="4746625"/>
            <a:ext cx="3455988" cy="48260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strVal val="#ppt_w*0.70"/>
                                          </p:val>
                                        </p:tav>
                                        <p:tav tm="100000">
                                          <p:val>
                                            <p:strVal val="#ppt_w"/>
                                          </p:val>
                                        </p:tav>
                                      </p:tavLst>
                                    </p:anim>
                                    <p:anim calcmode="lin" valueType="num">
                                      <p:cBhvr>
                                        <p:cTn id="20" dur="1000" fill="hold"/>
                                        <p:tgtEl>
                                          <p:spTgt spid="27"/>
                                        </p:tgtEl>
                                        <p:attrNameLst>
                                          <p:attrName>ppt_h</p:attrName>
                                        </p:attrNameLst>
                                      </p:cBhvr>
                                      <p:tavLst>
                                        <p:tav tm="0">
                                          <p:val>
                                            <p:strVal val="#ppt_h"/>
                                          </p:val>
                                        </p:tav>
                                        <p:tav tm="100000">
                                          <p:val>
                                            <p:strVal val="#ppt_h"/>
                                          </p:val>
                                        </p:tav>
                                      </p:tavLst>
                                    </p:anim>
                                    <p:animEffect transition="in" filter="fade">
                                      <p:cBhvr>
                                        <p:cTn id="21" dur="10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p:cTn id="26" dur="1000" fill="hold"/>
                                        <p:tgtEl>
                                          <p:spTgt spid="23"/>
                                        </p:tgtEl>
                                        <p:attrNameLst>
                                          <p:attrName>ppt_w</p:attrName>
                                        </p:attrNameLst>
                                      </p:cBhvr>
                                      <p:tavLst>
                                        <p:tav tm="0">
                                          <p:val>
                                            <p:strVal val="#ppt_w*0.70"/>
                                          </p:val>
                                        </p:tav>
                                        <p:tav tm="100000">
                                          <p:val>
                                            <p:strVal val="#ppt_w"/>
                                          </p:val>
                                        </p:tav>
                                      </p:tavLst>
                                    </p:anim>
                                    <p:anim calcmode="lin" valueType="num">
                                      <p:cBhvr>
                                        <p:cTn id="27" dur="1000" fill="hold"/>
                                        <p:tgtEl>
                                          <p:spTgt spid="23"/>
                                        </p:tgtEl>
                                        <p:attrNameLst>
                                          <p:attrName>ppt_h</p:attrName>
                                        </p:attrNameLst>
                                      </p:cBhvr>
                                      <p:tavLst>
                                        <p:tav tm="0">
                                          <p:val>
                                            <p:strVal val="#ppt_h"/>
                                          </p:val>
                                        </p:tav>
                                        <p:tav tm="100000">
                                          <p:val>
                                            <p:strVal val="#ppt_h"/>
                                          </p:val>
                                        </p:tav>
                                      </p:tavLst>
                                    </p:anim>
                                    <p:animEffect transition="in" filter="fade">
                                      <p:cBhvr>
                                        <p:cTn id="28" dur="10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4" grpId="0"/>
      <p:bldP spid="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2875" y="714375"/>
            <a:ext cx="4429125" cy="6072188"/>
          </a:xfrm>
          <a:prstGeom prst="rect">
            <a:avLst/>
          </a:prstGeom>
          <a:solidFill>
            <a:srgbClr val="66FF6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3" name="Rechteck 2"/>
          <p:cNvSpPr/>
          <p:nvPr/>
        </p:nvSpPr>
        <p:spPr>
          <a:xfrm>
            <a:off x="4572000" y="714375"/>
            <a:ext cx="4286250" cy="6072188"/>
          </a:xfrm>
          <a:prstGeom prst="rect">
            <a:avLst/>
          </a:prstGeom>
          <a:solidFill>
            <a:srgbClr val="FF97C1"/>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44036" name="Textfeld 3"/>
          <p:cNvSpPr txBox="1">
            <a:spLocks noChangeArrowheads="1"/>
          </p:cNvSpPr>
          <p:nvPr/>
        </p:nvSpPr>
        <p:spPr bwMode="auto">
          <a:xfrm>
            <a:off x="71438" y="681038"/>
            <a:ext cx="1641475" cy="461962"/>
          </a:xfrm>
          <a:prstGeom prst="rect">
            <a:avLst/>
          </a:prstGeom>
          <a:noFill/>
          <a:ln w="9525">
            <a:noFill/>
            <a:miter lim="800000"/>
            <a:headEnd/>
            <a:tailEnd/>
          </a:ln>
        </p:spPr>
        <p:txBody>
          <a:bodyPr wrap="none">
            <a:spAutoFit/>
          </a:bodyPr>
          <a:lstStyle/>
          <a:p>
            <a:r>
              <a:rPr lang="de-AT">
                <a:latin typeface="Arial" charset="0"/>
              </a:rPr>
              <a:t>Real world</a:t>
            </a:r>
          </a:p>
        </p:txBody>
      </p:sp>
      <p:sp>
        <p:nvSpPr>
          <p:cNvPr id="44037" name="Textfeld 4"/>
          <p:cNvSpPr txBox="1">
            <a:spLocks noChangeArrowheads="1"/>
          </p:cNvSpPr>
          <p:nvPr/>
        </p:nvSpPr>
        <p:spPr bwMode="auto">
          <a:xfrm>
            <a:off x="6143625" y="681038"/>
            <a:ext cx="2838450" cy="461962"/>
          </a:xfrm>
          <a:prstGeom prst="rect">
            <a:avLst/>
          </a:prstGeom>
          <a:noFill/>
          <a:ln w="9525">
            <a:noFill/>
            <a:miter lim="800000"/>
            <a:headEnd/>
            <a:tailEnd/>
          </a:ln>
        </p:spPr>
        <p:txBody>
          <a:bodyPr wrap="none">
            <a:spAutoFit/>
          </a:bodyPr>
          <a:lstStyle/>
          <a:p>
            <a:r>
              <a:rPr lang="de-AT">
                <a:latin typeface="Arial" charset="0"/>
              </a:rPr>
              <a:t>Mathematical world</a:t>
            </a:r>
          </a:p>
        </p:txBody>
      </p:sp>
      <p:sp>
        <p:nvSpPr>
          <p:cNvPr id="6" name="Abgerundetes Rechteck 5"/>
          <p:cNvSpPr/>
          <p:nvPr/>
        </p:nvSpPr>
        <p:spPr>
          <a:xfrm>
            <a:off x="214313" y="3286125"/>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a:t>
            </a:r>
            <a:r>
              <a:rPr lang="de-AT" sz="2000" b="1" dirty="0" err="1">
                <a:latin typeface="Arial" pitchFamily="34" charset="0"/>
                <a:cs typeface="Arial" pitchFamily="34" charset="0"/>
              </a:rPr>
              <a:t>problem</a:t>
            </a:r>
            <a:endParaRPr lang="de-AT" sz="2000" b="1" dirty="0">
              <a:latin typeface="Arial" pitchFamily="34" charset="0"/>
              <a:cs typeface="Arial" pitchFamily="34" charset="0"/>
            </a:endParaRPr>
          </a:p>
        </p:txBody>
      </p:sp>
      <p:sp>
        <p:nvSpPr>
          <p:cNvPr id="7" name="Abgerundetes Rechteck 6"/>
          <p:cNvSpPr/>
          <p:nvPr/>
        </p:nvSpPr>
        <p:spPr>
          <a:xfrm>
            <a:off x="1928813" y="114300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model</a:t>
            </a:r>
          </a:p>
        </p:txBody>
      </p:sp>
      <p:sp>
        <p:nvSpPr>
          <p:cNvPr id="8" name="Abgerundetes Rechteck 7"/>
          <p:cNvSpPr/>
          <p:nvPr/>
        </p:nvSpPr>
        <p:spPr>
          <a:xfrm>
            <a:off x="5786438" y="114300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a:latin typeface="Arial" pitchFamily="34" charset="0"/>
                <a:cs typeface="Arial" pitchFamily="34" charset="0"/>
              </a:rPr>
              <a:t>model</a:t>
            </a:r>
          </a:p>
        </p:txBody>
      </p:sp>
      <p:sp>
        <p:nvSpPr>
          <p:cNvPr id="9" name="Abgerundetes Rechteck 8"/>
          <p:cNvSpPr/>
          <p:nvPr/>
        </p:nvSpPr>
        <p:spPr>
          <a:xfrm>
            <a:off x="5786438" y="542925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0" name="Abgerundetes Rechteck 9"/>
          <p:cNvSpPr/>
          <p:nvPr/>
        </p:nvSpPr>
        <p:spPr>
          <a:xfrm>
            <a:off x="1928813" y="542925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7" name="Rechteckiger Pfeil 16"/>
          <p:cNvSpPr/>
          <p:nvPr/>
        </p:nvSpPr>
        <p:spPr>
          <a:xfrm>
            <a:off x="857250" y="1285875"/>
            <a:ext cx="1071563" cy="2000250"/>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19" name="Rechteckiger Pfeil 18"/>
          <p:cNvSpPr/>
          <p:nvPr/>
        </p:nvSpPr>
        <p:spPr>
          <a:xfrm rot="16200000">
            <a:off x="392906" y="4393407"/>
            <a:ext cx="1857375" cy="1214438"/>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solidFill>
                <a:schemeClr val="tx1"/>
              </a:solidFill>
            </a:endParaRPr>
          </a:p>
        </p:txBody>
      </p:sp>
      <p:sp>
        <p:nvSpPr>
          <p:cNvPr id="20" name="Pfeil nach rechts 19"/>
          <p:cNvSpPr/>
          <p:nvPr/>
        </p:nvSpPr>
        <p:spPr>
          <a:xfrm>
            <a:off x="3571875" y="1285875"/>
            <a:ext cx="2214563" cy="571500"/>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mathematizing</a:t>
            </a:r>
            <a:endParaRPr lang="de-AT" sz="2000" b="1" dirty="0">
              <a:solidFill>
                <a:srgbClr val="FF0000"/>
              </a:solidFill>
              <a:latin typeface="Arial" pitchFamily="34" charset="0"/>
              <a:cs typeface="Arial" pitchFamily="34" charset="0"/>
            </a:endParaRPr>
          </a:p>
        </p:txBody>
      </p:sp>
      <p:sp>
        <p:nvSpPr>
          <p:cNvPr id="22" name="Pfeil nach links 21"/>
          <p:cNvSpPr/>
          <p:nvPr/>
        </p:nvSpPr>
        <p:spPr>
          <a:xfrm>
            <a:off x="3500438" y="5500688"/>
            <a:ext cx="2286000" cy="571500"/>
          </a:xfrm>
          <a:prstGeom prst="lef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interpreting</a:t>
            </a:r>
            <a:endParaRPr lang="de-AT" sz="2000" b="1" dirty="0">
              <a:solidFill>
                <a:srgbClr val="FF0000"/>
              </a:solidFill>
              <a:latin typeface="Arial" pitchFamily="34" charset="0"/>
              <a:cs typeface="Arial" pitchFamily="34" charset="0"/>
            </a:endParaRPr>
          </a:p>
        </p:txBody>
      </p:sp>
      <p:sp>
        <p:nvSpPr>
          <p:cNvPr id="15" name="180-Grad-Pfeil 14"/>
          <p:cNvSpPr/>
          <p:nvPr/>
        </p:nvSpPr>
        <p:spPr>
          <a:xfrm rot="5400000">
            <a:off x="5679281" y="3178969"/>
            <a:ext cx="4714875" cy="1214438"/>
          </a:xfrm>
          <a:prstGeom prst="uturnArrow">
            <a:avLst>
              <a:gd name="adj1" fmla="val 25000"/>
              <a:gd name="adj2" fmla="val 25000"/>
              <a:gd name="adj3" fmla="val 30567"/>
              <a:gd name="adj4" fmla="val 43750"/>
              <a:gd name="adj5" fmla="val 97925"/>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44048" name="Textfeld 15"/>
          <p:cNvSpPr txBox="1">
            <a:spLocks noChangeArrowheads="1"/>
          </p:cNvSpPr>
          <p:nvPr/>
        </p:nvSpPr>
        <p:spPr bwMode="auto">
          <a:xfrm rot="-5400000">
            <a:off x="112712" y="2066926"/>
            <a:ext cx="1749425" cy="400050"/>
          </a:xfrm>
          <a:prstGeom prst="rect">
            <a:avLst/>
          </a:prstGeom>
          <a:noFill/>
          <a:ln w="9525">
            <a:noFill/>
            <a:miter lim="800000"/>
            <a:headEnd/>
            <a:tailEnd/>
          </a:ln>
        </p:spPr>
        <p:txBody>
          <a:bodyPr>
            <a:spAutoFit/>
          </a:bodyPr>
          <a:lstStyle/>
          <a:p>
            <a:r>
              <a:rPr lang="de-AT" sz="2000" b="1">
                <a:solidFill>
                  <a:srgbClr val="FF0000"/>
                </a:solidFill>
                <a:latin typeface="Arial" charset="0"/>
              </a:rPr>
              <a:t>structuring</a:t>
            </a:r>
          </a:p>
        </p:txBody>
      </p:sp>
      <p:sp>
        <p:nvSpPr>
          <p:cNvPr id="44049" name="Textfeld 17"/>
          <p:cNvSpPr txBox="1">
            <a:spLocks noChangeArrowheads="1"/>
          </p:cNvSpPr>
          <p:nvPr/>
        </p:nvSpPr>
        <p:spPr bwMode="auto">
          <a:xfrm rot="5400000">
            <a:off x="7696994" y="3488532"/>
            <a:ext cx="1639887" cy="400050"/>
          </a:xfrm>
          <a:prstGeom prst="rect">
            <a:avLst/>
          </a:prstGeom>
          <a:noFill/>
          <a:ln w="9525">
            <a:noFill/>
            <a:miter lim="800000"/>
            <a:headEnd/>
            <a:tailEnd/>
          </a:ln>
        </p:spPr>
        <p:txBody>
          <a:bodyPr>
            <a:spAutoFit/>
          </a:bodyPr>
          <a:lstStyle/>
          <a:p>
            <a:r>
              <a:rPr lang="de-AT" sz="2000" b="1">
                <a:solidFill>
                  <a:srgbClr val="FF0000"/>
                </a:solidFill>
                <a:latin typeface="Arial" charset="0"/>
              </a:rPr>
              <a:t>operating</a:t>
            </a:r>
          </a:p>
        </p:txBody>
      </p:sp>
      <p:sp>
        <p:nvSpPr>
          <p:cNvPr id="44050" name="Textfeld 20"/>
          <p:cNvSpPr txBox="1">
            <a:spLocks noChangeArrowheads="1"/>
          </p:cNvSpPr>
          <p:nvPr/>
        </p:nvSpPr>
        <p:spPr bwMode="auto">
          <a:xfrm rot="-5400000">
            <a:off x="231775" y="4776788"/>
            <a:ext cx="1511300" cy="400050"/>
          </a:xfrm>
          <a:prstGeom prst="rect">
            <a:avLst/>
          </a:prstGeom>
          <a:noFill/>
          <a:ln w="9525">
            <a:noFill/>
            <a:miter lim="800000"/>
            <a:headEnd/>
            <a:tailEnd/>
          </a:ln>
        </p:spPr>
        <p:txBody>
          <a:bodyPr>
            <a:spAutoFit/>
          </a:bodyPr>
          <a:lstStyle/>
          <a:p>
            <a:r>
              <a:rPr lang="de-AT" sz="2000" b="1">
                <a:solidFill>
                  <a:srgbClr val="FF0000"/>
                </a:solidFill>
                <a:latin typeface="Arial" charset="0"/>
              </a:rPr>
              <a:t>valuating</a:t>
            </a:r>
          </a:p>
        </p:txBody>
      </p:sp>
      <p:sp>
        <p:nvSpPr>
          <p:cNvPr id="44051" name="Textfeld 22"/>
          <p:cNvSpPr txBox="1">
            <a:spLocks noChangeArrowheads="1"/>
          </p:cNvSpPr>
          <p:nvPr/>
        </p:nvSpPr>
        <p:spPr bwMode="auto">
          <a:xfrm>
            <a:off x="361950" y="44450"/>
            <a:ext cx="3803650" cy="461963"/>
          </a:xfrm>
          <a:prstGeom prst="rect">
            <a:avLst/>
          </a:prstGeom>
          <a:solidFill>
            <a:srgbClr val="FFCCFF"/>
          </a:solidFill>
          <a:ln w="9525">
            <a:solidFill>
              <a:srgbClr val="000099"/>
            </a:solidFill>
            <a:miter lim="800000"/>
            <a:headEnd/>
            <a:tailEnd/>
          </a:ln>
        </p:spPr>
        <p:txBody>
          <a:bodyPr wrap="none">
            <a:spAutoFit/>
          </a:bodyPr>
          <a:lstStyle/>
          <a:p>
            <a:r>
              <a:rPr lang="de-AT" b="1">
                <a:solidFill>
                  <a:srgbClr val="000099"/>
                </a:solidFill>
                <a:latin typeface="Arial" charset="0"/>
              </a:rPr>
              <a:t>Growth with intervention</a:t>
            </a:r>
          </a:p>
        </p:txBody>
      </p:sp>
      <p:sp>
        <p:nvSpPr>
          <p:cNvPr id="25" name="Abgerundetes Rechteck 24"/>
          <p:cNvSpPr/>
          <p:nvPr/>
        </p:nvSpPr>
        <p:spPr>
          <a:xfrm>
            <a:off x="214313" y="2133600"/>
            <a:ext cx="4357687" cy="4391025"/>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lgn="ctr">
              <a:defRPr/>
            </a:pPr>
            <a:r>
              <a:rPr lang="de-AT" b="1" dirty="0">
                <a:solidFill>
                  <a:schemeClr val="bg1"/>
                </a:solidFill>
                <a:latin typeface="Arial" pitchFamily="34" charset="0"/>
                <a:cs typeface="Arial" pitchFamily="34" charset="0"/>
              </a:rPr>
              <a:t>Real model</a:t>
            </a:r>
          </a:p>
          <a:p>
            <a:pPr>
              <a:lnSpc>
                <a:spcPct val="150000"/>
              </a:lnSpc>
              <a:defRPr/>
            </a:pPr>
            <a:r>
              <a:rPr lang="de-AT" sz="2000" b="1" dirty="0" err="1">
                <a:solidFill>
                  <a:schemeClr val="bg1"/>
                </a:solidFill>
                <a:latin typeface="Arial" pitchFamily="34" charset="0"/>
                <a:cs typeface="Arial" pitchFamily="34" charset="0"/>
              </a:rPr>
              <a:t>Characteristcs</a:t>
            </a:r>
            <a:r>
              <a:rPr lang="de-AT" sz="2000" b="1" dirty="0">
                <a:solidFill>
                  <a:schemeClr val="bg1"/>
                </a:solidFill>
                <a:latin typeface="Arial" pitchFamily="34" charset="0"/>
                <a:cs typeface="Arial" pitchFamily="34" charset="0"/>
              </a:rPr>
              <a:t>:</a:t>
            </a:r>
          </a:p>
          <a:p>
            <a:pPr marL="261938">
              <a:defRPr/>
            </a:pPr>
            <a:r>
              <a:rPr lang="de-AT" sz="1800" dirty="0">
                <a:latin typeface="Arial" pitchFamily="34" charset="0"/>
                <a:cs typeface="Arial" pitchFamily="34" charset="0"/>
              </a:rPr>
              <a:t>The </a:t>
            </a:r>
            <a:r>
              <a:rPr lang="de-AT" sz="1800" dirty="0" err="1">
                <a:latin typeface="Arial" pitchFamily="34" charset="0"/>
                <a:cs typeface="Arial" pitchFamily="34" charset="0"/>
              </a:rPr>
              <a:t>population</a:t>
            </a:r>
            <a:r>
              <a:rPr lang="de-AT" sz="1800" dirty="0">
                <a:latin typeface="Arial" pitchFamily="34" charset="0"/>
                <a:cs typeface="Arial" pitchFamily="34" charset="0"/>
              </a:rPr>
              <a:t> </a:t>
            </a:r>
            <a:r>
              <a:rPr lang="de-AT" sz="1800" dirty="0" err="1">
                <a:latin typeface="Arial" pitchFamily="34" charset="0"/>
                <a:cs typeface="Arial" pitchFamily="34" charset="0"/>
              </a:rPr>
              <a:t>is</a:t>
            </a:r>
            <a:r>
              <a:rPr lang="de-AT" sz="1800" dirty="0">
                <a:latin typeface="Arial" pitchFamily="34" charset="0"/>
                <a:cs typeface="Arial" pitchFamily="34" charset="0"/>
              </a:rPr>
              <a:t> </a:t>
            </a:r>
            <a:r>
              <a:rPr lang="de-AT" sz="1800" dirty="0" err="1">
                <a:latin typeface="Arial" pitchFamily="34" charset="0"/>
                <a:cs typeface="Arial" pitchFamily="34" charset="0"/>
              </a:rPr>
              <a:t>growing</a:t>
            </a:r>
            <a:r>
              <a:rPr lang="de-AT" sz="1800" dirty="0">
                <a:latin typeface="Arial" pitchFamily="34" charset="0"/>
                <a:cs typeface="Arial" pitchFamily="34" charset="0"/>
              </a:rPr>
              <a:t> </a:t>
            </a:r>
            <a:r>
              <a:rPr lang="de-AT" sz="1800" dirty="0" err="1">
                <a:latin typeface="Arial" pitchFamily="34" charset="0"/>
                <a:cs typeface="Arial" pitchFamily="34" charset="0"/>
              </a:rPr>
              <a:t>exponentially</a:t>
            </a:r>
            <a:r>
              <a:rPr lang="de-AT" sz="1800" dirty="0">
                <a:latin typeface="Arial" pitchFamily="34" charset="0"/>
                <a:cs typeface="Arial" pitchFamily="34" charset="0"/>
              </a:rPr>
              <a:t>  </a:t>
            </a:r>
            <a:r>
              <a:rPr lang="de-AT" sz="1800" dirty="0" err="1">
                <a:latin typeface="Arial" pitchFamily="34" charset="0"/>
                <a:cs typeface="Arial" pitchFamily="34" charset="0"/>
              </a:rPr>
              <a:t>and</a:t>
            </a:r>
            <a:r>
              <a:rPr lang="de-AT" sz="1800" dirty="0">
                <a:latin typeface="Arial" pitchFamily="34" charset="0"/>
                <a:cs typeface="Arial" pitchFamily="34" charset="0"/>
              </a:rPr>
              <a:t> </a:t>
            </a:r>
            <a:r>
              <a:rPr lang="de-AT" sz="1800" dirty="0" err="1">
                <a:latin typeface="Arial" pitchFamily="34" charset="0"/>
                <a:cs typeface="Arial" pitchFamily="34" charset="0"/>
              </a:rPr>
              <a:t>is</a:t>
            </a:r>
            <a:r>
              <a:rPr lang="de-AT" sz="1800" dirty="0">
                <a:latin typeface="Arial" pitchFamily="34" charset="0"/>
                <a:cs typeface="Arial" pitchFamily="34" charset="0"/>
              </a:rPr>
              <a:t> </a:t>
            </a:r>
            <a:r>
              <a:rPr lang="de-AT" sz="1800" dirty="0" err="1">
                <a:latin typeface="Arial" pitchFamily="34" charset="0"/>
                <a:cs typeface="Arial" pitchFamily="34" charset="0"/>
              </a:rPr>
              <a:t>simultaniously</a:t>
            </a:r>
            <a:r>
              <a:rPr lang="de-AT" sz="1800" dirty="0">
                <a:latin typeface="Arial" pitchFamily="34" charset="0"/>
                <a:cs typeface="Arial" pitchFamily="34" charset="0"/>
              </a:rPr>
              <a:t>  </a:t>
            </a:r>
            <a:r>
              <a:rPr lang="de-AT" sz="1800" dirty="0" err="1">
                <a:latin typeface="Arial" pitchFamily="34" charset="0"/>
                <a:cs typeface="Arial" pitchFamily="34" charset="0"/>
              </a:rPr>
              <a:t>increased</a:t>
            </a:r>
            <a:r>
              <a:rPr lang="de-AT" sz="1800" dirty="0">
                <a:latin typeface="Arial" pitchFamily="34" charset="0"/>
                <a:cs typeface="Arial" pitchFamily="34" charset="0"/>
              </a:rPr>
              <a:t> </a:t>
            </a:r>
            <a:r>
              <a:rPr lang="de-AT" sz="1800" dirty="0" err="1">
                <a:latin typeface="Arial" pitchFamily="34" charset="0"/>
                <a:cs typeface="Arial" pitchFamily="34" charset="0"/>
              </a:rPr>
              <a:t>or</a:t>
            </a:r>
            <a:r>
              <a:rPr lang="de-AT" sz="1800" dirty="0">
                <a:latin typeface="Arial" pitchFamily="34" charset="0"/>
                <a:cs typeface="Arial" pitchFamily="34" charset="0"/>
              </a:rPr>
              <a:t> </a:t>
            </a:r>
            <a:r>
              <a:rPr lang="de-AT" sz="1800" dirty="0" err="1">
                <a:latin typeface="Arial" pitchFamily="34" charset="0"/>
                <a:cs typeface="Arial" pitchFamily="34" charset="0"/>
              </a:rPr>
              <a:t>reduced</a:t>
            </a:r>
            <a:r>
              <a:rPr lang="de-AT" sz="1800" dirty="0">
                <a:latin typeface="Arial" pitchFamily="34" charset="0"/>
                <a:cs typeface="Arial" pitchFamily="34" charset="0"/>
              </a:rPr>
              <a:t> </a:t>
            </a:r>
            <a:r>
              <a:rPr lang="de-AT" sz="1800" dirty="0" err="1">
                <a:latin typeface="Arial" pitchFamily="34" charset="0"/>
                <a:cs typeface="Arial" pitchFamily="34" charset="0"/>
              </a:rPr>
              <a:t>by</a:t>
            </a:r>
            <a:r>
              <a:rPr lang="de-AT" sz="1800" dirty="0">
                <a:latin typeface="Arial" pitchFamily="34" charset="0"/>
                <a:cs typeface="Arial" pitchFamily="34" charset="0"/>
              </a:rPr>
              <a:t> a </a:t>
            </a:r>
            <a:r>
              <a:rPr lang="de-AT" sz="1800" dirty="0" err="1">
                <a:latin typeface="Arial" pitchFamily="34" charset="0"/>
                <a:cs typeface="Arial" pitchFamily="34" charset="0"/>
              </a:rPr>
              <a:t>certain</a:t>
            </a:r>
            <a:r>
              <a:rPr lang="de-AT" sz="1800" dirty="0">
                <a:latin typeface="Arial" pitchFamily="34" charset="0"/>
                <a:cs typeface="Arial" pitchFamily="34" charset="0"/>
              </a:rPr>
              <a:t> </a:t>
            </a:r>
            <a:r>
              <a:rPr lang="de-AT" sz="1800" dirty="0" err="1">
                <a:latin typeface="Arial" pitchFamily="34" charset="0"/>
                <a:cs typeface="Arial" pitchFamily="34" charset="0"/>
              </a:rPr>
              <a:t>amount</a:t>
            </a:r>
            <a:endParaRPr lang="de-AT" sz="1800" dirty="0">
              <a:latin typeface="Arial" pitchFamily="34" charset="0"/>
              <a:cs typeface="Arial" pitchFamily="34" charset="0"/>
            </a:endParaRPr>
          </a:p>
          <a:p>
            <a:pPr>
              <a:lnSpc>
                <a:spcPct val="150000"/>
              </a:lnSpc>
              <a:defRPr/>
            </a:pPr>
            <a:r>
              <a:rPr lang="en-US" sz="2000" b="1" dirty="0">
                <a:solidFill>
                  <a:schemeClr val="bg1"/>
                </a:solidFill>
                <a:latin typeface="Arial" pitchFamily="34" charset="0"/>
                <a:cs typeface="Arial" pitchFamily="34" charset="0"/>
              </a:rPr>
              <a:t> “Word-formula”</a:t>
            </a:r>
            <a:endParaRPr lang="de-AT" sz="2000" b="1" dirty="0">
              <a:solidFill>
                <a:schemeClr val="bg1"/>
              </a:solidFill>
              <a:latin typeface="Arial" pitchFamily="34" charset="0"/>
              <a:cs typeface="Arial" pitchFamily="34" charset="0"/>
            </a:endParaRPr>
          </a:p>
          <a:p>
            <a:pPr marL="358775" lvl="1">
              <a:defRPr/>
            </a:pPr>
            <a:r>
              <a:rPr lang="en-US" sz="1800" i="1" dirty="0">
                <a:solidFill>
                  <a:schemeClr val="bg1"/>
                </a:solidFill>
                <a:latin typeface="Arial" pitchFamily="34" charset="0"/>
                <a:cs typeface="Arial" pitchFamily="34" charset="0"/>
              </a:rPr>
              <a:t>“New population = old population + increase” </a:t>
            </a:r>
          </a:p>
          <a:p>
            <a:pPr marL="358775" lvl="1">
              <a:defRPr/>
            </a:pPr>
            <a:r>
              <a:rPr lang="en-US" sz="1800" dirty="0">
                <a:solidFill>
                  <a:schemeClr val="bg1"/>
                </a:solidFill>
                <a:latin typeface="Arial" pitchFamily="34" charset="0"/>
                <a:cs typeface="Arial" pitchFamily="34" charset="0"/>
              </a:rPr>
              <a:t>The increase is proportional  to the actual population an is increased or reduced by a certain value</a:t>
            </a:r>
            <a:endParaRPr lang="de-AT" sz="1800" b="1" dirty="0">
              <a:solidFill>
                <a:schemeClr val="bg1"/>
              </a:solidFill>
              <a:latin typeface="Arial" pitchFamily="34" charset="0"/>
              <a:cs typeface="Arial" pitchFamily="34" charset="0"/>
            </a:endParaRPr>
          </a:p>
        </p:txBody>
      </p:sp>
      <p:sp>
        <p:nvSpPr>
          <p:cNvPr id="26" name="Abgerundetes Rechteck 25">
            <a:hlinkClick r:id="rId3" action="ppaction://hlinkfile"/>
          </p:cNvPr>
          <p:cNvSpPr/>
          <p:nvPr/>
        </p:nvSpPr>
        <p:spPr>
          <a:xfrm>
            <a:off x="4643438" y="2133600"/>
            <a:ext cx="4214812" cy="4391025"/>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en-US" b="1" dirty="0">
                <a:solidFill>
                  <a:schemeClr val="bg1"/>
                </a:solidFill>
                <a:latin typeface="Arial" pitchFamily="34" charset="0"/>
                <a:cs typeface="Arial" pitchFamily="34" charset="0"/>
              </a:rPr>
              <a:t>Mathematical model</a:t>
            </a:r>
          </a:p>
          <a:p>
            <a:pPr>
              <a:lnSpc>
                <a:spcPct val="150000"/>
              </a:lnSpc>
              <a:defRPr/>
            </a:pPr>
            <a:r>
              <a:rPr lang="en-US" sz="2000" b="1" dirty="0">
                <a:solidFill>
                  <a:schemeClr val="bg1"/>
                </a:solidFill>
                <a:latin typeface="Arial" pitchFamily="34" charset="0"/>
                <a:cs typeface="Arial" pitchFamily="34" charset="0"/>
              </a:rPr>
              <a:t>Difference equations</a:t>
            </a:r>
          </a:p>
          <a:p>
            <a:pPr marL="84138" lvl="1">
              <a:defRPr/>
            </a:pPr>
            <a:r>
              <a:rPr lang="en-US" sz="2000" dirty="0">
                <a:solidFill>
                  <a:schemeClr val="bg1"/>
                </a:solidFill>
                <a:latin typeface="Arial" pitchFamily="34" charset="0"/>
                <a:cs typeface="Arial" pitchFamily="34" charset="0"/>
              </a:rPr>
              <a:t>y(n) - y(n-1) = </a:t>
            </a:r>
            <a:r>
              <a:rPr lang="en-US" sz="2000" dirty="0" err="1">
                <a:solidFill>
                  <a:schemeClr val="bg1"/>
                </a:solidFill>
                <a:latin typeface="Arial" pitchFamily="34" charset="0"/>
                <a:cs typeface="Arial" pitchFamily="34" charset="0"/>
              </a:rPr>
              <a:t>r.y</a:t>
            </a:r>
            <a:r>
              <a:rPr lang="en-US" sz="2000" dirty="0">
                <a:solidFill>
                  <a:schemeClr val="bg1"/>
                </a:solidFill>
                <a:latin typeface="Arial" pitchFamily="34" charset="0"/>
                <a:cs typeface="Arial" pitchFamily="34" charset="0"/>
              </a:rPr>
              <a:t>(n-1) - e</a:t>
            </a:r>
          </a:p>
          <a:p>
            <a:pPr marL="84138" lvl="1">
              <a:defRPr/>
            </a:pPr>
            <a:r>
              <a:rPr lang="en-US" sz="2000" dirty="0">
                <a:solidFill>
                  <a:schemeClr val="bg1"/>
                </a:solidFill>
                <a:latin typeface="Arial" pitchFamily="34" charset="0"/>
                <a:cs typeface="Arial" pitchFamily="34" charset="0"/>
              </a:rPr>
              <a:t>growth rate r (per step),</a:t>
            </a:r>
          </a:p>
          <a:p>
            <a:pPr marL="84138" lvl="1">
              <a:defRPr/>
            </a:pPr>
            <a:r>
              <a:rPr lang="en-US" sz="2000" dirty="0">
                <a:solidFill>
                  <a:schemeClr val="bg1"/>
                </a:solidFill>
                <a:latin typeface="Arial" pitchFamily="34" charset="0"/>
                <a:cs typeface="Arial" pitchFamily="34" charset="0"/>
              </a:rPr>
              <a:t>reduced amount e</a:t>
            </a:r>
          </a:p>
          <a:p>
            <a:pPr marL="84138" lvl="1">
              <a:defRPr/>
            </a:pPr>
            <a:r>
              <a:rPr lang="en-US" sz="2000" dirty="0">
                <a:solidFill>
                  <a:schemeClr val="bg1"/>
                </a:solidFill>
                <a:latin typeface="Arial" pitchFamily="34" charset="0"/>
                <a:cs typeface="Arial" pitchFamily="34" charset="0"/>
              </a:rPr>
              <a:t>starting value y(0)</a:t>
            </a:r>
          </a:p>
          <a:p>
            <a:pPr marL="84138" lvl="1">
              <a:defRPr/>
            </a:pPr>
            <a:endParaRPr lang="de-AT" sz="800" dirty="0">
              <a:solidFill>
                <a:schemeClr val="bg1"/>
              </a:solidFill>
              <a:latin typeface="Arial" pitchFamily="34" charset="0"/>
              <a:cs typeface="Arial" pitchFamily="34" charset="0"/>
            </a:endParaRPr>
          </a:p>
          <a:p>
            <a:pPr marL="84138" lvl="1">
              <a:defRPr/>
            </a:pPr>
            <a:r>
              <a:rPr lang="de-AT" sz="2000" dirty="0">
                <a:solidFill>
                  <a:schemeClr val="bg1"/>
                </a:solidFill>
                <a:latin typeface="Arial" pitchFamily="34" charset="0"/>
                <a:cs typeface="Arial" pitchFamily="34" charset="0"/>
              </a:rPr>
              <a:t>y(n) = y(n-1) + </a:t>
            </a:r>
            <a:r>
              <a:rPr lang="de-AT" sz="2000" dirty="0" err="1">
                <a:solidFill>
                  <a:schemeClr val="bg1"/>
                </a:solidFill>
                <a:latin typeface="Arial" pitchFamily="34" charset="0"/>
                <a:cs typeface="Arial" pitchFamily="34" charset="0"/>
              </a:rPr>
              <a:t>r.y</a:t>
            </a:r>
            <a:r>
              <a:rPr lang="de-AT" sz="2000" dirty="0">
                <a:solidFill>
                  <a:schemeClr val="bg1"/>
                </a:solidFill>
                <a:latin typeface="Arial" pitchFamily="34" charset="0"/>
                <a:cs typeface="Arial" pitchFamily="34" charset="0"/>
              </a:rPr>
              <a:t>(n-1) - e</a:t>
            </a:r>
          </a:p>
          <a:p>
            <a:pPr marL="84138" lvl="1">
              <a:lnSpc>
                <a:spcPct val="150000"/>
              </a:lnSpc>
              <a:defRPr/>
            </a:pPr>
            <a:r>
              <a:rPr lang="en-US" sz="2000" dirty="0">
                <a:solidFill>
                  <a:schemeClr val="bg1"/>
                </a:solidFill>
                <a:latin typeface="Arial" pitchFamily="34" charset="0"/>
                <a:cs typeface="Arial" pitchFamily="34" charset="0"/>
              </a:rPr>
              <a:t>y(n) = y(n-1).(1+r) – e</a:t>
            </a:r>
          </a:p>
          <a:p>
            <a:pPr>
              <a:defRPr/>
            </a:pPr>
            <a:endParaRPr lang="de-AT" sz="2000" b="1" dirty="0">
              <a:solidFill>
                <a:schemeClr val="bg1"/>
              </a:solidFill>
              <a:latin typeface="Arial" pitchFamily="34" charset="0"/>
              <a:cs typeface="Arial" pitchFamily="34" charset="0"/>
            </a:endParaRPr>
          </a:p>
        </p:txBody>
      </p:sp>
      <p:pic>
        <p:nvPicPr>
          <p:cNvPr id="23" name="Picture 3">
            <a:hlinkClick r:id="rId4" action="ppaction://hlinkfile"/>
          </p:cNvPr>
          <p:cNvPicPr>
            <a:picLocks noChangeAspect="1" noChangeArrowheads="1"/>
          </p:cNvPicPr>
          <p:nvPr/>
        </p:nvPicPr>
        <p:blipFill>
          <a:blip r:embed="rId5" cstate="print"/>
          <a:srcRect/>
          <a:stretch>
            <a:fillRect/>
          </a:stretch>
        </p:blipFill>
        <p:spPr bwMode="auto">
          <a:xfrm>
            <a:off x="468313" y="2349500"/>
            <a:ext cx="3816350" cy="3959225"/>
          </a:xfrm>
          <a:prstGeom prst="rect">
            <a:avLst/>
          </a:prstGeom>
          <a:noFill/>
          <a:ln w="9525">
            <a:noFill/>
            <a:miter lim="800000"/>
            <a:headEnd/>
            <a:tailEnd/>
          </a:ln>
        </p:spPr>
      </p:pic>
      <p:sp>
        <p:nvSpPr>
          <p:cNvPr id="24" name="Textfeld 23"/>
          <p:cNvSpPr txBox="1">
            <a:spLocks noChangeArrowheads="1"/>
          </p:cNvSpPr>
          <p:nvPr/>
        </p:nvSpPr>
        <p:spPr bwMode="auto">
          <a:xfrm>
            <a:off x="1692275" y="2390775"/>
            <a:ext cx="1276350" cy="461963"/>
          </a:xfrm>
          <a:prstGeom prst="rect">
            <a:avLst/>
          </a:prstGeom>
          <a:noFill/>
          <a:ln w="9525">
            <a:noFill/>
            <a:miter lim="800000"/>
            <a:headEnd/>
            <a:tailEnd/>
          </a:ln>
        </p:spPr>
        <p:txBody>
          <a:bodyPr wrap="none">
            <a:spAutoFit/>
          </a:bodyPr>
          <a:lstStyle/>
          <a:p>
            <a:r>
              <a:rPr lang="de-AT" b="1">
                <a:latin typeface="Arial" charset="0"/>
              </a:rPr>
              <a:t>Fishing</a:t>
            </a:r>
          </a:p>
        </p:txBody>
      </p:sp>
      <p:sp>
        <p:nvSpPr>
          <p:cNvPr id="27" name="Rechteck 26"/>
          <p:cNvSpPr/>
          <p:nvPr/>
        </p:nvSpPr>
        <p:spPr>
          <a:xfrm>
            <a:off x="4932363" y="4891088"/>
            <a:ext cx="3168650" cy="48260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strVal val="#ppt_w*0.70"/>
                                          </p:val>
                                        </p:tav>
                                        <p:tav tm="100000">
                                          <p:val>
                                            <p:strVal val="#ppt_w"/>
                                          </p:val>
                                        </p:tav>
                                      </p:tavLst>
                                    </p:anim>
                                    <p:anim calcmode="lin" valueType="num">
                                      <p:cBhvr>
                                        <p:cTn id="20" dur="1000" fill="hold"/>
                                        <p:tgtEl>
                                          <p:spTgt spid="27"/>
                                        </p:tgtEl>
                                        <p:attrNameLst>
                                          <p:attrName>ppt_h</p:attrName>
                                        </p:attrNameLst>
                                      </p:cBhvr>
                                      <p:tavLst>
                                        <p:tav tm="0">
                                          <p:val>
                                            <p:strVal val="#ppt_h"/>
                                          </p:val>
                                        </p:tav>
                                        <p:tav tm="100000">
                                          <p:val>
                                            <p:strVal val="#ppt_h"/>
                                          </p:val>
                                        </p:tav>
                                      </p:tavLst>
                                    </p:anim>
                                    <p:animEffect transition="in" filter="fade">
                                      <p:cBhvr>
                                        <p:cTn id="21" dur="10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4" grpId="0"/>
      <p:bldP spid="2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357188" y="333375"/>
            <a:ext cx="8786812" cy="6357938"/>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sz="2800" b="1" dirty="0" err="1">
                <a:solidFill>
                  <a:schemeClr val="tx1"/>
                </a:solidFill>
                <a:latin typeface="Arial" pitchFamily="34" charset="0"/>
                <a:cs typeface="Arial" pitchFamily="34" charset="0"/>
              </a:rPr>
              <a:t>Interacting</a:t>
            </a:r>
            <a:r>
              <a:rPr lang="de-AT" sz="2800" b="1" dirty="0">
                <a:solidFill>
                  <a:schemeClr val="tx1"/>
                </a:solidFill>
                <a:latin typeface="Arial" pitchFamily="34" charset="0"/>
                <a:cs typeface="Arial" pitchFamily="34" charset="0"/>
              </a:rPr>
              <a:t> </a:t>
            </a:r>
            <a:r>
              <a:rPr lang="de-AT" sz="2800" b="1" dirty="0" err="1">
                <a:solidFill>
                  <a:schemeClr val="tx1"/>
                </a:solidFill>
                <a:latin typeface="Arial" pitchFamily="34" charset="0"/>
                <a:cs typeface="Arial" pitchFamily="34" charset="0"/>
              </a:rPr>
              <a:t>populations</a:t>
            </a:r>
            <a:endParaRPr lang="de-AT" sz="2800" b="1" dirty="0">
              <a:solidFill>
                <a:schemeClr val="tx1"/>
              </a:solidFill>
              <a:latin typeface="Arial" pitchFamily="34" charset="0"/>
              <a:cs typeface="Arial" pitchFamily="34" charset="0"/>
            </a:endParaRPr>
          </a:p>
          <a:p>
            <a:pPr>
              <a:defRPr/>
            </a:pPr>
            <a:r>
              <a:rPr lang="de-AT" sz="2800" dirty="0">
                <a:solidFill>
                  <a:schemeClr val="tx1"/>
                </a:solidFill>
                <a:latin typeface="Arial" pitchFamily="34" charset="0"/>
                <a:cs typeface="Arial" pitchFamily="34" charset="0"/>
              </a:rPr>
              <a:t>2</a:t>
            </a:r>
            <a:r>
              <a:rPr lang="en-US" sz="2800" dirty="0">
                <a:solidFill>
                  <a:schemeClr val="tx1"/>
                </a:solidFill>
                <a:latin typeface="Arial" pitchFamily="34" charset="0"/>
                <a:cs typeface="Arial" pitchFamily="34" charset="0"/>
              </a:rPr>
              <a:t> populations </a:t>
            </a:r>
            <a:r>
              <a:rPr lang="en-US" sz="2800" dirty="0" err="1">
                <a:solidFill>
                  <a:schemeClr val="tx1"/>
                </a:solidFill>
                <a:latin typeface="Arial" pitchFamily="34" charset="0"/>
                <a:cs typeface="Arial" pitchFamily="34" charset="0"/>
              </a:rPr>
              <a:t>B</a:t>
            </a:r>
            <a:r>
              <a:rPr lang="en-US" sz="2800" baseline="-25000" dirty="0" err="1">
                <a:solidFill>
                  <a:schemeClr val="tx1"/>
                </a:solidFill>
                <a:latin typeface="Arial" pitchFamily="34" charset="0"/>
                <a:cs typeface="Arial" pitchFamily="34" charset="0"/>
              </a:rPr>
              <a:t>k</a:t>
            </a:r>
            <a:r>
              <a:rPr lang="en-US" sz="2800" dirty="0">
                <a:solidFill>
                  <a:schemeClr val="tx1"/>
                </a:solidFill>
                <a:latin typeface="Arial" pitchFamily="34" charset="0"/>
                <a:cs typeface="Arial" pitchFamily="34" charset="0"/>
              </a:rPr>
              <a:t> and </a:t>
            </a:r>
            <a:r>
              <a:rPr lang="en-US" sz="2800" dirty="0" err="1">
                <a:solidFill>
                  <a:schemeClr val="tx1"/>
                </a:solidFill>
                <a:latin typeface="Arial" pitchFamily="34" charset="0"/>
                <a:cs typeface="Arial" pitchFamily="34" charset="0"/>
              </a:rPr>
              <a:t>R</a:t>
            </a:r>
            <a:r>
              <a:rPr lang="en-US" sz="2800" baseline="-25000" dirty="0" err="1">
                <a:solidFill>
                  <a:schemeClr val="tx1"/>
                </a:solidFill>
                <a:latin typeface="Arial" pitchFamily="34" charset="0"/>
                <a:cs typeface="Arial" pitchFamily="34" charset="0"/>
              </a:rPr>
              <a:t>k</a:t>
            </a:r>
            <a:r>
              <a:rPr lang="en-US" sz="2800" dirty="0">
                <a:solidFill>
                  <a:schemeClr val="tx1"/>
                </a:solidFill>
                <a:latin typeface="Arial" pitchFamily="34" charset="0"/>
                <a:cs typeface="Arial" pitchFamily="34" charset="0"/>
              </a:rPr>
              <a:t> influence each other.</a:t>
            </a:r>
            <a:endParaRPr lang="de-AT" sz="2800"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a:p>
            <a:pPr>
              <a:defRPr/>
            </a:pPr>
            <a:endParaRPr lang="de-AT" sz="2800" b="1" dirty="0">
              <a:solidFill>
                <a:schemeClr val="tx1"/>
              </a:solidFill>
              <a:latin typeface="Arial" pitchFamily="34" charset="0"/>
              <a:cs typeface="Arial" pitchFamily="34" charset="0"/>
            </a:endParaRPr>
          </a:p>
        </p:txBody>
      </p:sp>
      <p:sp>
        <p:nvSpPr>
          <p:cNvPr id="8" name="Abgerundetes Rechteck 7"/>
          <p:cNvSpPr/>
          <p:nvPr/>
        </p:nvSpPr>
        <p:spPr>
          <a:xfrm>
            <a:off x="468313" y="1412875"/>
            <a:ext cx="4391025" cy="1655763"/>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Predator-prey  relationship</a:t>
            </a:r>
            <a:r>
              <a:rPr lang="en-US" dirty="0">
                <a:solidFill>
                  <a:srgbClr val="FF0000"/>
                </a:solidFill>
                <a:latin typeface="Arial" pitchFamily="34" charset="0"/>
                <a:cs typeface="Arial" pitchFamily="34" charset="0"/>
              </a:rPr>
              <a:t> </a:t>
            </a:r>
            <a:r>
              <a:rPr lang="en-US" sz="2000" dirty="0">
                <a:solidFill>
                  <a:srgbClr val="FF0000"/>
                </a:solidFill>
                <a:latin typeface="Arial" pitchFamily="34" charset="0"/>
                <a:cs typeface="Arial" pitchFamily="34" charset="0"/>
              </a:rPr>
              <a:t>The population </a:t>
            </a:r>
            <a:r>
              <a:rPr lang="en-US" sz="2000" dirty="0" err="1">
                <a:solidFill>
                  <a:srgbClr val="FF0000"/>
                </a:solidFill>
                <a:latin typeface="Arial" pitchFamily="34" charset="0"/>
                <a:cs typeface="Arial" pitchFamily="34" charset="0"/>
              </a:rPr>
              <a:t>B</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promotes the growth of </a:t>
            </a:r>
            <a:r>
              <a:rPr lang="en-US" sz="2000" dirty="0" err="1">
                <a:solidFill>
                  <a:srgbClr val="FF0000"/>
                </a:solidFill>
                <a:latin typeface="Arial" pitchFamily="34" charset="0"/>
                <a:cs typeface="Arial" pitchFamily="34" charset="0"/>
              </a:rPr>
              <a:t>R</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on the other hand </a:t>
            </a:r>
            <a:r>
              <a:rPr lang="en-US" sz="2000" dirty="0" err="1">
                <a:solidFill>
                  <a:srgbClr val="FF0000"/>
                </a:solidFill>
                <a:latin typeface="Arial" pitchFamily="34" charset="0"/>
                <a:cs typeface="Arial" pitchFamily="34" charset="0"/>
              </a:rPr>
              <a:t>R</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impedes the growth of </a:t>
            </a:r>
            <a:r>
              <a:rPr lang="en-US" sz="2000" dirty="0" err="1">
                <a:solidFill>
                  <a:srgbClr val="FF0000"/>
                </a:solidFill>
                <a:latin typeface="Arial" pitchFamily="34" charset="0"/>
                <a:cs typeface="Arial" pitchFamily="34" charset="0"/>
              </a:rPr>
              <a:t>B</a:t>
            </a:r>
            <a:r>
              <a:rPr lang="en-US" sz="2000"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p:txBody>
      </p:sp>
      <p:sp>
        <p:nvSpPr>
          <p:cNvPr id="4" name="Abgerundetes Rechteck 3"/>
          <p:cNvSpPr/>
          <p:nvPr/>
        </p:nvSpPr>
        <p:spPr>
          <a:xfrm>
            <a:off x="468313" y="1412875"/>
            <a:ext cx="4391025" cy="1655763"/>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Predator-prey relationship</a:t>
            </a:r>
            <a:endParaRPr lang="de-AT" dirty="0">
              <a:solidFill>
                <a:srgbClr val="FF0000"/>
              </a:solidFill>
              <a:latin typeface="Arial" pitchFamily="34" charset="0"/>
              <a:cs typeface="Arial" pitchFamily="34" charset="0"/>
            </a:endParaRPr>
          </a:p>
          <a:p>
            <a:pPr>
              <a:defRPr/>
            </a:pPr>
            <a:r>
              <a:rPr lang="en-US" dirty="0">
                <a:solidFill>
                  <a:srgbClr val="FF0000"/>
                </a:solidFill>
                <a:latin typeface="Arial" pitchFamily="34" charset="0"/>
                <a:cs typeface="Arial" pitchFamily="34" charset="0"/>
              </a:rPr>
              <a:t>B</a:t>
            </a:r>
            <a:r>
              <a:rPr lang="en-US" baseline="-25000" dirty="0">
                <a:solidFill>
                  <a:srgbClr val="FF0000"/>
                </a:solidFill>
                <a:latin typeface="Arial" pitchFamily="34" charset="0"/>
                <a:cs typeface="Arial" pitchFamily="34" charset="0"/>
              </a:rPr>
              <a:t>k+1</a:t>
            </a:r>
            <a:r>
              <a:rPr lang="en-US" dirty="0">
                <a:solidFill>
                  <a:srgbClr val="FF0000"/>
                </a:solidFill>
                <a:latin typeface="Arial" pitchFamily="34" charset="0"/>
                <a:cs typeface="Arial" pitchFamily="34" charset="0"/>
              </a:rPr>
              <a:t> = q</a:t>
            </a:r>
            <a:r>
              <a:rPr lang="en-US" baseline="-25000" dirty="0">
                <a:solidFill>
                  <a:srgbClr val="FF0000"/>
                </a:solidFill>
                <a:latin typeface="Arial" pitchFamily="34" charset="0"/>
                <a:cs typeface="Arial" pitchFamily="34" charset="0"/>
              </a:rPr>
              <a:t>1</a:t>
            </a:r>
            <a:r>
              <a:rPr lang="en-US" dirty="0">
                <a:solidFill>
                  <a:srgbClr val="FF0000"/>
                </a:solidFill>
                <a:latin typeface="Arial" pitchFamily="34" charset="0"/>
                <a:cs typeface="Arial" pitchFamily="34" charset="0"/>
              </a:rPr>
              <a:t>.B</a:t>
            </a:r>
            <a:r>
              <a:rPr lang="en-US" baseline="-25000" dirty="0">
                <a:solidFill>
                  <a:srgbClr val="FF0000"/>
                </a:solidFill>
                <a:latin typeface="Arial" pitchFamily="34" charset="0"/>
                <a:cs typeface="Arial" pitchFamily="34" charset="0"/>
              </a:rPr>
              <a:t>k</a:t>
            </a:r>
            <a:r>
              <a:rPr lang="en-US" dirty="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d.R</a:t>
            </a:r>
            <a:r>
              <a:rPr lang="en-US" baseline="-25000" dirty="0" err="1">
                <a:solidFill>
                  <a:srgbClr val="FF0000"/>
                </a:solidFill>
                <a:latin typeface="Arial" pitchFamily="34" charset="0"/>
                <a:cs typeface="Arial" pitchFamily="34" charset="0"/>
              </a:rPr>
              <a:t>k</a:t>
            </a:r>
            <a:r>
              <a:rPr lang="en-US" dirty="0" err="1">
                <a:solidFill>
                  <a:srgbClr val="FF0000"/>
                </a:solidFill>
                <a:latin typeface="Arial" pitchFamily="34" charset="0"/>
                <a:cs typeface="Arial" pitchFamily="34" charset="0"/>
              </a:rPr>
              <a:t>.B</a:t>
            </a:r>
            <a:r>
              <a:rPr lang="en-US"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a:p>
            <a:pPr>
              <a:defRPr/>
            </a:pPr>
            <a:r>
              <a:rPr lang="en-US" dirty="0">
                <a:solidFill>
                  <a:srgbClr val="FF0000"/>
                </a:solidFill>
                <a:latin typeface="Arial" pitchFamily="34" charset="0"/>
                <a:cs typeface="Arial" pitchFamily="34" charset="0"/>
              </a:rPr>
              <a:t>R</a:t>
            </a:r>
            <a:r>
              <a:rPr lang="en-US" baseline="-25000" dirty="0">
                <a:solidFill>
                  <a:srgbClr val="FF0000"/>
                </a:solidFill>
                <a:latin typeface="Arial" pitchFamily="34" charset="0"/>
                <a:cs typeface="Arial" pitchFamily="34" charset="0"/>
              </a:rPr>
              <a:t>k+1</a:t>
            </a:r>
            <a:r>
              <a:rPr lang="en-US" dirty="0">
                <a:solidFill>
                  <a:srgbClr val="FF0000"/>
                </a:solidFill>
                <a:latin typeface="Arial" pitchFamily="34" charset="0"/>
                <a:cs typeface="Arial" pitchFamily="34" charset="0"/>
              </a:rPr>
              <a:t> = q</a:t>
            </a:r>
            <a:r>
              <a:rPr lang="en-US" baseline="-25000" dirty="0">
                <a:solidFill>
                  <a:srgbClr val="FF0000"/>
                </a:solidFill>
                <a:latin typeface="Arial" pitchFamily="34" charset="0"/>
                <a:cs typeface="Arial" pitchFamily="34" charset="0"/>
              </a:rPr>
              <a:t>2</a:t>
            </a:r>
            <a:r>
              <a:rPr lang="en-US" dirty="0">
                <a:solidFill>
                  <a:srgbClr val="FF0000"/>
                </a:solidFill>
                <a:latin typeface="Arial" pitchFamily="34" charset="0"/>
                <a:cs typeface="Arial" pitchFamily="34" charset="0"/>
              </a:rPr>
              <a:t>.R</a:t>
            </a:r>
            <a:r>
              <a:rPr lang="en-US" baseline="-25000" dirty="0">
                <a:solidFill>
                  <a:srgbClr val="FF0000"/>
                </a:solidFill>
                <a:latin typeface="Arial" pitchFamily="34" charset="0"/>
                <a:cs typeface="Arial" pitchFamily="34" charset="0"/>
              </a:rPr>
              <a:t>k</a:t>
            </a:r>
            <a:r>
              <a:rPr lang="en-US" dirty="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c.R</a:t>
            </a:r>
            <a:r>
              <a:rPr lang="en-US" baseline="-25000" dirty="0" err="1">
                <a:solidFill>
                  <a:srgbClr val="FF0000"/>
                </a:solidFill>
                <a:latin typeface="Arial" pitchFamily="34" charset="0"/>
                <a:cs typeface="Arial" pitchFamily="34" charset="0"/>
              </a:rPr>
              <a:t>k</a:t>
            </a:r>
            <a:r>
              <a:rPr lang="en-US" dirty="0" err="1">
                <a:solidFill>
                  <a:srgbClr val="FF0000"/>
                </a:solidFill>
                <a:latin typeface="Arial" pitchFamily="34" charset="0"/>
                <a:cs typeface="Arial" pitchFamily="34" charset="0"/>
              </a:rPr>
              <a:t>.B</a:t>
            </a:r>
            <a:r>
              <a:rPr lang="en-US"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p:txBody>
      </p:sp>
      <p:sp>
        <p:nvSpPr>
          <p:cNvPr id="6" name="Abgerundetes Rechteck 5"/>
          <p:cNvSpPr/>
          <p:nvPr/>
        </p:nvSpPr>
        <p:spPr>
          <a:xfrm>
            <a:off x="468313" y="1412875"/>
            <a:ext cx="4391025" cy="1655763"/>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Foxes and rabbits</a:t>
            </a:r>
          </a:p>
          <a:p>
            <a:pPr>
              <a:defRPr/>
            </a:pPr>
            <a:endParaRPr lang="en-US" b="1" dirty="0">
              <a:solidFill>
                <a:srgbClr val="FF0000"/>
              </a:solidFill>
              <a:latin typeface="Arial" pitchFamily="34" charset="0"/>
              <a:cs typeface="Arial" pitchFamily="34" charset="0"/>
            </a:endParaRPr>
          </a:p>
          <a:p>
            <a:pPr>
              <a:defRPr/>
            </a:pPr>
            <a:endParaRPr lang="en-US" b="1" dirty="0">
              <a:solidFill>
                <a:srgbClr val="FF0000"/>
              </a:solidFill>
              <a:latin typeface="Arial" pitchFamily="34" charset="0"/>
              <a:cs typeface="Arial" pitchFamily="34" charset="0"/>
            </a:endParaRPr>
          </a:p>
          <a:p>
            <a:pPr>
              <a:defRPr/>
            </a:pPr>
            <a:endParaRPr lang="de-AT" dirty="0">
              <a:solidFill>
                <a:srgbClr val="FF0000"/>
              </a:solidFill>
              <a:latin typeface="Arial" pitchFamily="34" charset="0"/>
              <a:cs typeface="Arial" pitchFamily="34" charset="0"/>
            </a:endParaRPr>
          </a:p>
        </p:txBody>
      </p:sp>
      <p:sp>
        <p:nvSpPr>
          <p:cNvPr id="9" name="Abgerundetes Rechteck 8"/>
          <p:cNvSpPr/>
          <p:nvPr/>
        </p:nvSpPr>
        <p:spPr>
          <a:xfrm>
            <a:off x="4787900" y="3068638"/>
            <a:ext cx="4071938" cy="1500187"/>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Symbiosis</a:t>
            </a:r>
            <a:endParaRPr lang="de-AT" dirty="0">
              <a:solidFill>
                <a:srgbClr val="FF0000"/>
              </a:solidFill>
              <a:latin typeface="Arial" pitchFamily="34" charset="0"/>
              <a:cs typeface="Arial" pitchFamily="34" charset="0"/>
            </a:endParaRPr>
          </a:p>
          <a:p>
            <a:pPr>
              <a:defRPr/>
            </a:pPr>
            <a:r>
              <a:rPr lang="en-US" sz="2000" dirty="0">
                <a:solidFill>
                  <a:srgbClr val="FF0000"/>
                </a:solidFill>
                <a:latin typeface="Arial" pitchFamily="34" charset="0"/>
                <a:cs typeface="Arial" pitchFamily="34" charset="0"/>
              </a:rPr>
              <a:t>Every population </a:t>
            </a:r>
            <a:r>
              <a:rPr lang="en-US" sz="2000" dirty="0" err="1">
                <a:solidFill>
                  <a:srgbClr val="FF0000"/>
                </a:solidFill>
                <a:latin typeface="Arial" pitchFamily="34" charset="0"/>
                <a:cs typeface="Arial" pitchFamily="34" charset="0"/>
              </a:rPr>
              <a:t>B</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and </a:t>
            </a:r>
            <a:r>
              <a:rPr lang="en-US" sz="2000" dirty="0" err="1">
                <a:solidFill>
                  <a:srgbClr val="FF0000"/>
                </a:solidFill>
                <a:latin typeface="Arial" pitchFamily="34" charset="0"/>
                <a:cs typeface="Arial" pitchFamily="34" charset="0"/>
              </a:rPr>
              <a:t>R</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promotes the growth of the other population</a:t>
            </a:r>
            <a:r>
              <a:rPr lang="en-US" dirty="0">
                <a:solidFill>
                  <a:srgbClr val="FF0000"/>
                </a:solidFill>
                <a:latin typeface="Arial" pitchFamily="34" charset="0"/>
                <a:cs typeface="Arial" pitchFamily="34" charset="0"/>
              </a:rPr>
              <a:t>.</a:t>
            </a:r>
            <a:endParaRPr lang="de-AT" dirty="0">
              <a:solidFill>
                <a:srgbClr val="FF0000"/>
              </a:solidFill>
              <a:latin typeface="Arial" pitchFamily="34" charset="0"/>
              <a:cs typeface="Arial" pitchFamily="34" charset="0"/>
            </a:endParaRPr>
          </a:p>
        </p:txBody>
      </p:sp>
      <p:sp>
        <p:nvSpPr>
          <p:cNvPr id="10" name="Abgerundetes Rechteck 9"/>
          <p:cNvSpPr/>
          <p:nvPr/>
        </p:nvSpPr>
        <p:spPr>
          <a:xfrm>
            <a:off x="571500" y="4665663"/>
            <a:ext cx="4071938" cy="1500187"/>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Competition relationship</a:t>
            </a:r>
            <a:endParaRPr lang="de-AT" dirty="0">
              <a:solidFill>
                <a:srgbClr val="FF0000"/>
              </a:solidFill>
              <a:latin typeface="Arial" pitchFamily="34" charset="0"/>
              <a:cs typeface="Arial" pitchFamily="34" charset="0"/>
            </a:endParaRPr>
          </a:p>
          <a:p>
            <a:pPr>
              <a:defRPr/>
            </a:pPr>
            <a:r>
              <a:rPr lang="en-US" sz="2000" dirty="0">
                <a:solidFill>
                  <a:srgbClr val="FF0000"/>
                </a:solidFill>
                <a:latin typeface="Arial" pitchFamily="34" charset="0"/>
                <a:cs typeface="Arial" pitchFamily="34" charset="0"/>
              </a:rPr>
              <a:t>Every population </a:t>
            </a:r>
            <a:r>
              <a:rPr lang="en-US" sz="2000" dirty="0" err="1">
                <a:solidFill>
                  <a:srgbClr val="FF0000"/>
                </a:solidFill>
                <a:latin typeface="Arial" pitchFamily="34" charset="0"/>
                <a:cs typeface="Arial" pitchFamily="34" charset="0"/>
              </a:rPr>
              <a:t>B</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and </a:t>
            </a:r>
            <a:r>
              <a:rPr lang="en-US" sz="2000" dirty="0" err="1">
                <a:solidFill>
                  <a:srgbClr val="FF0000"/>
                </a:solidFill>
                <a:latin typeface="Arial" pitchFamily="34" charset="0"/>
                <a:cs typeface="Arial" pitchFamily="34" charset="0"/>
              </a:rPr>
              <a:t>R</a:t>
            </a:r>
            <a:r>
              <a:rPr lang="en-US" sz="2000" baseline="-25000" dirty="0" err="1">
                <a:solidFill>
                  <a:srgbClr val="FF0000"/>
                </a:solidFill>
                <a:latin typeface="Arial" pitchFamily="34" charset="0"/>
                <a:cs typeface="Arial" pitchFamily="34" charset="0"/>
              </a:rPr>
              <a:t>k</a:t>
            </a:r>
            <a:r>
              <a:rPr lang="en-US" sz="2000" dirty="0">
                <a:solidFill>
                  <a:srgbClr val="FF0000"/>
                </a:solidFill>
                <a:latin typeface="Arial" pitchFamily="34" charset="0"/>
                <a:cs typeface="Arial" pitchFamily="34" charset="0"/>
              </a:rPr>
              <a:t> impedes the growth of the other population. </a:t>
            </a:r>
            <a:endParaRPr lang="de-AT" sz="2000" dirty="0">
              <a:solidFill>
                <a:srgbClr val="FF0000"/>
              </a:solidFill>
              <a:latin typeface="Arial" pitchFamily="34" charset="0"/>
              <a:cs typeface="Arial" pitchFamily="34" charset="0"/>
            </a:endParaRPr>
          </a:p>
        </p:txBody>
      </p:sp>
      <p:pic>
        <p:nvPicPr>
          <p:cNvPr id="12" name="Picture 2"/>
          <p:cNvPicPr>
            <a:picLocks noChangeAspect="1" noChangeArrowheads="1"/>
          </p:cNvPicPr>
          <p:nvPr/>
        </p:nvPicPr>
        <p:blipFill>
          <a:blip r:embed="rId2" cstate="print"/>
          <a:srcRect/>
          <a:stretch>
            <a:fillRect/>
          </a:stretch>
        </p:blipFill>
        <p:spPr bwMode="auto">
          <a:xfrm>
            <a:off x="1081088" y="1916113"/>
            <a:ext cx="1258887" cy="1008062"/>
          </a:xfrm>
          <a:prstGeom prst="rect">
            <a:avLst/>
          </a:prstGeom>
          <a:noFill/>
          <a:ln w="9525">
            <a:noFill/>
            <a:miter lim="800000"/>
            <a:headEnd/>
            <a:tailEnd/>
          </a:ln>
        </p:spPr>
      </p:pic>
      <p:pic>
        <p:nvPicPr>
          <p:cNvPr id="13" name="Picture 5">
            <a:hlinkClick r:id="rId3" action="ppaction://hlinkfile"/>
          </p:cNvPr>
          <p:cNvPicPr>
            <a:picLocks noChangeAspect="1" noChangeArrowheads="1"/>
          </p:cNvPicPr>
          <p:nvPr/>
        </p:nvPicPr>
        <p:blipFill>
          <a:blip r:embed="rId4" cstate="print"/>
          <a:srcRect/>
          <a:stretch>
            <a:fillRect/>
          </a:stretch>
        </p:blipFill>
        <p:spPr bwMode="auto">
          <a:xfrm flipH="1">
            <a:off x="3059113" y="1916113"/>
            <a:ext cx="1223962" cy="1014412"/>
          </a:xfrm>
          <a:prstGeom prst="rect">
            <a:avLst/>
          </a:prstGeom>
          <a:noFill/>
          <a:ln w="9525">
            <a:noFill/>
            <a:miter lim="800000"/>
            <a:headEnd/>
            <a:tailEnd/>
          </a:ln>
        </p:spPr>
      </p:pic>
      <p:sp>
        <p:nvSpPr>
          <p:cNvPr id="7" name="Abgerundetes Rechteck 6"/>
          <p:cNvSpPr/>
          <p:nvPr/>
        </p:nvSpPr>
        <p:spPr>
          <a:xfrm>
            <a:off x="4786313" y="3071813"/>
            <a:ext cx="4071937" cy="1500187"/>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Symbiosis</a:t>
            </a:r>
            <a:endParaRPr lang="de-AT" dirty="0">
              <a:solidFill>
                <a:srgbClr val="FF0000"/>
              </a:solidFill>
              <a:latin typeface="Arial" pitchFamily="34" charset="0"/>
              <a:cs typeface="Arial" pitchFamily="34" charset="0"/>
            </a:endParaRPr>
          </a:p>
          <a:p>
            <a:pPr>
              <a:defRPr/>
            </a:pPr>
            <a:r>
              <a:rPr lang="en-US" dirty="0">
                <a:solidFill>
                  <a:srgbClr val="FF0000"/>
                </a:solidFill>
                <a:latin typeface="Arial" pitchFamily="34" charset="0"/>
                <a:cs typeface="Arial" pitchFamily="34" charset="0"/>
              </a:rPr>
              <a:t>B</a:t>
            </a:r>
            <a:r>
              <a:rPr lang="en-US" baseline="-25000" dirty="0">
                <a:solidFill>
                  <a:srgbClr val="FF0000"/>
                </a:solidFill>
                <a:latin typeface="Arial" pitchFamily="34" charset="0"/>
                <a:cs typeface="Arial" pitchFamily="34" charset="0"/>
              </a:rPr>
              <a:t>k+1</a:t>
            </a:r>
            <a:r>
              <a:rPr lang="en-US" dirty="0">
                <a:solidFill>
                  <a:srgbClr val="FF0000"/>
                </a:solidFill>
                <a:latin typeface="Arial" pitchFamily="34" charset="0"/>
                <a:cs typeface="Arial" pitchFamily="34" charset="0"/>
              </a:rPr>
              <a:t> = q</a:t>
            </a:r>
            <a:r>
              <a:rPr lang="en-US" baseline="-25000" dirty="0">
                <a:solidFill>
                  <a:srgbClr val="FF0000"/>
                </a:solidFill>
                <a:latin typeface="Arial" pitchFamily="34" charset="0"/>
                <a:cs typeface="Arial" pitchFamily="34" charset="0"/>
              </a:rPr>
              <a:t>1</a:t>
            </a:r>
            <a:r>
              <a:rPr lang="en-US" dirty="0">
                <a:solidFill>
                  <a:srgbClr val="FF0000"/>
                </a:solidFill>
                <a:latin typeface="Arial" pitchFamily="34" charset="0"/>
                <a:cs typeface="Arial" pitchFamily="34" charset="0"/>
              </a:rPr>
              <a:t>.B</a:t>
            </a:r>
            <a:r>
              <a:rPr lang="en-US" baseline="-25000" dirty="0">
                <a:solidFill>
                  <a:srgbClr val="FF0000"/>
                </a:solidFill>
                <a:latin typeface="Arial" pitchFamily="34" charset="0"/>
                <a:cs typeface="Arial" pitchFamily="34" charset="0"/>
              </a:rPr>
              <a:t>k</a:t>
            </a:r>
            <a:r>
              <a:rPr lang="en-US" dirty="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d.R</a:t>
            </a:r>
            <a:r>
              <a:rPr lang="en-US" baseline="-25000" dirty="0" err="1">
                <a:solidFill>
                  <a:srgbClr val="FF0000"/>
                </a:solidFill>
                <a:latin typeface="Arial" pitchFamily="34" charset="0"/>
                <a:cs typeface="Arial" pitchFamily="34" charset="0"/>
              </a:rPr>
              <a:t>k</a:t>
            </a:r>
            <a:r>
              <a:rPr lang="en-US" dirty="0" err="1">
                <a:solidFill>
                  <a:srgbClr val="FF0000"/>
                </a:solidFill>
                <a:latin typeface="Arial" pitchFamily="34" charset="0"/>
                <a:cs typeface="Arial" pitchFamily="34" charset="0"/>
              </a:rPr>
              <a:t>.B</a:t>
            </a:r>
            <a:r>
              <a:rPr lang="en-US"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a:p>
            <a:pPr>
              <a:defRPr/>
            </a:pPr>
            <a:r>
              <a:rPr lang="en-US" dirty="0">
                <a:solidFill>
                  <a:srgbClr val="FF0000"/>
                </a:solidFill>
                <a:latin typeface="Arial" pitchFamily="34" charset="0"/>
                <a:cs typeface="Arial" pitchFamily="34" charset="0"/>
              </a:rPr>
              <a:t>R</a:t>
            </a:r>
            <a:r>
              <a:rPr lang="en-US" baseline="-25000" dirty="0">
                <a:solidFill>
                  <a:srgbClr val="FF0000"/>
                </a:solidFill>
                <a:latin typeface="Arial" pitchFamily="34" charset="0"/>
                <a:cs typeface="Arial" pitchFamily="34" charset="0"/>
              </a:rPr>
              <a:t>k+1</a:t>
            </a:r>
            <a:r>
              <a:rPr lang="en-US" dirty="0">
                <a:solidFill>
                  <a:srgbClr val="FF0000"/>
                </a:solidFill>
                <a:latin typeface="Arial" pitchFamily="34" charset="0"/>
                <a:cs typeface="Arial" pitchFamily="34" charset="0"/>
              </a:rPr>
              <a:t> = q</a:t>
            </a:r>
            <a:r>
              <a:rPr lang="en-US" baseline="-25000" dirty="0">
                <a:solidFill>
                  <a:srgbClr val="FF0000"/>
                </a:solidFill>
                <a:latin typeface="Arial" pitchFamily="34" charset="0"/>
                <a:cs typeface="Arial" pitchFamily="34" charset="0"/>
              </a:rPr>
              <a:t>2</a:t>
            </a:r>
            <a:r>
              <a:rPr lang="en-US" dirty="0">
                <a:solidFill>
                  <a:srgbClr val="FF0000"/>
                </a:solidFill>
                <a:latin typeface="Arial" pitchFamily="34" charset="0"/>
                <a:cs typeface="Arial" pitchFamily="34" charset="0"/>
              </a:rPr>
              <a:t>.R</a:t>
            </a:r>
            <a:r>
              <a:rPr lang="en-US" baseline="-25000" dirty="0">
                <a:solidFill>
                  <a:srgbClr val="FF0000"/>
                </a:solidFill>
                <a:latin typeface="Arial" pitchFamily="34" charset="0"/>
                <a:cs typeface="Arial" pitchFamily="34" charset="0"/>
              </a:rPr>
              <a:t>k</a:t>
            </a:r>
            <a:r>
              <a:rPr lang="en-US" dirty="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c.R</a:t>
            </a:r>
            <a:r>
              <a:rPr lang="en-US" baseline="-25000" dirty="0" err="1">
                <a:solidFill>
                  <a:srgbClr val="FF0000"/>
                </a:solidFill>
                <a:latin typeface="Arial" pitchFamily="34" charset="0"/>
                <a:cs typeface="Arial" pitchFamily="34" charset="0"/>
              </a:rPr>
              <a:t>k</a:t>
            </a:r>
            <a:r>
              <a:rPr lang="en-US" dirty="0" err="1">
                <a:solidFill>
                  <a:srgbClr val="FF0000"/>
                </a:solidFill>
                <a:latin typeface="Arial" pitchFamily="34" charset="0"/>
                <a:cs typeface="Arial" pitchFamily="34" charset="0"/>
              </a:rPr>
              <a:t>.B</a:t>
            </a:r>
            <a:r>
              <a:rPr lang="en-US"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a:p>
            <a:pPr>
              <a:defRPr/>
            </a:pPr>
            <a:endParaRPr lang="de-AT" dirty="0">
              <a:solidFill>
                <a:srgbClr val="FF0000"/>
              </a:solidFill>
              <a:latin typeface="Arial" pitchFamily="34" charset="0"/>
              <a:cs typeface="Arial" pitchFamily="34" charset="0"/>
            </a:endParaRPr>
          </a:p>
        </p:txBody>
      </p:sp>
      <p:sp>
        <p:nvSpPr>
          <p:cNvPr id="5" name="Abgerundetes Rechteck 4"/>
          <p:cNvSpPr/>
          <p:nvPr/>
        </p:nvSpPr>
        <p:spPr>
          <a:xfrm>
            <a:off x="571500" y="4643438"/>
            <a:ext cx="4071938" cy="1500187"/>
          </a:xfrm>
          <a:prstGeom prst="roundRect">
            <a:avLst/>
          </a:prstGeom>
          <a:solidFill>
            <a:srgbClr val="FFFFB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FF0000"/>
                </a:solidFill>
                <a:latin typeface="Arial" pitchFamily="34" charset="0"/>
                <a:cs typeface="Arial" pitchFamily="34" charset="0"/>
              </a:rPr>
              <a:t>Competition relationship</a:t>
            </a:r>
            <a:endParaRPr lang="de-AT" dirty="0">
              <a:solidFill>
                <a:srgbClr val="FF0000"/>
              </a:solidFill>
              <a:latin typeface="Arial" pitchFamily="34" charset="0"/>
              <a:cs typeface="Arial" pitchFamily="34" charset="0"/>
            </a:endParaRPr>
          </a:p>
          <a:p>
            <a:pPr>
              <a:defRPr/>
            </a:pPr>
            <a:r>
              <a:rPr lang="en-US" dirty="0">
                <a:solidFill>
                  <a:srgbClr val="FF0000"/>
                </a:solidFill>
                <a:latin typeface="Arial" pitchFamily="34" charset="0"/>
                <a:cs typeface="Arial" pitchFamily="34" charset="0"/>
              </a:rPr>
              <a:t>B</a:t>
            </a:r>
            <a:r>
              <a:rPr lang="en-US" baseline="-25000" dirty="0">
                <a:solidFill>
                  <a:srgbClr val="FF0000"/>
                </a:solidFill>
                <a:latin typeface="Arial" pitchFamily="34" charset="0"/>
                <a:cs typeface="Arial" pitchFamily="34" charset="0"/>
              </a:rPr>
              <a:t>k+1</a:t>
            </a:r>
            <a:r>
              <a:rPr lang="en-US" dirty="0">
                <a:solidFill>
                  <a:srgbClr val="FF0000"/>
                </a:solidFill>
                <a:latin typeface="Arial" pitchFamily="34" charset="0"/>
                <a:cs typeface="Arial" pitchFamily="34" charset="0"/>
              </a:rPr>
              <a:t> = q</a:t>
            </a:r>
            <a:r>
              <a:rPr lang="en-US" baseline="-25000" dirty="0">
                <a:solidFill>
                  <a:srgbClr val="FF0000"/>
                </a:solidFill>
                <a:latin typeface="Arial" pitchFamily="34" charset="0"/>
                <a:cs typeface="Arial" pitchFamily="34" charset="0"/>
              </a:rPr>
              <a:t>1</a:t>
            </a:r>
            <a:r>
              <a:rPr lang="en-US" dirty="0">
                <a:solidFill>
                  <a:srgbClr val="FF0000"/>
                </a:solidFill>
                <a:latin typeface="Arial" pitchFamily="34" charset="0"/>
                <a:cs typeface="Arial" pitchFamily="34" charset="0"/>
              </a:rPr>
              <a:t>.B</a:t>
            </a:r>
            <a:r>
              <a:rPr lang="en-US" baseline="-25000" dirty="0">
                <a:solidFill>
                  <a:srgbClr val="FF0000"/>
                </a:solidFill>
                <a:latin typeface="Arial" pitchFamily="34" charset="0"/>
                <a:cs typeface="Arial" pitchFamily="34" charset="0"/>
              </a:rPr>
              <a:t>k</a:t>
            </a:r>
            <a:r>
              <a:rPr lang="en-US" dirty="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d.R</a:t>
            </a:r>
            <a:r>
              <a:rPr lang="en-US" baseline="-25000" dirty="0" err="1">
                <a:solidFill>
                  <a:srgbClr val="FF0000"/>
                </a:solidFill>
                <a:latin typeface="Arial" pitchFamily="34" charset="0"/>
                <a:cs typeface="Arial" pitchFamily="34" charset="0"/>
              </a:rPr>
              <a:t>k</a:t>
            </a:r>
            <a:r>
              <a:rPr lang="en-US" dirty="0" err="1">
                <a:solidFill>
                  <a:srgbClr val="FF0000"/>
                </a:solidFill>
                <a:latin typeface="Arial" pitchFamily="34" charset="0"/>
                <a:cs typeface="Arial" pitchFamily="34" charset="0"/>
              </a:rPr>
              <a:t>.B</a:t>
            </a:r>
            <a:r>
              <a:rPr lang="en-US"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a:p>
            <a:pPr>
              <a:defRPr/>
            </a:pPr>
            <a:r>
              <a:rPr lang="en-US" dirty="0">
                <a:solidFill>
                  <a:srgbClr val="FF0000"/>
                </a:solidFill>
                <a:latin typeface="Arial" pitchFamily="34" charset="0"/>
                <a:cs typeface="Arial" pitchFamily="34" charset="0"/>
              </a:rPr>
              <a:t>R</a:t>
            </a:r>
            <a:r>
              <a:rPr lang="en-US" baseline="-25000" dirty="0">
                <a:solidFill>
                  <a:srgbClr val="FF0000"/>
                </a:solidFill>
                <a:latin typeface="Arial" pitchFamily="34" charset="0"/>
                <a:cs typeface="Arial" pitchFamily="34" charset="0"/>
              </a:rPr>
              <a:t>k+1</a:t>
            </a:r>
            <a:r>
              <a:rPr lang="en-US" dirty="0">
                <a:solidFill>
                  <a:srgbClr val="FF0000"/>
                </a:solidFill>
                <a:latin typeface="Arial" pitchFamily="34" charset="0"/>
                <a:cs typeface="Arial" pitchFamily="34" charset="0"/>
              </a:rPr>
              <a:t> = q</a:t>
            </a:r>
            <a:r>
              <a:rPr lang="en-US" baseline="-25000" dirty="0">
                <a:solidFill>
                  <a:srgbClr val="FF0000"/>
                </a:solidFill>
                <a:latin typeface="Arial" pitchFamily="34" charset="0"/>
                <a:cs typeface="Arial" pitchFamily="34" charset="0"/>
              </a:rPr>
              <a:t>2</a:t>
            </a:r>
            <a:r>
              <a:rPr lang="en-US" dirty="0">
                <a:solidFill>
                  <a:srgbClr val="FF0000"/>
                </a:solidFill>
                <a:latin typeface="Arial" pitchFamily="34" charset="0"/>
                <a:cs typeface="Arial" pitchFamily="34" charset="0"/>
              </a:rPr>
              <a:t>.R</a:t>
            </a:r>
            <a:r>
              <a:rPr lang="en-US" baseline="-25000" dirty="0">
                <a:solidFill>
                  <a:srgbClr val="FF0000"/>
                </a:solidFill>
                <a:latin typeface="Arial" pitchFamily="34" charset="0"/>
                <a:cs typeface="Arial" pitchFamily="34" charset="0"/>
              </a:rPr>
              <a:t>k</a:t>
            </a:r>
            <a:r>
              <a:rPr lang="en-US" dirty="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c.R</a:t>
            </a:r>
            <a:r>
              <a:rPr lang="en-US" baseline="-25000" dirty="0" err="1">
                <a:solidFill>
                  <a:srgbClr val="FF0000"/>
                </a:solidFill>
                <a:latin typeface="Arial" pitchFamily="34" charset="0"/>
                <a:cs typeface="Arial" pitchFamily="34" charset="0"/>
              </a:rPr>
              <a:t>k</a:t>
            </a:r>
            <a:r>
              <a:rPr lang="en-US" dirty="0" err="1">
                <a:solidFill>
                  <a:srgbClr val="FF0000"/>
                </a:solidFill>
                <a:latin typeface="Arial" pitchFamily="34" charset="0"/>
                <a:cs typeface="Arial" pitchFamily="34" charset="0"/>
              </a:rPr>
              <a:t>.B</a:t>
            </a:r>
            <a:r>
              <a:rPr lang="en-US" baseline="-25000" dirty="0" err="1">
                <a:solidFill>
                  <a:srgbClr val="FF0000"/>
                </a:solidFill>
                <a:latin typeface="Arial" pitchFamily="34" charset="0"/>
                <a:cs typeface="Arial" pitchFamily="34" charset="0"/>
              </a:rPr>
              <a:t>k</a:t>
            </a:r>
            <a:endParaRPr lang="de-AT" dirty="0">
              <a:solidFill>
                <a:srgbClr val="FF0000"/>
              </a:solidFill>
              <a:latin typeface="Arial" pitchFamily="34" charset="0"/>
              <a:cs typeface="Arial" pitchFamily="34" charset="0"/>
            </a:endParaRPr>
          </a:p>
          <a:p>
            <a:pPr>
              <a:defRPr/>
            </a:pPr>
            <a:endParaRPr lang="de-AT"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6" grpId="0" animBg="1"/>
      <p:bldP spid="9" grpId="0" animBg="1"/>
      <p:bldP spid="10" grpId="0" animBg="1"/>
      <p:bldP spid="7"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feld 1"/>
          <p:cNvSpPr txBox="1">
            <a:spLocks noChangeArrowheads="1"/>
          </p:cNvSpPr>
          <p:nvPr/>
        </p:nvSpPr>
        <p:spPr bwMode="auto">
          <a:xfrm>
            <a:off x="-36513" y="44450"/>
            <a:ext cx="9180513" cy="1262063"/>
          </a:xfrm>
          <a:prstGeom prst="rect">
            <a:avLst/>
          </a:prstGeom>
          <a:noFill/>
          <a:ln w="9525">
            <a:noFill/>
            <a:miter lim="800000"/>
            <a:headEnd/>
            <a:tailEnd/>
          </a:ln>
        </p:spPr>
        <p:txBody>
          <a:bodyPr>
            <a:spAutoFit/>
          </a:bodyPr>
          <a:lstStyle/>
          <a:p>
            <a:pPr marL="1438275" indent="-1438275"/>
            <a:r>
              <a:rPr lang="en-US" b="1" i="1">
                <a:latin typeface="Arial" charset="0"/>
              </a:rPr>
              <a:t>A link of several models of growth processes</a:t>
            </a:r>
          </a:p>
          <a:p>
            <a:pPr marL="1438275" indent="-1438275"/>
            <a:r>
              <a:rPr lang="en-US" sz="2800" b="1" i="1">
                <a:latin typeface="Arial" charset="0"/>
              </a:rPr>
              <a:t>HIV and the immunesystem – a mathematical model</a:t>
            </a:r>
          </a:p>
          <a:p>
            <a:pPr marL="1438275" indent="-1438275"/>
            <a:r>
              <a:rPr lang="en-US" i="1">
                <a:latin typeface="Arial" charset="0"/>
              </a:rPr>
              <a:t>[J. Lechner,1999]</a:t>
            </a:r>
          </a:p>
        </p:txBody>
      </p:sp>
      <p:sp>
        <p:nvSpPr>
          <p:cNvPr id="46083" name="Textfeld 2"/>
          <p:cNvSpPr txBox="1">
            <a:spLocks noChangeArrowheads="1"/>
          </p:cNvSpPr>
          <p:nvPr/>
        </p:nvSpPr>
        <p:spPr bwMode="auto">
          <a:xfrm>
            <a:off x="0" y="3014663"/>
            <a:ext cx="9036050" cy="3324225"/>
          </a:xfrm>
          <a:prstGeom prst="rect">
            <a:avLst/>
          </a:prstGeom>
          <a:noFill/>
          <a:ln w="9525">
            <a:solidFill>
              <a:schemeClr val="tx1"/>
            </a:solidFill>
            <a:miter lim="800000"/>
            <a:headEnd/>
            <a:tailEnd/>
          </a:ln>
        </p:spPr>
        <p:txBody>
          <a:bodyPr>
            <a:spAutoFit/>
          </a:bodyPr>
          <a:lstStyle/>
          <a:p>
            <a:pPr>
              <a:lnSpc>
                <a:spcPct val="150000"/>
              </a:lnSpc>
            </a:pPr>
            <a:r>
              <a:rPr lang="en-US" sz="2000">
                <a:latin typeface="Arial" charset="0"/>
              </a:rPr>
              <a:t>The terrible fact is that HI-viruses are that `successful" because their replication is susceptible to mistakes. For every mutated virus the immune system must create new specific </a:t>
            </a:r>
            <a:r>
              <a:rPr lang="en-US" sz="2000" b="1">
                <a:latin typeface="Arial" charset="0"/>
              </a:rPr>
              <a:t>cytoxic T cell</a:t>
            </a:r>
            <a:r>
              <a:rPr lang="en-US" sz="2000">
                <a:latin typeface="Arial" charset="0"/>
              </a:rPr>
              <a:t> (cT-cells or former “killer cell”), which can only fight this special kind. </a:t>
            </a:r>
            <a:r>
              <a:rPr lang="en-US" sz="2000" b="1">
                <a:latin typeface="Arial" charset="0"/>
              </a:rPr>
              <a:t>The resistant cells act as </a:t>
            </a:r>
            <a:r>
              <a:rPr lang="en-US" sz="2000" b="1" i="1">
                <a:latin typeface="Arial" charset="0"/>
              </a:rPr>
              <a:t>specialists</a:t>
            </a:r>
            <a:r>
              <a:rPr lang="en-US" sz="2000">
                <a:latin typeface="Arial" charset="0"/>
              </a:rPr>
              <a:t>. On the contrary all mutating viruses can destroy </a:t>
            </a:r>
            <a:r>
              <a:rPr lang="en-US" sz="2000" i="1">
                <a:latin typeface="Arial" charset="0"/>
              </a:rPr>
              <a:t>all </a:t>
            </a:r>
            <a:r>
              <a:rPr lang="en-US" sz="2000">
                <a:latin typeface="Arial" charset="0"/>
              </a:rPr>
              <a:t>kinds of resistant cells against HIV or at least impair their function. </a:t>
            </a:r>
            <a:r>
              <a:rPr lang="en-US" sz="2000" b="1">
                <a:latin typeface="Arial" charset="0"/>
              </a:rPr>
              <a:t>The HI virus work as </a:t>
            </a:r>
            <a:r>
              <a:rPr lang="en-US" sz="2000" b="1" i="1">
                <a:latin typeface="Arial" charset="0"/>
              </a:rPr>
              <a:t>generalists</a:t>
            </a:r>
            <a:r>
              <a:rPr lang="en-US" sz="2000">
                <a:latin typeface="Arial" charset="0"/>
              </a:rPr>
              <a:t>.</a:t>
            </a:r>
            <a:endParaRPr lang="de-AT" sz="2000">
              <a:latin typeface="Arial" charset="0"/>
            </a:endParaRPr>
          </a:p>
        </p:txBody>
      </p:sp>
      <p:pic>
        <p:nvPicPr>
          <p:cNvPr id="46084" name="Picture 4"/>
          <p:cNvPicPr>
            <a:picLocks noChangeAspect="1" noChangeArrowheads="1"/>
          </p:cNvPicPr>
          <p:nvPr/>
        </p:nvPicPr>
        <p:blipFill>
          <a:blip r:embed="rId2" cstate="print"/>
          <a:srcRect/>
          <a:stretch>
            <a:fillRect/>
          </a:stretch>
        </p:blipFill>
        <p:spPr bwMode="auto">
          <a:xfrm>
            <a:off x="7092950" y="1196975"/>
            <a:ext cx="1798638" cy="1349375"/>
          </a:xfrm>
          <a:prstGeom prst="rect">
            <a:avLst/>
          </a:prstGeom>
          <a:noFill/>
          <a:ln w="9525">
            <a:noFill/>
            <a:miter lim="800000"/>
            <a:headEnd/>
            <a:tailEnd/>
          </a:ln>
        </p:spPr>
      </p:pic>
      <p:sp>
        <p:nvSpPr>
          <p:cNvPr id="46085" name="Rechteck 5"/>
          <p:cNvSpPr>
            <a:spLocks noChangeArrowheads="1"/>
          </p:cNvSpPr>
          <p:nvPr/>
        </p:nvSpPr>
        <p:spPr bwMode="auto">
          <a:xfrm>
            <a:off x="107950" y="1412875"/>
            <a:ext cx="6840538" cy="461963"/>
          </a:xfrm>
          <a:prstGeom prst="rect">
            <a:avLst/>
          </a:prstGeom>
          <a:noFill/>
          <a:ln w="9525">
            <a:noFill/>
            <a:miter lim="800000"/>
            <a:headEnd/>
            <a:tailEnd/>
          </a:ln>
        </p:spPr>
        <p:txBody>
          <a:bodyPr>
            <a:spAutoFit/>
          </a:bodyPr>
          <a:lstStyle/>
          <a:p>
            <a:r>
              <a:rPr lang="de-DE" b="1"/>
              <a:t>AIDS </a:t>
            </a:r>
            <a:r>
              <a:rPr lang="de-DE" b="1">
                <a:sym typeface="Wingdings" pitchFamily="2" charset="2"/>
              </a:rPr>
              <a:t></a:t>
            </a:r>
            <a:r>
              <a:rPr lang="de-DE" b="1"/>
              <a:t>Acquired Immune Deficiency Syndrome</a:t>
            </a:r>
            <a:endParaRPr lang="de-AT"/>
          </a:p>
        </p:txBody>
      </p:sp>
      <p:sp>
        <p:nvSpPr>
          <p:cNvPr id="7" name="Rechteck 6"/>
          <p:cNvSpPr/>
          <p:nvPr/>
        </p:nvSpPr>
        <p:spPr>
          <a:xfrm>
            <a:off x="107950" y="1844675"/>
            <a:ext cx="6840538" cy="831850"/>
          </a:xfrm>
          <a:prstGeom prst="rect">
            <a:avLst/>
          </a:prstGeom>
        </p:spPr>
        <p:txBody>
          <a:bodyPr>
            <a:spAutoFit/>
          </a:bodyPr>
          <a:lstStyle/>
          <a:p>
            <a:pPr>
              <a:defRPr/>
            </a:pPr>
            <a:r>
              <a:rPr lang="de-DE" b="1" dirty="0"/>
              <a:t>HIV </a:t>
            </a:r>
            <a:r>
              <a:rPr lang="de-DE" b="1" dirty="0">
                <a:sym typeface="Wingdings" pitchFamily="2" charset="2"/>
              </a:rPr>
              <a:t></a:t>
            </a:r>
            <a:r>
              <a:rPr lang="de-DE" b="1" dirty="0"/>
              <a:t>Humane </a:t>
            </a:r>
            <a:r>
              <a:rPr lang="de-DE" b="1" dirty="0" err="1"/>
              <a:t>Immundefizienz</a:t>
            </a:r>
            <a:r>
              <a:rPr lang="de-DE" b="1" dirty="0"/>
              <a:t>-Virus</a:t>
            </a:r>
            <a:r>
              <a:rPr lang="de-DE" dirty="0"/>
              <a:t> </a:t>
            </a:r>
          </a:p>
          <a:p>
            <a:pPr marL="979488">
              <a:defRPr/>
            </a:pPr>
            <a:r>
              <a:rPr lang="de-DE" dirty="0"/>
              <a:t>(English:  </a:t>
            </a:r>
            <a:r>
              <a:rPr lang="de-DE" i="1" dirty="0"/>
              <a:t>human </a:t>
            </a:r>
            <a:r>
              <a:rPr lang="de-DE" i="1" dirty="0" err="1"/>
              <a:t>immunodeficiency</a:t>
            </a:r>
            <a:r>
              <a:rPr lang="de-DE" i="1" dirty="0"/>
              <a:t> </a:t>
            </a:r>
            <a:r>
              <a:rPr lang="de-DE" i="1" dirty="0" err="1"/>
              <a:t>virus</a:t>
            </a:r>
            <a:r>
              <a:rPr lang="de-DE" dirty="0"/>
              <a:t>), </a:t>
            </a:r>
            <a:endParaRPr lang="de-A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a:hlinkClick r:id="rId2" action="ppaction://hlinkfile"/>
          </p:cNvPr>
          <p:cNvPicPr>
            <a:picLocks noChangeAspect="1" noChangeArrowheads="1"/>
          </p:cNvPicPr>
          <p:nvPr/>
        </p:nvPicPr>
        <p:blipFill>
          <a:blip r:embed="rId3" cstate="print"/>
          <a:srcRect/>
          <a:stretch>
            <a:fillRect/>
          </a:stretch>
        </p:blipFill>
        <p:spPr bwMode="auto">
          <a:xfrm>
            <a:off x="7235825" y="44450"/>
            <a:ext cx="1798638" cy="1349375"/>
          </a:xfrm>
          <a:prstGeom prst="rect">
            <a:avLst/>
          </a:prstGeom>
          <a:noFill/>
          <a:ln w="9525">
            <a:noFill/>
            <a:miter lim="800000"/>
            <a:headEnd/>
            <a:tailEnd/>
          </a:ln>
        </p:spPr>
      </p:pic>
      <p:sp>
        <p:nvSpPr>
          <p:cNvPr id="47107" name="Textfeld 2"/>
          <p:cNvSpPr txBox="1">
            <a:spLocks noChangeArrowheads="1"/>
          </p:cNvSpPr>
          <p:nvPr/>
        </p:nvSpPr>
        <p:spPr bwMode="auto">
          <a:xfrm>
            <a:off x="142875" y="214313"/>
            <a:ext cx="8786813" cy="461962"/>
          </a:xfrm>
          <a:prstGeom prst="rect">
            <a:avLst/>
          </a:prstGeom>
          <a:noFill/>
          <a:ln w="9525">
            <a:noFill/>
            <a:miter lim="800000"/>
            <a:headEnd/>
            <a:tailEnd/>
          </a:ln>
        </p:spPr>
        <p:txBody>
          <a:bodyPr>
            <a:spAutoFit/>
          </a:bodyPr>
          <a:lstStyle/>
          <a:p>
            <a:r>
              <a:rPr lang="en-US" b="1">
                <a:latin typeface="Arial" charset="0"/>
              </a:rPr>
              <a:t>Simulation 1: One Mutant is active.</a:t>
            </a:r>
            <a:endParaRPr lang="de-AT">
              <a:latin typeface="Arial" charset="0"/>
            </a:endParaRPr>
          </a:p>
        </p:txBody>
      </p:sp>
      <p:sp>
        <p:nvSpPr>
          <p:cNvPr id="4" name="Textfeld 3"/>
          <p:cNvSpPr txBox="1"/>
          <p:nvPr/>
        </p:nvSpPr>
        <p:spPr>
          <a:xfrm>
            <a:off x="214313" y="1814513"/>
            <a:ext cx="7905750" cy="830262"/>
          </a:xfrm>
          <a:prstGeom prst="rect">
            <a:avLst/>
          </a:prstGeom>
          <a:noFill/>
          <a:ln>
            <a:solidFill>
              <a:schemeClr val="accent2">
                <a:lumMod val="50000"/>
              </a:schemeClr>
            </a:solidFill>
          </a:ln>
        </p:spPr>
        <p:txBody>
          <a:bodyPr wrap="none">
            <a:spAutoFit/>
          </a:bodyPr>
          <a:lstStyle/>
          <a:p>
            <a:pPr>
              <a:defRPr/>
            </a:pPr>
            <a:r>
              <a:rPr lang="en-US" dirty="0">
                <a:cs typeface="Arial" pitchFamily="34" charset="0"/>
              </a:rPr>
              <a:t>Virus (type 1):	  </a:t>
            </a:r>
          </a:p>
          <a:p>
            <a:pPr>
              <a:defRPr/>
            </a:pPr>
            <a:r>
              <a:rPr lang="en-US" dirty="0">
                <a:cs typeface="Arial" pitchFamily="34" charset="0"/>
              </a:rPr>
              <a:t>	vir1(n) = vir1(n-1) + r.vir1(n-1) – p.vir1(n-1).kill1(n-1)</a:t>
            </a:r>
            <a:endParaRPr lang="de-AT" dirty="0">
              <a:cs typeface="Arial" pitchFamily="34" charset="0"/>
            </a:endParaRPr>
          </a:p>
        </p:txBody>
      </p:sp>
      <p:sp>
        <p:nvSpPr>
          <p:cNvPr id="5" name="Textfeld 4"/>
          <p:cNvSpPr txBox="1"/>
          <p:nvPr/>
        </p:nvSpPr>
        <p:spPr>
          <a:xfrm>
            <a:off x="142875" y="4538663"/>
            <a:ext cx="8074025" cy="830262"/>
          </a:xfrm>
          <a:prstGeom prst="rect">
            <a:avLst/>
          </a:prstGeom>
          <a:noFill/>
          <a:ln>
            <a:solidFill>
              <a:schemeClr val="accent2">
                <a:lumMod val="50000"/>
              </a:schemeClr>
            </a:solidFill>
          </a:ln>
        </p:spPr>
        <p:txBody>
          <a:bodyPr wrap="none">
            <a:spAutoFit/>
          </a:bodyPr>
          <a:lstStyle/>
          <a:p>
            <a:pPr>
              <a:defRPr/>
            </a:pPr>
            <a:r>
              <a:rPr lang="en-US" dirty="0">
                <a:cs typeface="Arial" pitchFamily="34" charset="0"/>
              </a:rPr>
              <a:t>Resistant cells (type 1): </a:t>
            </a:r>
          </a:p>
          <a:p>
            <a:pPr>
              <a:defRPr/>
            </a:pPr>
            <a:r>
              <a:rPr lang="en-US" dirty="0">
                <a:cs typeface="Arial" pitchFamily="34" charset="0"/>
              </a:rPr>
              <a:t>	kill1(n) = kill1(n-1) + s.vir1(n-1) – q.vir1(n-1).kill1(n-1)</a:t>
            </a:r>
            <a:endParaRPr lang="de-AT" dirty="0">
              <a:cs typeface="Arial" pitchFamily="34" charset="0"/>
            </a:endParaRPr>
          </a:p>
        </p:txBody>
      </p:sp>
      <p:sp>
        <p:nvSpPr>
          <p:cNvPr id="6" name="Abgerundete rechteckige Legende 5"/>
          <p:cNvSpPr/>
          <p:nvPr/>
        </p:nvSpPr>
        <p:spPr>
          <a:xfrm>
            <a:off x="1116013" y="914400"/>
            <a:ext cx="2571750" cy="714375"/>
          </a:xfrm>
          <a:prstGeom prst="wedgeRoundRectCallout">
            <a:avLst>
              <a:gd name="adj1" fmla="val 55278"/>
              <a:gd name="adj2" fmla="val 141041"/>
              <a:gd name="adj3" fmla="val 16667"/>
            </a:avLst>
          </a:prstGeom>
          <a:solidFill>
            <a:srgbClr val="CDFF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800" b="1" dirty="0">
                <a:solidFill>
                  <a:schemeClr val="accent1">
                    <a:lumMod val="50000"/>
                  </a:schemeClr>
                </a:solidFill>
                <a:latin typeface="Arial" pitchFamily="34" charset="0"/>
                <a:cs typeface="Arial" pitchFamily="34" charset="0"/>
              </a:rPr>
              <a:t>r: </a:t>
            </a:r>
            <a:r>
              <a:rPr lang="de-AT" sz="1800" b="1" dirty="0" err="1">
                <a:solidFill>
                  <a:schemeClr val="accent1">
                    <a:lumMod val="50000"/>
                  </a:schemeClr>
                </a:solidFill>
                <a:latin typeface="Arial" pitchFamily="34" charset="0"/>
                <a:cs typeface="Arial" pitchFamily="34" charset="0"/>
              </a:rPr>
              <a:t>Increase</a:t>
            </a:r>
            <a:r>
              <a:rPr lang="de-AT" sz="1800" b="1" dirty="0">
                <a:solidFill>
                  <a:schemeClr val="accent1">
                    <a:lumMod val="50000"/>
                  </a:schemeClr>
                </a:solidFill>
                <a:latin typeface="Arial" pitchFamily="34" charset="0"/>
                <a:cs typeface="Arial" pitchFamily="34" charset="0"/>
              </a:rPr>
              <a:t> rate </a:t>
            </a:r>
            <a:r>
              <a:rPr lang="de-AT" sz="1800" b="1" dirty="0" err="1">
                <a:solidFill>
                  <a:schemeClr val="accent1">
                    <a:lumMod val="50000"/>
                  </a:schemeClr>
                </a:solidFill>
                <a:latin typeface="Arial" pitchFamily="34" charset="0"/>
                <a:cs typeface="Arial" pitchFamily="34" charset="0"/>
              </a:rPr>
              <a:t>of</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the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virus</a:t>
            </a:r>
            <a:r>
              <a:rPr lang="de-AT" sz="1800" b="1" dirty="0">
                <a:solidFill>
                  <a:schemeClr val="accent1">
                    <a:lumMod val="50000"/>
                  </a:schemeClr>
                </a:solidFill>
                <a:latin typeface="Arial" pitchFamily="34" charset="0"/>
                <a:cs typeface="Arial" pitchFamily="34" charset="0"/>
              </a:rPr>
              <a:t> (</a:t>
            </a:r>
            <a:r>
              <a:rPr lang="de-AT" sz="1800" b="1" dirty="0" smtClean="0">
                <a:solidFill>
                  <a:schemeClr val="accent1">
                    <a:lumMod val="50000"/>
                  </a:schemeClr>
                </a:solidFill>
                <a:latin typeface="Arial" pitchFamily="34" charset="0"/>
                <a:cs typeface="Arial" pitchFamily="34" charset="0"/>
              </a:rPr>
              <a:t>r=0.1</a:t>
            </a:r>
            <a:r>
              <a:rPr lang="de-AT" sz="1800" b="1" dirty="0">
                <a:solidFill>
                  <a:schemeClr val="accent1">
                    <a:lumMod val="50000"/>
                  </a:schemeClr>
                </a:solidFill>
                <a:latin typeface="Arial" pitchFamily="34" charset="0"/>
                <a:cs typeface="Arial" pitchFamily="34" charset="0"/>
              </a:rPr>
              <a:t>)</a:t>
            </a:r>
          </a:p>
        </p:txBody>
      </p:sp>
      <p:sp>
        <p:nvSpPr>
          <p:cNvPr id="7" name="Abgerundete rechteckige Legende 6"/>
          <p:cNvSpPr/>
          <p:nvPr/>
        </p:nvSpPr>
        <p:spPr>
          <a:xfrm>
            <a:off x="3851275" y="620713"/>
            <a:ext cx="3779838" cy="1079500"/>
          </a:xfrm>
          <a:prstGeom prst="wedgeRoundRectCallout">
            <a:avLst>
              <a:gd name="adj1" fmla="val -8303"/>
              <a:gd name="adj2" fmla="val 111244"/>
              <a:gd name="adj3" fmla="val 16667"/>
            </a:avLst>
          </a:prstGeom>
          <a:solidFill>
            <a:srgbClr val="CDFF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800" b="1" dirty="0">
                <a:solidFill>
                  <a:schemeClr val="accent1">
                    <a:lumMod val="50000"/>
                  </a:schemeClr>
                </a:solidFill>
                <a:latin typeface="Arial" pitchFamily="34" charset="0"/>
                <a:cs typeface="Arial" pitchFamily="34" charset="0"/>
              </a:rPr>
              <a:t>p:„Efficiency“ </a:t>
            </a:r>
            <a:r>
              <a:rPr lang="de-AT" sz="1800" b="1" dirty="0" err="1">
                <a:solidFill>
                  <a:schemeClr val="accent1">
                    <a:lumMod val="50000"/>
                  </a:schemeClr>
                </a:solidFill>
                <a:latin typeface="Arial" pitchFamily="34" charset="0"/>
                <a:cs typeface="Arial" pitchFamily="34" charset="0"/>
              </a:rPr>
              <a:t>of</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the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cT-cells</a:t>
            </a:r>
            <a:r>
              <a:rPr lang="de-AT" sz="1800" b="1" dirty="0">
                <a:solidFill>
                  <a:schemeClr val="accent1">
                    <a:lumMod val="50000"/>
                  </a:schemeClr>
                </a:solidFill>
                <a:latin typeface="Arial" pitchFamily="34" charset="0"/>
                <a:cs typeface="Arial" pitchFamily="34" charset="0"/>
              </a:rPr>
              <a:t> in </a:t>
            </a:r>
            <a:r>
              <a:rPr lang="de-AT" sz="1800" b="1" dirty="0" err="1">
                <a:solidFill>
                  <a:schemeClr val="accent1">
                    <a:lumMod val="50000"/>
                  </a:schemeClr>
                </a:solidFill>
                <a:latin typeface="Arial" pitchFamily="34" charset="0"/>
                <a:cs typeface="Arial" pitchFamily="34" charset="0"/>
              </a:rPr>
              <a:t>their</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fight</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of</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resistance</a:t>
            </a:r>
            <a:r>
              <a:rPr lang="de-AT" sz="1800" b="1" dirty="0">
                <a:solidFill>
                  <a:schemeClr val="accent1">
                    <a:lumMod val="50000"/>
                  </a:schemeClr>
                </a:solidFill>
                <a:latin typeface="Arial" pitchFamily="34" charset="0"/>
                <a:cs typeface="Arial" pitchFamily="34" charset="0"/>
              </a:rPr>
              <a:t> (</a:t>
            </a:r>
            <a:r>
              <a:rPr lang="de-AT" sz="1800" b="1" dirty="0" smtClean="0">
                <a:solidFill>
                  <a:schemeClr val="accent1">
                    <a:lumMod val="50000"/>
                  </a:schemeClr>
                </a:solidFill>
                <a:latin typeface="Arial" pitchFamily="34" charset="0"/>
                <a:cs typeface="Arial" pitchFamily="34" charset="0"/>
              </a:rPr>
              <a:t>p=0.002</a:t>
            </a:r>
            <a:r>
              <a:rPr lang="de-AT" sz="1800" b="1" dirty="0">
                <a:solidFill>
                  <a:schemeClr val="accent1">
                    <a:lumMod val="50000"/>
                  </a:schemeClr>
                </a:solidFill>
                <a:latin typeface="Arial" pitchFamily="34" charset="0"/>
                <a:cs typeface="Arial" pitchFamily="34" charset="0"/>
              </a:rPr>
              <a:t>)</a:t>
            </a:r>
          </a:p>
        </p:txBody>
      </p:sp>
      <p:sp>
        <p:nvSpPr>
          <p:cNvPr id="9" name="Abgerundete rechteckige Legende 8"/>
          <p:cNvSpPr/>
          <p:nvPr/>
        </p:nvSpPr>
        <p:spPr>
          <a:xfrm>
            <a:off x="1331913" y="2716213"/>
            <a:ext cx="3074987" cy="1649412"/>
          </a:xfrm>
          <a:prstGeom prst="wedgeRoundRectCallout">
            <a:avLst>
              <a:gd name="adj1" fmla="val 34252"/>
              <a:gd name="adj2" fmla="val 92110"/>
              <a:gd name="adj3" fmla="val 16667"/>
            </a:avLst>
          </a:prstGeom>
          <a:solidFill>
            <a:srgbClr val="CDFF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800" b="1" dirty="0">
                <a:solidFill>
                  <a:schemeClr val="accent1">
                    <a:lumMod val="50000"/>
                  </a:schemeClr>
                </a:solidFill>
                <a:latin typeface="Arial" pitchFamily="34" charset="0"/>
                <a:cs typeface="Arial" pitchFamily="34" charset="0"/>
              </a:rPr>
              <a:t>s: The </a:t>
            </a:r>
            <a:r>
              <a:rPr lang="de-AT" sz="1800" b="1" dirty="0" err="1">
                <a:solidFill>
                  <a:schemeClr val="accent1">
                    <a:lumMod val="50000"/>
                  </a:schemeClr>
                </a:solidFill>
                <a:latin typeface="Arial" pitchFamily="34" charset="0"/>
                <a:cs typeface="Arial" pitchFamily="34" charset="0"/>
              </a:rPr>
              <a:t>increase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of</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the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cT-cells</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which</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are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generated</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by</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the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virus</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mutant</a:t>
            </a:r>
            <a:r>
              <a:rPr lang="de-AT" sz="1800" b="1" dirty="0">
                <a:solidFill>
                  <a:schemeClr val="accent1">
                    <a:lumMod val="50000"/>
                  </a:schemeClr>
                </a:solidFill>
                <a:latin typeface="Arial" pitchFamily="34" charset="0"/>
                <a:cs typeface="Arial" pitchFamily="34" charset="0"/>
              </a:rPr>
              <a:t> 1 (</a:t>
            </a:r>
            <a:r>
              <a:rPr lang="de-AT" sz="1800" b="1" dirty="0" smtClean="0">
                <a:solidFill>
                  <a:schemeClr val="accent1">
                    <a:lumMod val="50000"/>
                  </a:schemeClr>
                </a:solidFill>
                <a:latin typeface="Arial" pitchFamily="34" charset="0"/>
                <a:cs typeface="Arial" pitchFamily="34" charset="0"/>
              </a:rPr>
              <a:t>s=0.02</a:t>
            </a:r>
            <a:r>
              <a:rPr lang="de-AT" sz="1800" b="1" dirty="0">
                <a:solidFill>
                  <a:schemeClr val="accent1">
                    <a:lumMod val="50000"/>
                  </a:schemeClr>
                </a:solidFill>
                <a:latin typeface="Arial" pitchFamily="34" charset="0"/>
                <a:cs typeface="Arial" pitchFamily="34" charset="0"/>
              </a:rPr>
              <a:t>)</a:t>
            </a:r>
          </a:p>
        </p:txBody>
      </p:sp>
      <p:sp>
        <p:nvSpPr>
          <p:cNvPr id="10" name="Abgerundete rechteckige Legende 9"/>
          <p:cNvSpPr/>
          <p:nvPr/>
        </p:nvSpPr>
        <p:spPr>
          <a:xfrm>
            <a:off x="5076825" y="2787650"/>
            <a:ext cx="2808288" cy="1433513"/>
          </a:xfrm>
          <a:prstGeom prst="wedgeRoundRectCallout">
            <a:avLst>
              <a:gd name="adj1" fmla="val -31247"/>
              <a:gd name="adj2" fmla="val 106403"/>
              <a:gd name="adj3" fmla="val 16667"/>
            </a:avLst>
          </a:prstGeom>
          <a:solidFill>
            <a:srgbClr val="CDFF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800" b="1" dirty="0">
                <a:solidFill>
                  <a:schemeClr val="accent1">
                    <a:lumMod val="50000"/>
                  </a:schemeClr>
                </a:solidFill>
                <a:latin typeface="Arial" pitchFamily="34" charset="0"/>
                <a:cs typeface="Arial" pitchFamily="34" charset="0"/>
              </a:rPr>
              <a:t>q: The  </a:t>
            </a:r>
            <a:r>
              <a:rPr lang="de-AT" sz="1800" b="1" dirty="0" err="1">
                <a:solidFill>
                  <a:schemeClr val="accent1">
                    <a:lumMod val="50000"/>
                  </a:schemeClr>
                </a:solidFill>
                <a:latin typeface="Arial" pitchFamily="34" charset="0"/>
                <a:cs typeface="Arial" pitchFamily="34" charset="0"/>
              </a:rPr>
              <a:t>agressiveness</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of</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the</a:t>
            </a:r>
            <a:r>
              <a:rPr lang="de-AT" sz="1800" b="1" dirty="0">
                <a:solidFill>
                  <a:schemeClr val="accent1">
                    <a:lumMod val="50000"/>
                  </a:schemeClr>
                </a:solidFill>
                <a:latin typeface="Arial" pitchFamily="34" charset="0"/>
                <a:cs typeface="Arial" pitchFamily="34" charset="0"/>
              </a:rPr>
              <a:t> </a:t>
            </a:r>
            <a:r>
              <a:rPr lang="de-AT" sz="1800" b="1" dirty="0" err="1">
                <a:solidFill>
                  <a:schemeClr val="accent1">
                    <a:lumMod val="50000"/>
                  </a:schemeClr>
                </a:solidFill>
                <a:latin typeface="Arial" pitchFamily="34" charset="0"/>
                <a:cs typeface="Arial" pitchFamily="34" charset="0"/>
              </a:rPr>
              <a:t>viruses</a:t>
            </a:r>
            <a:r>
              <a:rPr lang="de-AT" sz="1800" b="1" dirty="0">
                <a:solidFill>
                  <a:schemeClr val="accent1">
                    <a:lumMod val="50000"/>
                  </a:schemeClr>
                </a:solidFill>
                <a:latin typeface="Arial" pitchFamily="34" charset="0"/>
                <a:cs typeface="Arial" pitchFamily="34" charset="0"/>
              </a:rPr>
              <a:t> (</a:t>
            </a:r>
            <a:r>
              <a:rPr lang="de-AT" sz="1800" b="1" dirty="0" smtClean="0">
                <a:solidFill>
                  <a:schemeClr val="accent1">
                    <a:lumMod val="50000"/>
                  </a:schemeClr>
                </a:solidFill>
                <a:latin typeface="Arial" pitchFamily="34" charset="0"/>
                <a:cs typeface="Arial" pitchFamily="34" charset="0"/>
              </a:rPr>
              <a:t>q=0.00004</a:t>
            </a:r>
            <a:r>
              <a:rPr lang="de-AT" sz="1800" b="1" dirty="0">
                <a:solidFill>
                  <a:schemeClr val="accent1">
                    <a:lumMod val="50000"/>
                  </a:schemeClr>
                </a:solidFill>
                <a:latin typeface="Arial" pitchFamily="34" charset="0"/>
                <a:cs typeface="Arial" pitchFamily="34" charset="0"/>
              </a:rPr>
              <a:t>)</a:t>
            </a:r>
          </a:p>
        </p:txBody>
      </p:sp>
      <p:sp>
        <p:nvSpPr>
          <p:cNvPr id="47114" name="Rechteck 10"/>
          <p:cNvSpPr>
            <a:spLocks noChangeArrowheads="1"/>
          </p:cNvSpPr>
          <p:nvPr/>
        </p:nvSpPr>
        <p:spPr bwMode="auto">
          <a:xfrm>
            <a:off x="107950" y="6105525"/>
            <a:ext cx="8712200" cy="708025"/>
          </a:xfrm>
          <a:prstGeom prst="rect">
            <a:avLst/>
          </a:prstGeom>
          <a:noFill/>
          <a:ln w="9525">
            <a:noFill/>
            <a:miter lim="800000"/>
            <a:headEnd/>
            <a:tailEnd/>
          </a:ln>
        </p:spPr>
        <p:txBody>
          <a:bodyPr>
            <a:spAutoFit/>
          </a:bodyPr>
          <a:lstStyle/>
          <a:p>
            <a:r>
              <a:rPr lang="en-US" sz="2000" dirty="0">
                <a:latin typeface="Arial" charset="0"/>
              </a:rPr>
              <a:t>One step in time represents </a:t>
            </a:r>
            <a:r>
              <a:rPr lang="en-US" sz="2000" dirty="0" smtClean="0">
                <a:latin typeface="Arial" charset="0"/>
              </a:rPr>
              <a:t>0.005 </a:t>
            </a:r>
            <a:r>
              <a:rPr lang="en-US" sz="2000" dirty="0">
                <a:latin typeface="Arial" charset="0"/>
              </a:rPr>
              <a:t>years (i.e. 200 steps describe a year)</a:t>
            </a:r>
          </a:p>
          <a:p>
            <a:r>
              <a:rPr lang="de-AT" sz="2000" dirty="0">
                <a:latin typeface="Arial" charset="0"/>
              </a:rPr>
              <a:t>Source </a:t>
            </a:r>
            <a:r>
              <a:rPr lang="de-AT" sz="2000" dirty="0" err="1">
                <a:latin typeface="Arial" charset="0"/>
              </a:rPr>
              <a:t>of</a:t>
            </a:r>
            <a:r>
              <a:rPr lang="de-AT" sz="2000" dirty="0">
                <a:latin typeface="Arial" charset="0"/>
              </a:rPr>
              <a:t> </a:t>
            </a:r>
            <a:r>
              <a:rPr lang="de-AT" sz="2000" dirty="0" err="1">
                <a:latin typeface="Arial" charset="0"/>
              </a:rPr>
              <a:t>the</a:t>
            </a:r>
            <a:r>
              <a:rPr lang="de-AT" sz="2000" dirty="0">
                <a:latin typeface="Arial" charset="0"/>
              </a:rPr>
              <a:t> </a:t>
            </a:r>
            <a:r>
              <a:rPr lang="de-AT" sz="2000" dirty="0" err="1">
                <a:latin typeface="Arial" charset="0"/>
              </a:rPr>
              <a:t>parameter</a:t>
            </a:r>
            <a:r>
              <a:rPr lang="de-AT" sz="2000" dirty="0">
                <a:latin typeface="Arial" charset="0"/>
              </a:rPr>
              <a:t> </a:t>
            </a:r>
            <a:r>
              <a:rPr lang="de-AT" sz="2000" dirty="0" err="1">
                <a:latin typeface="Arial" charset="0"/>
              </a:rPr>
              <a:t>values</a:t>
            </a:r>
            <a:r>
              <a:rPr lang="de-AT" sz="2000" dirty="0">
                <a:latin typeface="Arial" charset="0"/>
              </a:rPr>
              <a:t>: [LIPPA, 1997, NOWAK, 1992]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feld 2"/>
          <p:cNvSpPr txBox="1">
            <a:spLocks noChangeArrowheads="1"/>
          </p:cNvSpPr>
          <p:nvPr/>
        </p:nvSpPr>
        <p:spPr bwMode="auto">
          <a:xfrm>
            <a:off x="357188" y="385763"/>
            <a:ext cx="4729162" cy="523875"/>
          </a:xfrm>
          <a:prstGeom prst="rect">
            <a:avLst/>
          </a:prstGeom>
          <a:noFill/>
          <a:ln w="9525">
            <a:noFill/>
            <a:miter lim="800000"/>
            <a:headEnd/>
            <a:tailEnd/>
          </a:ln>
        </p:spPr>
        <p:txBody>
          <a:bodyPr wrap="none">
            <a:spAutoFit/>
          </a:bodyPr>
          <a:lstStyle/>
          <a:p>
            <a:r>
              <a:rPr lang="en-US" sz="2800" b="1">
                <a:latin typeface="Arial" charset="0"/>
              </a:rPr>
              <a:t>Simulation 2: Two mutants</a:t>
            </a:r>
            <a:endParaRPr lang="de-AT" sz="2800">
              <a:latin typeface="Arial" charset="0"/>
            </a:endParaRPr>
          </a:p>
        </p:txBody>
      </p:sp>
      <p:pic>
        <p:nvPicPr>
          <p:cNvPr id="48131" name="Picture 4"/>
          <p:cNvPicPr>
            <a:picLocks noChangeAspect="1" noChangeArrowheads="1"/>
          </p:cNvPicPr>
          <p:nvPr/>
        </p:nvPicPr>
        <p:blipFill>
          <a:blip r:embed="rId2" cstate="print"/>
          <a:srcRect/>
          <a:stretch>
            <a:fillRect/>
          </a:stretch>
        </p:blipFill>
        <p:spPr bwMode="auto">
          <a:xfrm>
            <a:off x="7237413" y="115888"/>
            <a:ext cx="1798637" cy="1350962"/>
          </a:xfrm>
          <a:prstGeom prst="rect">
            <a:avLst/>
          </a:prstGeom>
          <a:noFill/>
          <a:ln w="9525">
            <a:noFill/>
            <a:miter lim="800000"/>
            <a:headEnd/>
            <a:tailEnd/>
          </a:ln>
        </p:spPr>
      </p:pic>
      <p:sp>
        <p:nvSpPr>
          <p:cNvPr id="48132" name="Rechteck 5"/>
          <p:cNvSpPr>
            <a:spLocks noChangeArrowheads="1"/>
          </p:cNvSpPr>
          <p:nvPr/>
        </p:nvSpPr>
        <p:spPr bwMode="auto">
          <a:xfrm>
            <a:off x="34925" y="2074863"/>
            <a:ext cx="8964613" cy="1570037"/>
          </a:xfrm>
          <a:prstGeom prst="rect">
            <a:avLst/>
          </a:prstGeom>
          <a:noFill/>
          <a:ln w="9525">
            <a:noFill/>
            <a:miter lim="800000"/>
            <a:headEnd/>
            <a:tailEnd/>
          </a:ln>
        </p:spPr>
        <p:txBody>
          <a:bodyPr>
            <a:spAutoFit/>
          </a:bodyPr>
          <a:lstStyle/>
          <a:p>
            <a:r>
              <a:rPr lang="en-US">
                <a:latin typeface="Arial" charset="0"/>
              </a:rPr>
              <a:t>Two mutants are active, the second of which shall appear after 60 steps of time (which means after about 3.6 months).</a:t>
            </a:r>
          </a:p>
          <a:p>
            <a:endParaRPr lang="en-US">
              <a:latin typeface="Arial" charset="0"/>
            </a:endParaRPr>
          </a:p>
          <a:p>
            <a:r>
              <a:rPr lang="en-US">
                <a:latin typeface="Arial" charset="0"/>
              </a:rPr>
              <a:t>(The values of the parameters r,s,p,q are the same as in case 1)</a:t>
            </a:r>
            <a:endParaRPr lang="de-AT">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feld 2"/>
          <p:cNvSpPr txBox="1">
            <a:spLocks noChangeArrowheads="1"/>
          </p:cNvSpPr>
          <p:nvPr/>
        </p:nvSpPr>
        <p:spPr bwMode="auto">
          <a:xfrm>
            <a:off x="357188" y="109538"/>
            <a:ext cx="5818187" cy="461962"/>
          </a:xfrm>
          <a:prstGeom prst="rect">
            <a:avLst/>
          </a:prstGeom>
          <a:noFill/>
          <a:ln w="9525">
            <a:noFill/>
            <a:miter lim="800000"/>
            <a:headEnd/>
            <a:tailEnd/>
          </a:ln>
        </p:spPr>
        <p:txBody>
          <a:bodyPr wrap="none">
            <a:spAutoFit/>
          </a:bodyPr>
          <a:lstStyle/>
          <a:p>
            <a:r>
              <a:rPr lang="en-US" b="1">
                <a:latin typeface="Arial" charset="0"/>
              </a:rPr>
              <a:t>Simulation 2:  Two Mutants are active</a:t>
            </a:r>
            <a:endParaRPr lang="de-AT"/>
          </a:p>
        </p:txBody>
      </p:sp>
      <p:sp>
        <p:nvSpPr>
          <p:cNvPr id="6" name="Textfeld 5"/>
          <p:cNvSpPr txBox="1"/>
          <p:nvPr/>
        </p:nvSpPr>
        <p:spPr>
          <a:xfrm>
            <a:off x="107950" y="549275"/>
            <a:ext cx="8785225" cy="830263"/>
          </a:xfrm>
          <a:prstGeom prst="rect">
            <a:avLst/>
          </a:prstGeom>
          <a:noFill/>
          <a:ln>
            <a:solidFill>
              <a:schemeClr val="accent2">
                <a:lumMod val="50000"/>
              </a:schemeClr>
            </a:solidFill>
          </a:ln>
        </p:spPr>
        <p:txBody>
          <a:bodyPr>
            <a:spAutoFit/>
          </a:bodyPr>
          <a:lstStyle/>
          <a:p>
            <a:pPr>
              <a:defRPr/>
            </a:pPr>
            <a:r>
              <a:rPr lang="en-US" dirty="0">
                <a:cs typeface="Arial" pitchFamily="34" charset="0"/>
              </a:rPr>
              <a:t>Virus (type 1):	  </a:t>
            </a:r>
          </a:p>
          <a:p>
            <a:pPr marL="358775">
              <a:defRPr/>
            </a:pPr>
            <a:r>
              <a:rPr lang="en-US" dirty="0">
                <a:cs typeface="Arial" pitchFamily="34" charset="0"/>
              </a:rPr>
              <a:t>vir1(n) = vir1(n-1) + r.vir1(n-1) – p.vir1(n-1).kill1(n-1)</a:t>
            </a:r>
            <a:endParaRPr lang="de-AT" dirty="0">
              <a:cs typeface="Arial" pitchFamily="34" charset="0"/>
            </a:endParaRPr>
          </a:p>
        </p:txBody>
      </p:sp>
      <p:sp>
        <p:nvSpPr>
          <p:cNvPr id="9" name="Textfeld 8"/>
          <p:cNvSpPr txBox="1"/>
          <p:nvPr/>
        </p:nvSpPr>
        <p:spPr>
          <a:xfrm>
            <a:off x="142875" y="1628775"/>
            <a:ext cx="8750300" cy="830263"/>
          </a:xfrm>
          <a:prstGeom prst="rect">
            <a:avLst/>
          </a:prstGeom>
          <a:noFill/>
          <a:ln>
            <a:solidFill>
              <a:schemeClr val="accent2">
                <a:lumMod val="50000"/>
              </a:schemeClr>
            </a:solidFill>
          </a:ln>
        </p:spPr>
        <p:txBody>
          <a:bodyPr>
            <a:spAutoFit/>
          </a:bodyPr>
          <a:lstStyle/>
          <a:p>
            <a:pPr>
              <a:defRPr/>
            </a:pPr>
            <a:r>
              <a:rPr lang="en-US" dirty="0">
                <a:cs typeface="Arial" pitchFamily="34" charset="0"/>
              </a:rPr>
              <a:t>Resistant cells (type 1): </a:t>
            </a:r>
          </a:p>
          <a:p>
            <a:pPr marL="358775">
              <a:defRPr/>
            </a:pPr>
            <a:r>
              <a:rPr lang="en-US" dirty="0">
                <a:cs typeface="Arial" pitchFamily="34" charset="0"/>
              </a:rPr>
              <a:t>kill1(n) = kill1(n-1) + s.vir1(n-1) – q.vir1 (n-1).kill1(n-1)</a:t>
            </a:r>
            <a:endParaRPr lang="de-AT" dirty="0">
              <a:cs typeface="Arial" pitchFamily="34" charset="0"/>
            </a:endParaRPr>
          </a:p>
        </p:txBody>
      </p:sp>
      <p:sp>
        <p:nvSpPr>
          <p:cNvPr id="10" name="Textfeld 9"/>
          <p:cNvSpPr txBox="1"/>
          <p:nvPr/>
        </p:nvSpPr>
        <p:spPr>
          <a:xfrm>
            <a:off x="195263" y="2708275"/>
            <a:ext cx="8697912" cy="831850"/>
          </a:xfrm>
          <a:prstGeom prst="rect">
            <a:avLst/>
          </a:prstGeom>
          <a:noFill/>
          <a:ln>
            <a:solidFill>
              <a:schemeClr val="accent2">
                <a:lumMod val="50000"/>
              </a:schemeClr>
            </a:solidFill>
          </a:ln>
        </p:spPr>
        <p:txBody>
          <a:bodyPr>
            <a:spAutoFit/>
          </a:bodyPr>
          <a:lstStyle/>
          <a:p>
            <a:pPr>
              <a:defRPr/>
            </a:pPr>
            <a:r>
              <a:rPr lang="en-US" dirty="0">
                <a:cs typeface="Arial" pitchFamily="34" charset="0"/>
              </a:rPr>
              <a:t>Virus (type 2):	  </a:t>
            </a:r>
          </a:p>
          <a:p>
            <a:pPr marL="261938">
              <a:defRPr/>
            </a:pPr>
            <a:r>
              <a:rPr lang="en-US" dirty="0">
                <a:cs typeface="Arial" pitchFamily="34" charset="0"/>
              </a:rPr>
              <a:t>vir2(n) = vir2(n-1) + r.vir2(n-1) – p.vir2(n-1).kill2(n-1)</a:t>
            </a:r>
            <a:r>
              <a:rPr lang="en-US" dirty="0">
                <a:cs typeface="Arial" pitchFamily="34" charset="0"/>
                <a:sym typeface="Euclid Symbol"/>
              </a:rPr>
              <a:t>n60</a:t>
            </a:r>
            <a:endParaRPr lang="de-AT" dirty="0">
              <a:cs typeface="Arial" pitchFamily="34" charset="0"/>
            </a:endParaRPr>
          </a:p>
        </p:txBody>
      </p:sp>
      <p:sp>
        <p:nvSpPr>
          <p:cNvPr id="11" name="Textfeld 10"/>
          <p:cNvSpPr txBox="1"/>
          <p:nvPr/>
        </p:nvSpPr>
        <p:spPr>
          <a:xfrm>
            <a:off x="71438" y="3678238"/>
            <a:ext cx="8964612" cy="830262"/>
          </a:xfrm>
          <a:prstGeom prst="rect">
            <a:avLst/>
          </a:prstGeom>
          <a:noFill/>
          <a:ln>
            <a:solidFill>
              <a:schemeClr val="accent2">
                <a:lumMod val="50000"/>
              </a:schemeClr>
            </a:solidFill>
          </a:ln>
        </p:spPr>
        <p:txBody>
          <a:bodyPr>
            <a:spAutoFit/>
          </a:bodyPr>
          <a:lstStyle/>
          <a:p>
            <a:pPr>
              <a:defRPr/>
            </a:pPr>
            <a:r>
              <a:rPr lang="en-US" dirty="0">
                <a:cs typeface="Arial" pitchFamily="34" charset="0"/>
              </a:rPr>
              <a:t>Resistant cells (type 2): </a:t>
            </a:r>
          </a:p>
          <a:p>
            <a:pPr marL="358775">
              <a:defRPr/>
            </a:pPr>
            <a:r>
              <a:rPr lang="en-US" dirty="0">
                <a:cs typeface="Arial" pitchFamily="34" charset="0"/>
              </a:rPr>
              <a:t>kill2(n) = kill2(n-1) + s.vir2(n-1) – </a:t>
            </a:r>
            <a:r>
              <a:rPr lang="en-US" dirty="0" err="1">
                <a:cs typeface="Arial" pitchFamily="34" charset="0"/>
              </a:rPr>
              <a:t>q.virtot</a:t>
            </a:r>
            <a:r>
              <a:rPr lang="en-US" dirty="0">
                <a:cs typeface="Arial" pitchFamily="34" charset="0"/>
              </a:rPr>
              <a:t>(n-1).kill2(n-1)</a:t>
            </a:r>
            <a:r>
              <a:rPr lang="en-US" dirty="0">
                <a:cs typeface="Arial" pitchFamily="34" charset="0"/>
                <a:sym typeface="Euclid Symbol"/>
              </a:rPr>
              <a:t> n60</a:t>
            </a:r>
            <a:endParaRPr lang="de-AT" dirty="0">
              <a:cs typeface="Arial" pitchFamily="34" charset="0"/>
            </a:endParaRPr>
          </a:p>
        </p:txBody>
      </p:sp>
      <p:sp>
        <p:nvSpPr>
          <p:cNvPr id="12" name="Textfeld 11"/>
          <p:cNvSpPr txBox="1"/>
          <p:nvPr/>
        </p:nvSpPr>
        <p:spPr>
          <a:xfrm>
            <a:off x="142875" y="4686300"/>
            <a:ext cx="3997325" cy="830263"/>
          </a:xfrm>
          <a:prstGeom prst="rect">
            <a:avLst/>
          </a:prstGeom>
          <a:noFill/>
          <a:ln>
            <a:solidFill>
              <a:schemeClr val="accent2">
                <a:lumMod val="50000"/>
              </a:schemeClr>
            </a:solidFill>
          </a:ln>
        </p:spPr>
        <p:txBody>
          <a:bodyPr>
            <a:spAutoFit/>
          </a:bodyPr>
          <a:lstStyle/>
          <a:p>
            <a:pPr>
              <a:defRPr/>
            </a:pPr>
            <a:r>
              <a:rPr lang="en-US" dirty="0">
                <a:cs typeface="Arial" pitchFamily="34" charset="0"/>
              </a:rPr>
              <a:t>Total number of virus:</a:t>
            </a:r>
          </a:p>
          <a:p>
            <a:pPr marL="358775">
              <a:defRPr/>
            </a:pPr>
            <a:r>
              <a:rPr lang="en-US" dirty="0" err="1">
                <a:cs typeface="Arial" pitchFamily="34" charset="0"/>
              </a:rPr>
              <a:t>virtot</a:t>
            </a:r>
            <a:r>
              <a:rPr lang="en-US" dirty="0">
                <a:cs typeface="Arial" pitchFamily="34" charset="0"/>
              </a:rPr>
              <a:t>(n)=vir1(n) + vir2(n)</a:t>
            </a:r>
            <a:endParaRPr lang="de-AT" dirty="0">
              <a:cs typeface="Arial" pitchFamily="34" charset="0"/>
            </a:endParaRPr>
          </a:p>
        </p:txBody>
      </p:sp>
      <p:sp>
        <p:nvSpPr>
          <p:cNvPr id="13" name="Textfeld 12"/>
          <p:cNvSpPr txBox="1"/>
          <p:nvPr/>
        </p:nvSpPr>
        <p:spPr>
          <a:xfrm>
            <a:off x="158750" y="5732463"/>
            <a:ext cx="3986213" cy="831850"/>
          </a:xfrm>
          <a:prstGeom prst="rect">
            <a:avLst/>
          </a:prstGeom>
          <a:noFill/>
          <a:ln>
            <a:solidFill>
              <a:schemeClr val="accent2">
                <a:lumMod val="50000"/>
              </a:schemeClr>
            </a:solidFill>
          </a:ln>
        </p:spPr>
        <p:txBody>
          <a:bodyPr wrap="none">
            <a:spAutoFit/>
          </a:bodyPr>
          <a:lstStyle/>
          <a:p>
            <a:pPr>
              <a:defRPr/>
            </a:pPr>
            <a:r>
              <a:rPr lang="en-US" dirty="0">
                <a:cs typeface="Arial" pitchFamily="34" charset="0"/>
              </a:rPr>
              <a:t>Total number of resistant cells:</a:t>
            </a:r>
          </a:p>
          <a:p>
            <a:pPr marL="358775">
              <a:defRPr/>
            </a:pPr>
            <a:r>
              <a:rPr lang="en-US" dirty="0" err="1">
                <a:cs typeface="Arial" pitchFamily="34" charset="0"/>
              </a:rPr>
              <a:t>killtot</a:t>
            </a:r>
            <a:r>
              <a:rPr lang="en-US" dirty="0">
                <a:cs typeface="Arial" pitchFamily="34" charset="0"/>
              </a:rPr>
              <a:t>(n)=kill1(n) + kill2(n)</a:t>
            </a:r>
            <a:endParaRPr lang="de-AT" dirty="0">
              <a:cs typeface="Arial" pitchFamily="34" charset="0"/>
            </a:endParaRPr>
          </a:p>
        </p:txBody>
      </p:sp>
      <p:sp>
        <p:nvSpPr>
          <p:cNvPr id="15" name="Rechteck 14"/>
          <p:cNvSpPr/>
          <p:nvPr/>
        </p:nvSpPr>
        <p:spPr>
          <a:xfrm>
            <a:off x="5076825" y="4076700"/>
            <a:ext cx="1366838" cy="431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6" name="Rechteck 15"/>
          <p:cNvSpPr/>
          <p:nvPr/>
        </p:nvSpPr>
        <p:spPr>
          <a:xfrm>
            <a:off x="7308850" y="3141663"/>
            <a:ext cx="863600" cy="43180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7" name="Rechteck 16"/>
          <p:cNvSpPr/>
          <p:nvPr/>
        </p:nvSpPr>
        <p:spPr>
          <a:xfrm>
            <a:off x="7667625" y="4005263"/>
            <a:ext cx="865188" cy="43180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pic>
        <p:nvPicPr>
          <p:cNvPr id="49164" name="Picture 4">
            <a:hlinkClick r:id="rId2" action="ppaction://hlinkfile"/>
          </p:cNvPr>
          <p:cNvPicPr>
            <a:picLocks noChangeAspect="1" noChangeArrowheads="1"/>
          </p:cNvPicPr>
          <p:nvPr/>
        </p:nvPicPr>
        <p:blipFill>
          <a:blip r:embed="rId3" cstate="print"/>
          <a:srcRect/>
          <a:stretch>
            <a:fillRect/>
          </a:stretch>
        </p:blipFill>
        <p:spPr bwMode="auto">
          <a:xfrm>
            <a:off x="7165975" y="5392738"/>
            <a:ext cx="1798638" cy="1349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5" grpId="0" animBg="1"/>
      <p:bldP spid="16" grpId="0" animBg="1"/>
      <p:bldP spid="1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feld 1"/>
          <p:cNvSpPr txBox="1">
            <a:spLocks noChangeArrowheads="1"/>
          </p:cNvSpPr>
          <p:nvPr/>
        </p:nvSpPr>
        <p:spPr bwMode="auto">
          <a:xfrm>
            <a:off x="96838" y="293688"/>
            <a:ext cx="8532812" cy="830262"/>
          </a:xfrm>
          <a:prstGeom prst="rect">
            <a:avLst/>
          </a:prstGeom>
          <a:noFill/>
          <a:ln w="9525">
            <a:noFill/>
            <a:miter lim="800000"/>
            <a:headEnd/>
            <a:tailEnd/>
          </a:ln>
        </p:spPr>
        <p:txBody>
          <a:bodyPr wrap="none">
            <a:spAutoFit/>
          </a:bodyPr>
          <a:lstStyle/>
          <a:p>
            <a:r>
              <a:rPr lang="en-US" b="1">
                <a:latin typeface="Arial" charset="0"/>
              </a:rPr>
              <a:t>Simulation 3: 11 Mutanten sind aktiv </a:t>
            </a:r>
          </a:p>
          <a:p>
            <a:r>
              <a:rPr lang="en-US" b="1">
                <a:latin typeface="Arial" charset="0"/>
              </a:rPr>
              <a:t>A program by J. Lechner implemented on the voyage 200</a:t>
            </a:r>
            <a:endParaRPr lang="de-AT">
              <a:latin typeface="Arial" charset="0"/>
            </a:endParaRPr>
          </a:p>
        </p:txBody>
      </p:sp>
      <p:pic>
        <p:nvPicPr>
          <p:cNvPr id="50179" name="Grafik 2"/>
          <p:cNvPicPr>
            <a:picLocks noChangeAspect="1" noChangeArrowheads="1"/>
          </p:cNvPicPr>
          <p:nvPr/>
        </p:nvPicPr>
        <p:blipFill>
          <a:blip r:embed="rId2" cstate="print"/>
          <a:srcRect/>
          <a:stretch>
            <a:fillRect/>
          </a:stretch>
        </p:blipFill>
        <p:spPr bwMode="auto">
          <a:xfrm>
            <a:off x="1214438" y="1357313"/>
            <a:ext cx="6000750" cy="371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Grafik 1"/>
          <p:cNvPicPr>
            <a:picLocks noChangeAspect="1" noChangeArrowheads="1"/>
          </p:cNvPicPr>
          <p:nvPr/>
        </p:nvPicPr>
        <p:blipFill>
          <a:blip r:embed="rId2" cstate="print"/>
          <a:srcRect/>
          <a:stretch>
            <a:fillRect/>
          </a:stretch>
        </p:blipFill>
        <p:spPr bwMode="auto">
          <a:xfrm>
            <a:off x="142875" y="714375"/>
            <a:ext cx="8858250" cy="4714875"/>
          </a:xfrm>
          <a:prstGeom prst="rect">
            <a:avLst/>
          </a:prstGeom>
          <a:noFill/>
          <a:ln w="9525">
            <a:noFill/>
            <a:miter lim="800000"/>
            <a:headEnd/>
            <a:tailEnd/>
          </a:ln>
        </p:spPr>
      </p:pic>
      <p:sp>
        <p:nvSpPr>
          <p:cNvPr id="3" name="Abgerundete rechteckige Legende 2"/>
          <p:cNvSpPr/>
          <p:nvPr/>
        </p:nvSpPr>
        <p:spPr>
          <a:xfrm>
            <a:off x="3071813" y="6143625"/>
            <a:ext cx="1928812" cy="428625"/>
          </a:xfrm>
          <a:prstGeom prst="wedgeRoundRectCallout">
            <a:avLst>
              <a:gd name="adj1" fmla="val 79853"/>
              <a:gd name="adj2" fmla="val -434306"/>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a:solidFill>
                  <a:schemeClr val="accent1">
                    <a:lumMod val="50000"/>
                  </a:schemeClr>
                </a:solidFill>
                <a:latin typeface="Arial" pitchFamily="34" charset="0"/>
                <a:cs typeface="Arial" pitchFamily="34" charset="0"/>
              </a:rPr>
              <a:t>Virus</a:t>
            </a:r>
          </a:p>
        </p:txBody>
      </p:sp>
      <p:sp>
        <p:nvSpPr>
          <p:cNvPr id="4" name="Abgerundete rechteckige Legende 3"/>
          <p:cNvSpPr/>
          <p:nvPr/>
        </p:nvSpPr>
        <p:spPr>
          <a:xfrm>
            <a:off x="6715125" y="5715000"/>
            <a:ext cx="1857375" cy="714375"/>
          </a:xfrm>
          <a:prstGeom prst="wedgeRoundRectCallout">
            <a:avLst>
              <a:gd name="adj1" fmla="val 10512"/>
              <a:gd name="adj2" fmla="val -440739"/>
              <a:gd name="adj3" fmla="val 16667"/>
            </a:avLst>
          </a:prstGeom>
          <a:solidFill>
            <a:srgbClr val="CDFF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err="1">
                <a:solidFill>
                  <a:schemeClr val="accent1">
                    <a:lumMod val="50000"/>
                  </a:schemeClr>
                </a:solidFill>
                <a:latin typeface="Arial" pitchFamily="34" charset="0"/>
                <a:cs typeface="Arial" pitchFamily="34" charset="0"/>
              </a:rPr>
              <a:t>Resistant</a:t>
            </a:r>
            <a:r>
              <a:rPr lang="de-AT" b="1" dirty="0">
                <a:solidFill>
                  <a:schemeClr val="accent1">
                    <a:lumMod val="50000"/>
                  </a:schemeClr>
                </a:solidFill>
                <a:latin typeface="Arial" pitchFamily="34" charset="0"/>
                <a:cs typeface="Arial" pitchFamily="34" charset="0"/>
              </a:rPr>
              <a:t> </a:t>
            </a:r>
            <a:r>
              <a:rPr lang="de-AT" b="1" dirty="0" err="1">
                <a:solidFill>
                  <a:schemeClr val="accent1">
                    <a:lumMod val="50000"/>
                  </a:schemeClr>
                </a:solidFill>
                <a:latin typeface="Arial" pitchFamily="34" charset="0"/>
                <a:cs typeface="Arial" pitchFamily="34" charset="0"/>
              </a:rPr>
              <a:t>cells</a:t>
            </a:r>
            <a:endParaRPr lang="de-AT" b="1" dirty="0">
              <a:solidFill>
                <a:schemeClr val="accent1">
                  <a:lumMod val="50000"/>
                </a:schemeClr>
              </a:solidFill>
              <a:latin typeface="Arial" pitchFamily="34" charset="0"/>
              <a:cs typeface="Arial" pitchFamily="34" charset="0"/>
            </a:endParaRPr>
          </a:p>
        </p:txBody>
      </p:sp>
      <p:sp>
        <p:nvSpPr>
          <p:cNvPr id="5" name="Gewitterblitz 4"/>
          <p:cNvSpPr/>
          <p:nvPr/>
        </p:nvSpPr>
        <p:spPr>
          <a:xfrm rot="21246197">
            <a:off x="6656388" y="161925"/>
            <a:ext cx="914400" cy="2055813"/>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j0386688"/>
          <p:cNvPicPr>
            <a:picLocks noChangeAspect="1" noChangeArrowheads="1"/>
          </p:cNvPicPr>
          <p:nvPr/>
        </p:nvPicPr>
        <p:blipFill>
          <a:blip r:embed="rId2" cstate="print"/>
          <a:srcRect/>
          <a:stretch>
            <a:fillRect/>
          </a:stretch>
        </p:blipFill>
        <p:spPr bwMode="auto">
          <a:xfrm rot="4110946">
            <a:off x="5718175" y="606425"/>
            <a:ext cx="4421188" cy="3154362"/>
          </a:xfrm>
          <a:prstGeom prst="rect">
            <a:avLst/>
          </a:prstGeom>
          <a:noFill/>
          <a:ln w="9525">
            <a:noFill/>
            <a:miter lim="800000"/>
            <a:headEnd/>
            <a:tailEnd/>
          </a:ln>
        </p:spPr>
      </p:pic>
      <p:sp>
        <p:nvSpPr>
          <p:cNvPr id="52227" name="Oval 3"/>
          <p:cNvSpPr>
            <a:spLocks noChangeArrowheads="1"/>
          </p:cNvSpPr>
          <p:nvPr/>
        </p:nvSpPr>
        <p:spPr bwMode="auto">
          <a:xfrm>
            <a:off x="7740650" y="2781300"/>
            <a:ext cx="287338"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52228" name="Oval 4"/>
          <p:cNvSpPr>
            <a:spLocks noChangeArrowheads="1"/>
          </p:cNvSpPr>
          <p:nvPr/>
        </p:nvSpPr>
        <p:spPr bwMode="auto">
          <a:xfrm>
            <a:off x="7812088" y="2205038"/>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2</a:t>
            </a:r>
          </a:p>
        </p:txBody>
      </p:sp>
      <p:sp>
        <p:nvSpPr>
          <p:cNvPr id="52229" name="Oval 5"/>
          <p:cNvSpPr>
            <a:spLocks noChangeArrowheads="1"/>
          </p:cNvSpPr>
          <p:nvPr/>
        </p:nvSpPr>
        <p:spPr bwMode="auto">
          <a:xfrm>
            <a:off x="7812088" y="1628775"/>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3</a:t>
            </a:r>
          </a:p>
        </p:txBody>
      </p:sp>
      <p:sp>
        <p:nvSpPr>
          <p:cNvPr id="52230" name="Oval 6"/>
          <p:cNvSpPr>
            <a:spLocks noChangeArrowheads="1"/>
          </p:cNvSpPr>
          <p:nvPr/>
        </p:nvSpPr>
        <p:spPr bwMode="auto">
          <a:xfrm>
            <a:off x="7885113" y="981075"/>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4</a:t>
            </a:r>
          </a:p>
        </p:txBody>
      </p:sp>
      <p:sp>
        <p:nvSpPr>
          <p:cNvPr id="21" name="Abgerundete rechteckige Legende 20"/>
          <p:cNvSpPr/>
          <p:nvPr/>
        </p:nvSpPr>
        <p:spPr>
          <a:xfrm>
            <a:off x="2051050" y="692150"/>
            <a:ext cx="4968875" cy="1441450"/>
          </a:xfrm>
          <a:prstGeom prst="wedgeRoundRectCallout">
            <a:avLst>
              <a:gd name="adj1" fmla="val -66084"/>
              <a:gd name="adj2" fmla="val 8995"/>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b="1" dirty="0">
                <a:solidFill>
                  <a:schemeClr val="bg1"/>
                </a:solidFill>
                <a:latin typeface="Arial" pitchFamily="34" charset="0"/>
                <a:cs typeface="Arial" pitchFamily="34" charset="0"/>
              </a:rPr>
              <a:t>Additional </a:t>
            </a:r>
            <a:r>
              <a:rPr lang="de-AT" b="1" dirty="0" err="1">
                <a:solidFill>
                  <a:schemeClr val="bg1"/>
                </a:solidFill>
                <a:latin typeface="Arial" pitchFamily="34" charset="0"/>
                <a:cs typeface="Arial" pitchFamily="34" charset="0"/>
              </a:rPr>
              <a:t>mathematical</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aspects</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for</a:t>
            </a:r>
            <a:r>
              <a:rPr lang="de-AT" b="1" dirty="0">
                <a:solidFill>
                  <a:schemeClr val="bg1"/>
                </a:solidFill>
                <a:latin typeface="Arial" pitchFamily="34" charset="0"/>
                <a:cs typeface="Arial" pitchFamily="34" charset="0"/>
              </a:rPr>
              <a:t> modelling </a:t>
            </a:r>
            <a:r>
              <a:rPr lang="de-AT" b="1" dirty="0" err="1">
                <a:solidFill>
                  <a:schemeClr val="bg1"/>
                </a:solidFill>
                <a:latin typeface="Arial" pitchFamily="34" charset="0"/>
                <a:cs typeface="Arial" pitchFamily="34" charset="0"/>
              </a:rPr>
              <a:t>with</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difference</a:t>
            </a:r>
            <a:r>
              <a:rPr lang="de-AT" b="1" dirty="0">
                <a:solidFill>
                  <a:schemeClr val="bg1"/>
                </a:solidFill>
                <a:latin typeface="Arial" pitchFamily="34" charset="0"/>
                <a:cs typeface="Arial" pitchFamily="34" charset="0"/>
              </a:rPr>
              <a:t> </a:t>
            </a:r>
            <a:r>
              <a:rPr lang="de-AT" b="1" dirty="0" err="1">
                <a:solidFill>
                  <a:schemeClr val="bg1"/>
                </a:solidFill>
                <a:latin typeface="Arial" pitchFamily="34" charset="0"/>
                <a:cs typeface="Arial" pitchFamily="34" charset="0"/>
              </a:rPr>
              <a:t>equations</a:t>
            </a:r>
            <a:endParaRPr lang="de-AT" b="1" dirty="0">
              <a:solidFill>
                <a:schemeClr val="bg1"/>
              </a:solidFill>
              <a:latin typeface="Arial" pitchFamily="34" charset="0"/>
              <a:cs typeface="Arial" pitchFamily="34" charset="0"/>
            </a:endParaRPr>
          </a:p>
        </p:txBody>
      </p:sp>
      <p:sp>
        <p:nvSpPr>
          <p:cNvPr id="23" name="Oval 3"/>
          <p:cNvSpPr>
            <a:spLocks noChangeArrowheads="1"/>
          </p:cNvSpPr>
          <p:nvPr/>
        </p:nvSpPr>
        <p:spPr bwMode="auto">
          <a:xfrm>
            <a:off x="684213" y="1268413"/>
            <a:ext cx="576262" cy="504825"/>
          </a:xfrm>
          <a:prstGeom prst="ellipse">
            <a:avLst/>
          </a:prstGeom>
          <a:solidFill>
            <a:srgbClr val="FF0000"/>
          </a:solidFill>
          <a:ln w="9525">
            <a:solidFill>
              <a:schemeClr val="tx1"/>
            </a:solidFill>
            <a:round/>
            <a:headEnd/>
            <a:tailEnd/>
          </a:ln>
        </p:spPr>
        <p:txBody>
          <a:bodyPr wrap="none" anchor="ctr"/>
          <a:lstStyle/>
          <a:p>
            <a:pPr algn="ctr"/>
            <a:r>
              <a:rPr lang="de-DE" sz="2000" b="1">
                <a:latin typeface="Arial" charset="0"/>
              </a:rPr>
              <a:t>5</a:t>
            </a:r>
          </a:p>
        </p:txBody>
      </p:sp>
      <p:sp>
        <p:nvSpPr>
          <p:cNvPr id="52233" name="Textfeld 19"/>
          <p:cNvSpPr txBox="1">
            <a:spLocks noChangeArrowheads="1"/>
          </p:cNvSpPr>
          <p:nvPr/>
        </p:nvSpPr>
        <p:spPr bwMode="auto">
          <a:xfrm>
            <a:off x="107950" y="44450"/>
            <a:ext cx="3529013" cy="523875"/>
          </a:xfrm>
          <a:prstGeom prst="rect">
            <a:avLst/>
          </a:prstGeom>
          <a:solidFill>
            <a:srgbClr val="FFFF00"/>
          </a:solidFill>
          <a:ln w="28575">
            <a:solidFill>
              <a:srgbClr val="000099"/>
            </a:solidFill>
            <a:miter lim="800000"/>
            <a:headEnd/>
            <a:tailEnd/>
          </a:ln>
        </p:spPr>
        <p:txBody>
          <a:bodyPr>
            <a:spAutoFit/>
          </a:bodyPr>
          <a:lstStyle/>
          <a:p>
            <a:r>
              <a:rPr lang="de-AT" sz="2800" b="1">
                <a:solidFill>
                  <a:srgbClr val="006600"/>
                </a:solidFill>
                <a:latin typeface="Arial" charset="0"/>
              </a:rPr>
              <a:t>Grades 10 to 12</a:t>
            </a:r>
          </a:p>
        </p:txBody>
      </p:sp>
      <p:sp>
        <p:nvSpPr>
          <p:cNvPr id="25" name="Textfeld 24"/>
          <p:cNvSpPr txBox="1">
            <a:spLocks noChangeArrowheads="1"/>
          </p:cNvSpPr>
          <p:nvPr/>
        </p:nvSpPr>
        <p:spPr bwMode="auto">
          <a:xfrm>
            <a:off x="179388" y="4046538"/>
            <a:ext cx="7200900" cy="461962"/>
          </a:xfrm>
          <a:prstGeom prst="rect">
            <a:avLst/>
          </a:prstGeom>
          <a:solidFill>
            <a:schemeClr val="bg2">
              <a:lumMod val="20000"/>
              <a:lumOff val="80000"/>
            </a:schemeClr>
          </a:solidFill>
          <a:ln w="9525">
            <a:solidFill>
              <a:schemeClr val="tx1"/>
            </a:solidFill>
            <a:miter lim="800000"/>
            <a:headEnd/>
            <a:tailEnd/>
          </a:ln>
        </p:spPr>
        <p:txBody>
          <a:bodyPr>
            <a:spAutoFit/>
          </a:bodyPr>
          <a:lstStyle/>
          <a:p>
            <a:pPr>
              <a:buFontTx/>
              <a:buBlip>
                <a:blip r:embed="rId3"/>
              </a:buBlip>
              <a:defRPr/>
            </a:pPr>
            <a:r>
              <a:rPr lang="de-AT" dirty="0">
                <a:latin typeface="Arial" charset="0"/>
              </a:rPr>
              <a:t> </a:t>
            </a:r>
            <a:r>
              <a:rPr lang="de-AT" dirty="0" err="1">
                <a:latin typeface="Arial" charset="0"/>
              </a:rPr>
              <a:t>Geometric</a:t>
            </a:r>
            <a:r>
              <a:rPr lang="de-AT" dirty="0">
                <a:latin typeface="Arial" charset="0"/>
              </a:rPr>
              <a:t> </a:t>
            </a:r>
            <a:r>
              <a:rPr lang="de-AT" dirty="0" err="1">
                <a:latin typeface="Arial" charset="0"/>
              </a:rPr>
              <a:t>iteration</a:t>
            </a:r>
            <a:r>
              <a:rPr lang="de-AT" dirty="0">
                <a:latin typeface="Arial" charset="0"/>
              </a:rPr>
              <a:t>: The </a:t>
            </a:r>
            <a:r>
              <a:rPr lang="de-AT" dirty="0" err="1">
                <a:latin typeface="Arial" charset="0"/>
              </a:rPr>
              <a:t>use</a:t>
            </a:r>
            <a:r>
              <a:rPr lang="de-AT" dirty="0">
                <a:latin typeface="Arial" charset="0"/>
              </a:rPr>
              <a:t> </a:t>
            </a:r>
            <a:r>
              <a:rPr lang="de-AT" dirty="0" err="1">
                <a:latin typeface="Arial" charset="0"/>
              </a:rPr>
              <a:t>of</a:t>
            </a:r>
            <a:r>
              <a:rPr lang="de-AT" dirty="0">
                <a:latin typeface="Arial" charset="0"/>
              </a:rPr>
              <a:t> </a:t>
            </a:r>
            <a:r>
              <a:rPr lang="de-AT" dirty="0" err="1">
                <a:latin typeface="Arial" charset="0"/>
              </a:rPr>
              <a:t>the</a:t>
            </a:r>
            <a:r>
              <a:rPr lang="de-AT" dirty="0">
                <a:latin typeface="Arial" charset="0"/>
              </a:rPr>
              <a:t> web </a:t>
            </a:r>
            <a:r>
              <a:rPr lang="de-AT" dirty="0" err="1">
                <a:latin typeface="Arial" charset="0"/>
              </a:rPr>
              <a:t>plot</a:t>
            </a:r>
            <a:endParaRPr lang="de-AT" dirty="0">
              <a:latin typeface="Arial" charset="0"/>
            </a:endParaRPr>
          </a:p>
        </p:txBody>
      </p:sp>
      <p:sp>
        <p:nvSpPr>
          <p:cNvPr id="52235" name="Oval 6"/>
          <p:cNvSpPr>
            <a:spLocks noChangeArrowheads="1"/>
          </p:cNvSpPr>
          <p:nvPr/>
        </p:nvSpPr>
        <p:spPr bwMode="auto">
          <a:xfrm>
            <a:off x="7885113" y="549275"/>
            <a:ext cx="215900" cy="21590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5</a:t>
            </a:r>
          </a:p>
        </p:txBody>
      </p:sp>
      <p:sp>
        <p:nvSpPr>
          <p:cNvPr id="14" name="Textfeld 13"/>
          <p:cNvSpPr txBox="1">
            <a:spLocks noChangeArrowheads="1"/>
          </p:cNvSpPr>
          <p:nvPr/>
        </p:nvSpPr>
        <p:spPr bwMode="auto">
          <a:xfrm>
            <a:off x="179388" y="4941888"/>
            <a:ext cx="7200900" cy="830262"/>
          </a:xfrm>
          <a:prstGeom prst="rect">
            <a:avLst/>
          </a:prstGeom>
          <a:solidFill>
            <a:schemeClr val="bg2">
              <a:lumMod val="20000"/>
              <a:lumOff val="80000"/>
            </a:schemeClr>
          </a:solidFill>
          <a:ln w="9525">
            <a:solidFill>
              <a:schemeClr val="tx1"/>
            </a:solidFill>
            <a:miter lim="800000"/>
            <a:headEnd/>
            <a:tailEnd/>
          </a:ln>
        </p:spPr>
        <p:txBody>
          <a:bodyPr>
            <a:spAutoFit/>
          </a:bodyPr>
          <a:lstStyle/>
          <a:p>
            <a:pPr marL="261938" indent="-261938">
              <a:buFontTx/>
              <a:buBlip>
                <a:blip r:embed="rId3"/>
              </a:buBlip>
              <a:defRPr/>
            </a:pPr>
            <a:r>
              <a:rPr lang="en-US" dirty="0">
                <a:latin typeface="Arial" charset="0"/>
              </a:rPr>
              <a:t> Limits or fixed points of a sequence defined by a difference equation</a:t>
            </a:r>
            <a:endParaRPr lang="de-AT"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1000" fill="hold"/>
                                        <p:tgtEl>
                                          <p:spTgt spid="21"/>
                                        </p:tgtEl>
                                        <p:attrNameLst>
                                          <p:attrName>ppt_w</p:attrName>
                                        </p:attrNameLst>
                                      </p:cBhvr>
                                      <p:tavLst>
                                        <p:tav tm="0">
                                          <p:val>
                                            <p:strVal val="#ppt_w*0.70"/>
                                          </p:val>
                                        </p:tav>
                                        <p:tav tm="100000">
                                          <p:val>
                                            <p:strVal val="#ppt_w"/>
                                          </p:val>
                                        </p:tav>
                                      </p:tavLst>
                                    </p:anim>
                                    <p:anim calcmode="lin" valueType="num">
                                      <p:cBhvr>
                                        <p:cTn id="16" dur="1000" fill="hold"/>
                                        <p:tgtEl>
                                          <p:spTgt spid="21"/>
                                        </p:tgtEl>
                                        <p:attrNameLst>
                                          <p:attrName>ppt_h</p:attrName>
                                        </p:attrNameLst>
                                      </p:cBhvr>
                                      <p:tavLst>
                                        <p:tav tm="0">
                                          <p:val>
                                            <p:strVal val="#ppt_h"/>
                                          </p:val>
                                        </p:tav>
                                        <p:tav tm="100000">
                                          <p:val>
                                            <p:strVal val="#ppt_h"/>
                                          </p:val>
                                        </p:tav>
                                      </p:tavLst>
                                    </p:anim>
                                    <p:animEffect transition="in" filter="fade">
                                      <p:cBhvr>
                                        <p:cTn id="17" dur="1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5"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nvGraphicFramePr>
        <p:xfrm>
          <a:off x="250825" y="2276475"/>
          <a:ext cx="8676456" cy="3108960"/>
        </p:xfrm>
        <a:graphic>
          <a:graphicData uri="http://schemas.openxmlformats.org/drawingml/2006/table">
            <a:tbl>
              <a:tblPr firstRow="1" bandRow="1">
                <a:tableStyleId>{5C22544A-7EE6-4342-B048-85BDC9FD1C3A}</a:tableStyleId>
              </a:tblPr>
              <a:tblGrid>
                <a:gridCol w="4338228"/>
                <a:gridCol w="4338228"/>
              </a:tblGrid>
              <a:tr h="412987">
                <a:tc>
                  <a:txBody>
                    <a:bodyPr/>
                    <a:lstStyle/>
                    <a:p>
                      <a:r>
                        <a:rPr lang="de-AT" sz="2400" b="0" dirty="0" smtClean="0">
                          <a:solidFill>
                            <a:schemeClr val="tx2"/>
                          </a:solidFill>
                          <a:latin typeface="Arial" pitchFamily="34" charset="0"/>
                          <a:cs typeface="Arial" pitchFamily="34" charset="0"/>
                        </a:rPr>
                        <a:t>Roland Fischer</a:t>
                      </a:r>
                      <a:endParaRPr lang="de-AT" sz="2400" b="0" dirty="0">
                        <a:solidFill>
                          <a:schemeClr val="tx2"/>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de-AT" sz="2400" b="0" dirty="0">
                        <a:solidFill>
                          <a:srgbClr val="660033"/>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89FF"/>
                    </a:solidFill>
                  </a:tcPr>
                </a:tc>
              </a:tr>
              <a:tr h="2395325">
                <a:tc>
                  <a:txBody>
                    <a:bodyPr/>
                    <a:lstStyle/>
                    <a:p>
                      <a:endParaRPr lang="de-AT" sz="2400" b="1" dirty="0">
                        <a:solidFill>
                          <a:schemeClr val="tx2"/>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de-AT" sz="2800" b="0" dirty="0" smtClean="0">
                        <a:solidFill>
                          <a:srgbClr val="660033"/>
                        </a:solidFill>
                        <a:latin typeface="Monotype Corsiva" pitchFamily="66" charset="0"/>
                        <a:cs typeface="Arial" pitchFamily="34" charset="0"/>
                      </a:endParaRPr>
                    </a:p>
                    <a:p>
                      <a:endParaRPr lang="de-AT" sz="2800" b="0" dirty="0" smtClean="0">
                        <a:solidFill>
                          <a:srgbClr val="660033"/>
                        </a:solidFill>
                        <a:latin typeface="Monotype Corsiva" pitchFamily="66" charset="0"/>
                        <a:cs typeface="Arial" pitchFamily="34" charset="0"/>
                      </a:endParaRPr>
                    </a:p>
                    <a:p>
                      <a:endParaRPr lang="de-AT" sz="2800" b="0" dirty="0" smtClean="0">
                        <a:solidFill>
                          <a:srgbClr val="660033"/>
                        </a:solidFill>
                        <a:latin typeface="Monotype Corsiva" pitchFamily="66" charset="0"/>
                        <a:cs typeface="Arial" pitchFamily="34" charset="0"/>
                      </a:endParaRPr>
                    </a:p>
                    <a:p>
                      <a:endParaRPr lang="de-AT" sz="2800" b="0" dirty="0" smtClean="0">
                        <a:solidFill>
                          <a:srgbClr val="660033"/>
                        </a:solidFill>
                        <a:latin typeface="Monotype Corsiva" pitchFamily="66" charset="0"/>
                        <a:cs typeface="Arial" pitchFamily="34" charset="0"/>
                      </a:endParaRPr>
                    </a:p>
                    <a:p>
                      <a:endParaRPr lang="de-AT" sz="2800" b="0" dirty="0" smtClean="0">
                        <a:solidFill>
                          <a:srgbClr val="660033"/>
                        </a:solidFill>
                        <a:latin typeface="Monotype Corsiva" pitchFamily="66" charset="0"/>
                        <a:cs typeface="Arial" pitchFamily="34" charset="0"/>
                      </a:endParaRPr>
                    </a:p>
                    <a:p>
                      <a:endParaRPr lang="de-AT" sz="2800" b="0" dirty="0">
                        <a:solidFill>
                          <a:srgbClr val="660033"/>
                        </a:solidFill>
                        <a:latin typeface="Monotype Corsiva" pitchFamily="66"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89FF"/>
                    </a:solidFill>
                  </a:tcPr>
                </a:tc>
              </a:tr>
            </a:tbl>
          </a:graphicData>
        </a:graphic>
      </p:graphicFrame>
      <p:sp>
        <p:nvSpPr>
          <p:cNvPr id="7" name="Textfeld 6"/>
          <p:cNvSpPr txBox="1">
            <a:spLocks noChangeArrowheads="1"/>
          </p:cNvSpPr>
          <p:nvPr/>
        </p:nvSpPr>
        <p:spPr bwMode="auto">
          <a:xfrm>
            <a:off x="323850" y="2924175"/>
            <a:ext cx="4176713" cy="2232025"/>
          </a:xfrm>
          <a:prstGeom prst="rect">
            <a:avLst/>
          </a:prstGeom>
          <a:noFill/>
          <a:ln w="9525">
            <a:noFill/>
            <a:miter lim="800000"/>
            <a:headEnd/>
            <a:tailEnd/>
          </a:ln>
        </p:spPr>
        <p:txBody>
          <a:bodyPr>
            <a:spAutoFit/>
          </a:bodyPr>
          <a:lstStyle/>
          <a:p>
            <a:r>
              <a:rPr lang="en-GB" sz="2800" b="1" i="1">
                <a:solidFill>
                  <a:schemeClr val="tx2"/>
                </a:solidFill>
                <a:latin typeface="Monotype Corsiva" pitchFamily="66" charset="0"/>
              </a:rPr>
              <a:t>The main task of higher general education is to lead the human beings to the ability of a better communication with experts and the general public.</a:t>
            </a:r>
            <a:endParaRPr lang="de-AT" sz="2800" b="1">
              <a:solidFill>
                <a:schemeClr val="tx2"/>
              </a:solidFill>
              <a:latin typeface="Monotype Corsiva" pitchFamily="66" charset="0"/>
            </a:endParaRPr>
          </a:p>
        </p:txBody>
      </p:sp>
      <p:sp>
        <p:nvSpPr>
          <p:cNvPr id="8" name="Textfeld 7"/>
          <p:cNvSpPr txBox="1">
            <a:spLocks noChangeArrowheads="1"/>
          </p:cNvSpPr>
          <p:nvPr/>
        </p:nvSpPr>
        <p:spPr bwMode="auto">
          <a:xfrm>
            <a:off x="4716463" y="2276475"/>
            <a:ext cx="3455987" cy="461963"/>
          </a:xfrm>
          <a:prstGeom prst="rect">
            <a:avLst/>
          </a:prstGeom>
          <a:noFill/>
          <a:ln w="9525">
            <a:noFill/>
            <a:miter lim="800000"/>
            <a:headEnd/>
            <a:tailEnd/>
          </a:ln>
        </p:spPr>
        <p:txBody>
          <a:bodyPr>
            <a:spAutoFit/>
          </a:bodyPr>
          <a:lstStyle/>
          <a:p>
            <a:r>
              <a:rPr lang="de-AT">
                <a:solidFill>
                  <a:srgbClr val="660033"/>
                </a:solidFill>
                <a:latin typeface="Arial" charset="0"/>
              </a:rPr>
              <a:t>My amendment:</a:t>
            </a:r>
            <a:endParaRPr lang="de-AT"/>
          </a:p>
        </p:txBody>
      </p:sp>
      <p:sp>
        <p:nvSpPr>
          <p:cNvPr id="9" name="Textfeld 8"/>
          <p:cNvSpPr txBox="1">
            <a:spLocks noChangeArrowheads="1"/>
          </p:cNvSpPr>
          <p:nvPr/>
        </p:nvSpPr>
        <p:spPr bwMode="auto">
          <a:xfrm>
            <a:off x="4643438" y="2924175"/>
            <a:ext cx="4176712" cy="1384300"/>
          </a:xfrm>
          <a:prstGeom prst="rect">
            <a:avLst/>
          </a:prstGeom>
          <a:noFill/>
          <a:ln w="9525">
            <a:noFill/>
            <a:miter lim="800000"/>
            <a:headEnd/>
            <a:tailEnd/>
          </a:ln>
        </p:spPr>
        <p:txBody>
          <a:bodyPr>
            <a:spAutoFit/>
          </a:bodyPr>
          <a:lstStyle/>
          <a:p>
            <a:r>
              <a:rPr lang="en-GB" sz="2800" b="1" i="1">
                <a:solidFill>
                  <a:srgbClr val="660033"/>
                </a:solidFill>
                <a:latin typeface="Monotype Corsiva" pitchFamily="66" charset="0"/>
              </a:rPr>
              <a:t>As important is to support human beings for becoming experts themselves.</a:t>
            </a:r>
            <a:endParaRPr lang="de-AT" sz="2800">
              <a:solidFill>
                <a:srgbClr val="660033"/>
              </a:solidFill>
              <a:latin typeface="Monotype Corsiva" pitchFamily="66" charset="0"/>
            </a:endParaRPr>
          </a:p>
        </p:txBody>
      </p:sp>
      <p:sp>
        <p:nvSpPr>
          <p:cNvPr id="12" name="Horizontaler Bildlauf 11"/>
          <p:cNvSpPr/>
          <p:nvPr/>
        </p:nvSpPr>
        <p:spPr>
          <a:xfrm>
            <a:off x="179388" y="404813"/>
            <a:ext cx="5688012" cy="792162"/>
          </a:xfrm>
          <a:prstGeom prst="horizontalScroll">
            <a:avLst/>
          </a:prstGeom>
          <a:solidFill>
            <a:srgbClr val="FFCCFF"/>
          </a:solidFill>
          <a:ln w="635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b="1" dirty="0">
                <a:solidFill>
                  <a:srgbClr val="002060"/>
                </a:solidFill>
                <a:latin typeface="Arial" pitchFamily="34" charset="0"/>
                <a:cs typeface="Arial" pitchFamily="34" charset="0"/>
              </a:rPr>
              <a:t>The </a:t>
            </a:r>
            <a:r>
              <a:rPr lang="de-AT" b="1" dirty="0" err="1">
                <a:solidFill>
                  <a:srgbClr val="002060"/>
                </a:solidFill>
                <a:latin typeface="Arial" pitchFamily="34" charset="0"/>
                <a:cs typeface="Arial" pitchFamily="34" charset="0"/>
              </a:rPr>
              <a:t>expectation</a:t>
            </a:r>
            <a:r>
              <a:rPr lang="de-AT" b="1" dirty="0">
                <a:solidFill>
                  <a:srgbClr val="002060"/>
                </a:solidFill>
                <a:latin typeface="Arial" pitchFamily="34" charset="0"/>
                <a:cs typeface="Arial" pitchFamily="34" charset="0"/>
              </a:rPr>
              <a:t> </a:t>
            </a:r>
            <a:r>
              <a:rPr lang="de-AT" b="1" dirty="0" err="1">
                <a:solidFill>
                  <a:srgbClr val="002060"/>
                </a:solidFill>
                <a:latin typeface="Arial" pitchFamily="34" charset="0"/>
                <a:cs typeface="Arial" pitchFamily="34" charset="0"/>
              </a:rPr>
              <a:t>of</a:t>
            </a:r>
            <a:r>
              <a:rPr lang="de-AT" b="1" dirty="0">
                <a:solidFill>
                  <a:srgbClr val="002060"/>
                </a:solidFill>
                <a:latin typeface="Arial" pitchFamily="34" charset="0"/>
                <a:cs typeface="Arial" pitchFamily="34" charset="0"/>
              </a:rPr>
              <a:t> </a:t>
            </a:r>
            <a:r>
              <a:rPr lang="de-AT" b="1" dirty="0" err="1">
                <a:solidFill>
                  <a:srgbClr val="002060"/>
                </a:solidFill>
                <a:latin typeface="Arial" pitchFamily="34" charset="0"/>
                <a:cs typeface="Arial" pitchFamily="34" charset="0"/>
              </a:rPr>
              <a:t>the</a:t>
            </a:r>
            <a:r>
              <a:rPr lang="de-AT" b="1" dirty="0">
                <a:solidFill>
                  <a:srgbClr val="002060"/>
                </a:solidFill>
                <a:latin typeface="Arial" pitchFamily="34" charset="0"/>
                <a:cs typeface="Arial" pitchFamily="34" charset="0"/>
              </a:rPr>
              <a:t> </a:t>
            </a:r>
            <a:r>
              <a:rPr lang="de-AT" b="1" dirty="0" err="1">
                <a:solidFill>
                  <a:srgbClr val="002060"/>
                </a:solidFill>
                <a:latin typeface="Arial" pitchFamily="34" charset="0"/>
                <a:cs typeface="Arial" pitchFamily="34" charset="0"/>
              </a:rPr>
              <a:t>society</a:t>
            </a:r>
            <a:endParaRPr lang="de-A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strVal val="#ppt_w*0.70"/>
                                          </p:val>
                                        </p:tav>
                                        <p:tav tm="100000">
                                          <p:val>
                                            <p:strVal val="#ppt_w"/>
                                          </p:val>
                                        </p:tav>
                                      </p:tavLst>
                                    </p:anim>
                                    <p:anim calcmode="lin" valueType="num">
                                      <p:cBhvr>
                                        <p:cTn id="12" dur="1000" fill="hold"/>
                                        <p:tgtEl>
                                          <p:spTgt spid="7"/>
                                        </p:tgtEl>
                                        <p:attrNameLst>
                                          <p:attrName>ppt_h</p:attrName>
                                        </p:attrNameLst>
                                      </p:cBhvr>
                                      <p:tavLst>
                                        <p:tav tm="0">
                                          <p:val>
                                            <p:strVal val="#ppt_h"/>
                                          </p:val>
                                        </p:tav>
                                        <p:tav tm="100000">
                                          <p:val>
                                            <p:strVal val="#ppt_h"/>
                                          </p:val>
                                        </p:tav>
                                      </p:tavLst>
                                    </p:anim>
                                    <p:animEffect transition="in" filter="fade">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0.70"/>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feld 1"/>
          <p:cNvSpPr txBox="1">
            <a:spLocks noChangeArrowheads="1"/>
          </p:cNvSpPr>
          <p:nvPr/>
        </p:nvSpPr>
        <p:spPr bwMode="auto">
          <a:xfrm>
            <a:off x="179388" y="908050"/>
            <a:ext cx="7705725" cy="577850"/>
          </a:xfrm>
          <a:prstGeom prst="rect">
            <a:avLst/>
          </a:prstGeom>
          <a:noFill/>
          <a:ln w="9525">
            <a:noFill/>
            <a:miter lim="800000"/>
            <a:headEnd/>
            <a:tailEnd/>
          </a:ln>
        </p:spPr>
        <p:txBody>
          <a:bodyPr>
            <a:spAutoFit/>
          </a:bodyPr>
          <a:lstStyle/>
          <a:p>
            <a:pPr>
              <a:lnSpc>
                <a:spcPct val="150000"/>
              </a:lnSpc>
            </a:pPr>
            <a:r>
              <a:rPr lang="de-AT">
                <a:latin typeface="Arial" charset="0"/>
              </a:rPr>
              <a:t>A sequence is defined by a difference equation </a:t>
            </a:r>
          </a:p>
        </p:txBody>
      </p:sp>
      <p:sp>
        <p:nvSpPr>
          <p:cNvPr id="3" name="Textfeld 2"/>
          <p:cNvSpPr txBox="1">
            <a:spLocks noChangeArrowheads="1"/>
          </p:cNvSpPr>
          <p:nvPr/>
        </p:nvSpPr>
        <p:spPr bwMode="auto">
          <a:xfrm>
            <a:off x="179388" y="115888"/>
            <a:ext cx="8208962" cy="461962"/>
          </a:xfrm>
          <a:prstGeom prst="rect">
            <a:avLst/>
          </a:prstGeom>
          <a:solidFill>
            <a:schemeClr val="bg2">
              <a:lumMod val="20000"/>
              <a:lumOff val="80000"/>
            </a:schemeClr>
          </a:solidFill>
          <a:ln w="9525">
            <a:solidFill>
              <a:schemeClr val="tx1"/>
            </a:solidFill>
            <a:miter lim="800000"/>
            <a:headEnd/>
            <a:tailEnd/>
          </a:ln>
        </p:spPr>
        <p:txBody>
          <a:bodyPr>
            <a:spAutoFit/>
          </a:bodyPr>
          <a:lstStyle/>
          <a:p>
            <a:pPr>
              <a:buFontTx/>
              <a:buBlip>
                <a:blip r:embed="rId2"/>
              </a:buBlip>
              <a:defRPr/>
            </a:pPr>
            <a:r>
              <a:rPr lang="de-AT" dirty="0">
                <a:latin typeface="Arial" charset="0"/>
              </a:rPr>
              <a:t> </a:t>
            </a:r>
            <a:r>
              <a:rPr lang="de-AT" dirty="0" err="1">
                <a:latin typeface="Arial" charset="0"/>
              </a:rPr>
              <a:t>Geometric</a:t>
            </a:r>
            <a:r>
              <a:rPr lang="de-AT" dirty="0">
                <a:latin typeface="Arial" charset="0"/>
              </a:rPr>
              <a:t> </a:t>
            </a:r>
            <a:r>
              <a:rPr lang="de-AT" dirty="0" err="1">
                <a:latin typeface="Arial" charset="0"/>
              </a:rPr>
              <a:t>iteration</a:t>
            </a:r>
            <a:r>
              <a:rPr lang="de-AT" dirty="0">
                <a:latin typeface="Arial" charset="0"/>
              </a:rPr>
              <a:t>: The </a:t>
            </a:r>
            <a:r>
              <a:rPr lang="de-AT" dirty="0" err="1">
                <a:latin typeface="Arial" charset="0"/>
              </a:rPr>
              <a:t>use</a:t>
            </a:r>
            <a:r>
              <a:rPr lang="de-AT" dirty="0">
                <a:latin typeface="Arial" charset="0"/>
              </a:rPr>
              <a:t> </a:t>
            </a:r>
            <a:r>
              <a:rPr lang="de-AT" dirty="0" err="1">
                <a:latin typeface="Arial" charset="0"/>
              </a:rPr>
              <a:t>of</a:t>
            </a:r>
            <a:r>
              <a:rPr lang="de-AT" dirty="0">
                <a:latin typeface="Arial" charset="0"/>
              </a:rPr>
              <a:t> </a:t>
            </a:r>
            <a:r>
              <a:rPr lang="de-AT" dirty="0" err="1">
                <a:latin typeface="Arial" charset="0"/>
              </a:rPr>
              <a:t>the</a:t>
            </a:r>
            <a:r>
              <a:rPr lang="de-AT" dirty="0">
                <a:latin typeface="Arial" charset="0"/>
              </a:rPr>
              <a:t> web </a:t>
            </a:r>
            <a:r>
              <a:rPr lang="de-AT" dirty="0" err="1">
                <a:latin typeface="Arial" charset="0"/>
              </a:rPr>
              <a:t>plot</a:t>
            </a:r>
            <a:endParaRPr lang="de-AT" dirty="0">
              <a:latin typeface="Arial" charset="0"/>
            </a:endParaRPr>
          </a:p>
        </p:txBody>
      </p:sp>
      <p:sp>
        <p:nvSpPr>
          <p:cNvPr id="53252" name="Textfeld 3"/>
          <p:cNvSpPr txBox="1">
            <a:spLocks noChangeArrowheads="1"/>
          </p:cNvSpPr>
          <p:nvPr/>
        </p:nvSpPr>
        <p:spPr bwMode="auto">
          <a:xfrm>
            <a:off x="179388" y="1530350"/>
            <a:ext cx="7705725" cy="1754188"/>
          </a:xfrm>
          <a:prstGeom prst="rect">
            <a:avLst/>
          </a:prstGeom>
          <a:noFill/>
          <a:ln w="9525">
            <a:noFill/>
            <a:miter lim="800000"/>
            <a:headEnd/>
            <a:tailEnd/>
          </a:ln>
        </p:spPr>
        <p:txBody>
          <a:bodyPr>
            <a:spAutoFit/>
          </a:bodyPr>
          <a:lstStyle/>
          <a:p>
            <a:pPr>
              <a:lnSpc>
                <a:spcPct val="150000"/>
              </a:lnSpc>
            </a:pPr>
            <a:r>
              <a:rPr lang="de-AT">
                <a:latin typeface="Arial" charset="0"/>
              </a:rPr>
              <a:t>Two sorts of graphic representations</a:t>
            </a:r>
          </a:p>
          <a:p>
            <a:pPr lvl="1">
              <a:lnSpc>
                <a:spcPct val="150000"/>
              </a:lnSpc>
              <a:buFontTx/>
              <a:buBlip>
                <a:blip r:embed="rId2"/>
              </a:buBlip>
            </a:pPr>
            <a:r>
              <a:rPr lang="de-AT">
                <a:latin typeface="Arial" charset="0"/>
              </a:rPr>
              <a:t> Time plot:	x</a:t>
            </a:r>
            <a:r>
              <a:rPr lang="de-AT" baseline="-25000">
                <a:latin typeface="Arial" charset="0"/>
              </a:rPr>
              <a:t>n</a:t>
            </a:r>
            <a:r>
              <a:rPr lang="de-AT">
                <a:latin typeface="Arial" charset="0"/>
              </a:rPr>
              <a:t> = f(t)</a:t>
            </a:r>
          </a:p>
          <a:p>
            <a:pPr lvl="1">
              <a:lnSpc>
                <a:spcPct val="150000"/>
              </a:lnSpc>
              <a:buFontTx/>
              <a:buBlip>
                <a:blip r:embed="rId2"/>
              </a:buBlip>
            </a:pPr>
            <a:r>
              <a:rPr lang="de-AT">
                <a:latin typeface="Arial" charset="0"/>
              </a:rPr>
              <a:t> Web plot: 	x</a:t>
            </a:r>
            <a:r>
              <a:rPr lang="de-AT" baseline="-25000">
                <a:latin typeface="Arial" charset="0"/>
              </a:rPr>
              <a:t>n</a:t>
            </a:r>
            <a:r>
              <a:rPr lang="de-AT">
                <a:latin typeface="Arial" charset="0"/>
              </a:rPr>
              <a:t> = g(x</a:t>
            </a:r>
            <a:r>
              <a:rPr lang="de-AT" baseline="-25000">
                <a:latin typeface="Arial" charset="0"/>
              </a:rPr>
              <a:t>n-1</a:t>
            </a:r>
            <a:r>
              <a:rPr lang="de-AT">
                <a:latin typeface="Arial" charset="0"/>
              </a:rPr>
              <a:t>)</a:t>
            </a:r>
          </a:p>
        </p:txBody>
      </p:sp>
      <p:sp>
        <p:nvSpPr>
          <p:cNvPr id="53253" name="Textfeld 4"/>
          <p:cNvSpPr txBox="1">
            <a:spLocks noChangeArrowheads="1"/>
          </p:cNvSpPr>
          <p:nvPr/>
        </p:nvSpPr>
        <p:spPr bwMode="auto">
          <a:xfrm>
            <a:off x="250825" y="3303588"/>
            <a:ext cx="8642350" cy="2862262"/>
          </a:xfrm>
          <a:prstGeom prst="rect">
            <a:avLst/>
          </a:prstGeom>
          <a:noFill/>
          <a:ln w="9525">
            <a:noFill/>
            <a:miter lim="800000"/>
            <a:headEnd/>
            <a:tailEnd/>
          </a:ln>
        </p:spPr>
        <p:txBody>
          <a:bodyPr>
            <a:spAutoFit/>
          </a:bodyPr>
          <a:lstStyle/>
          <a:p>
            <a:pPr>
              <a:lnSpc>
                <a:spcPct val="150000"/>
              </a:lnSpc>
            </a:pPr>
            <a:r>
              <a:rPr lang="de-AT">
                <a:latin typeface="Arial" charset="0"/>
              </a:rPr>
              <a:t>Advanteges of the „web plot“:</a:t>
            </a:r>
          </a:p>
          <a:p>
            <a:pPr lvl="1">
              <a:lnSpc>
                <a:spcPct val="150000"/>
              </a:lnSpc>
              <a:buFont typeface="Wingdings" pitchFamily="2" charset="2"/>
              <a:buChar char="Ø"/>
            </a:pPr>
            <a:r>
              <a:rPr lang="de-AT">
                <a:latin typeface="Arial" charset="0"/>
              </a:rPr>
              <a:t>Visualization of the two phases of a recursive scheme</a:t>
            </a:r>
          </a:p>
          <a:p>
            <a:pPr lvl="1">
              <a:lnSpc>
                <a:spcPct val="150000"/>
              </a:lnSpc>
              <a:buFont typeface="Wingdings" pitchFamily="2" charset="2"/>
              <a:buChar char="Ø"/>
            </a:pPr>
            <a:r>
              <a:rPr lang="de-AT">
                <a:latin typeface="Arial" charset="0"/>
              </a:rPr>
              <a:t>Visual investigation of the convergence of the sequence</a:t>
            </a:r>
          </a:p>
          <a:p>
            <a:pPr lvl="1">
              <a:lnSpc>
                <a:spcPct val="150000"/>
              </a:lnSpc>
              <a:buFont typeface="Wingdings" pitchFamily="2" charset="2"/>
              <a:buChar char="Ø"/>
            </a:pPr>
            <a:r>
              <a:rPr lang="de-AT">
                <a:latin typeface="Arial" charset="0"/>
              </a:rPr>
              <a:t>Investigation of the fixed points (invariant points)</a:t>
            </a:r>
          </a:p>
          <a:p>
            <a:pPr>
              <a:lnSpc>
                <a:spcPct val="150000"/>
              </a:lnSpc>
            </a:pPr>
            <a:endParaRPr lang="de-A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4"/>
          <p:cNvSpPr>
            <a:spLocks noChangeShapeType="1"/>
          </p:cNvSpPr>
          <p:nvPr/>
        </p:nvSpPr>
        <p:spPr bwMode="auto">
          <a:xfrm>
            <a:off x="755650" y="5300663"/>
            <a:ext cx="7920038" cy="0"/>
          </a:xfrm>
          <a:prstGeom prst="line">
            <a:avLst/>
          </a:prstGeom>
          <a:noFill/>
          <a:ln w="19050">
            <a:solidFill>
              <a:schemeClr val="tx1"/>
            </a:solidFill>
            <a:round/>
            <a:headEnd/>
            <a:tailEnd type="triangle" w="med" len="med"/>
          </a:ln>
        </p:spPr>
        <p:txBody>
          <a:bodyPr/>
          <a:lstStyle/>
          <a:p>
            <a:endParaRPr lang="de-AT"/>
          </a:p>
        </p:txBody>
      </p:sp>
      <p:sp>
        <p:nvSpPr>
          <p:cNvPr id="54275" name="Line 5"/>
          <p:cNvSpPr>
            <a:spLocks noChangeShapeType="1"/>
          </p:cNvSpPr>
          <p:nvPr/>
        </p:nvSpPr>
        <p:spPr bwMode="auto">
          <a:xfrm flipV="1">
            <a:off x="1258888" y="620713"/>
            <a:ext cx="0" cy="5040312"/>
          </a:xfrm>
          <a:prstGeom prst="line">
            <a:avLst/>
          </a:prstGeom>
          <a:noFill/>
          <a:ln w="19050">
            <a:solidFill>
              <a:schemeClr val="tx1"/>
            </a:solidFill>
            <a:round/>
            <a:headEnd/>
            <a:tailEnd type="triangle" w="med" len="med"/>
          </a:ln>
        </p:spPr>
        <p:txBody>
          <a:bodyPr/>
          <a:lstStyle/>
          <a:p>
            <a:endParaRPr lang="de-AT"/>
          </a:p>
        </p:txBody>
      </p:sp>
      <p:sp>
        <p:nvSpPr>
          <p:cNvPr id="54276" name="Text Box 6"/>
          <p:cNvSpPr txBox="1">
            <a:spLocks noChangeArrowheads="1"/>
          </p:cNvSpPr>
          <p:nvPr/>
        </p:nvSpPr>
        <p:spPr bwMode="auto">
          <a:xfrm>
            <a:off x="8296275" y="5408613"/>
            <a:ext cx="663575"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n-1</a:t>
            </a:r>
            <a:endParaRPr lang="de-DE" b="1">
              <a:latin typeface="Arial" charset="0"/>
            </a:endParaRPr>
          </a:p>
        </p:txBody>
      </p:sp>
      <p:sp>
        <p:nvSpPr>
          <p:cNvPr id="54277" name="Text Box 7"/>
          <p:cNvSpPr txBox="1">
            <a:spLocks noChangeArrowheads="1"/>
          </p:cNvSpPr>
          <p:nvPr/>
        </p:nvSpPr>
        <p:spPr bwMode="auto">
          <a:xfrm>
            <a:off x="561975" y="549275"/>
            <a:ext cx="481013" cy="461963"/>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n</a:t>
            </a:r>
            <a:endParaRPr lang="de-DE" b="1">
              <a:latin typeface="Arial" charset="0"/>
            </a:endParaRPr>
          </a:p>
        </p:txBody>
      </p:sp>
      <p:sp>
        <p:nvSpPr>
          <p:cNvPr id="54278" name="Line 8"/>
          <p:cNvSpPr>
            <a:spLocks noChangeShapeType="1"/>
          </p:cNvSpPr>
          <p:nvPr/>
        </p:nvSpPr>
        <p:spPr bwMode="auto">
          <a:xfrm flipV="1">
            <a:off x="900113" y="765175"/>
            <a:ext cx="4824412" cy="4895850"/>
          </a:xfrm>
          <a:prstGeom prst="line">
            <a:avLst/>
          </a:prstGeom>
          <a:noFill/>
          <a:ln w="19050">
            <a:solidFill>
              <a:schemeClr val="tx1"/>
            </a:solidFill>
            <a:round/>
            <a:headEnd/>
            <a:tailEnd/>
          </a:ln>
        </p:spPr>
        <p:txBody>
          <a:bodyPr/>
          <a:lstStyle/>
          <a:p>
            <a:endParaRPr lang="de-AT"/>
          </a:p>
        </p:txBody>
      </p:sp>
      <p:sp>
        <p:nvSpPr>
          <p:cNvPr id="54279" name="Text Box 9"/>
          <p:cNvSpPr txBox="1">
            <a:spLocks noChangeArrowheads="1"/>
          </p:cNvSpPr>
          <p:nvPr/>
        </p:nvSpPr>
        <p:spPr bwMode="auto">
          <a:xfrm>
            <a:off x="5119688" y="44450"/>
            <a:ext cx="1612900" cy="831850"/>
          </a:xfrm>
          <a:prstGeom prst="rect">
            <a:avLst/>
          </a:prstGeom>
          <a:noFill/>
          <a:ln w="9525">
            <a:noFill/>
            <a:miter lim="800000"/>
            <a:headEnd/>
            <a:tailEnd/>
          </a:ln>
        </p:spPr>
        <p:txBody>
          <a:bodyPr wrap="none">
            <a:spAutoFit/>
          </a:bodyPr>
          <a:lstStyle/>
          <a:p>
            <a:pPr marL="457200" indent="-457200" algn="ctr"/>
            <a:r>
              <a:rPr lang="de-DE">
                <a:latin typeface="Arial" charset="0"/>
              </a:rPr>
              <a:t>1</a:t>
            </a:r>
            <a:r>
              <a:rPr lang="de-DE" baseline="30000">
                <a:latin typeface="Arial" charset="0"/>
              </a:rPr>
              <a:t>st</a:t>
            </a:r>
            <a:r>
              <a:rPr lang="de-DE">
                <a:latin typeface="Arial" charset="0"/>
              </a:rPr>
              <a:t> Median</a:t>
            </a:r>
          </a:p>
          <a:p>
            <a:pPr marL="457200" indent="-457200" algn="ctr"/>
            <a:r>
              <a:rPr lang="de-DE">
                <a:latin typeface="Arial" charset="0"/>
              </a:rPr>
              <a:t>x</a:t>
            </a:r>
            <a:r>
              <a:rPr lang="de-DE" baseline="-25000">
                <a:latin typeface="Arial" charset="0"/>
              </a:rPr>
              <a:t>n</a:t>
            </a:r>
            <a:r>
              <a:rPr lang="de-DE">
                <a:latin typeface="Arial" charset="0"/>
              </a:rPr>
              <a:t> = x</a:t>
            </a:r>
            <a:r>
              <a:rPr lang="de-DE" baseline="-25000">
                <a:latin typeface="Arial" charset="0"/>
              </a:rPr>
              <a:t>n-1</a:t>
            </a:r>
            <a:endParaRPr lang="de-DE">
              <a:latin typeface="Arial" charset="0"/>
            </a:endParaRPr>
          </a:p>
        </p:txBody>
      </p:sp>
      <p:sp>
        <p:nvSpPr>
          <p:cNvPr id="54280" name="Line 10"/>
          <p:cNvSpPr>
            <a:spLocks noChangeShapeType="1"/>
          </p:cNvSpPr>
          <p:nvPr/>
        </p:nvSpPr>
        <p:spPr bwMode="auto">
          <a:xfrm flipV="1">
            <a:off x="1258888" y="1052513"/>
            <a:ext cx="5041900" cy="2160587"/>
          </a:xfrm>
          <a:prstGeom prst="line">
            <a:avLst/>
          </a:prstGeom>
          <a:noFill/>
          <a:ln w="28575">
            <a:solidFill>
              <a:srgbClr val="006600"/>
            </a:solidFill>
            <a:round/>
            <a:headEnd/>
            <a:tailEnd/>
          </a:ln>
        </p:spPr>
        <p:txBody>
          <a:bodyPr/>
          <a:lstStyle/>
          <a:p>
            <a:endParaRPr lang="de-AT"/>
          </a:p>
        </p:txBody>
      </p:sp>
      <p:sp>
        <p:nvSpPr>
          <p:cNvPr id="54281" name="Text Box 11"/>
          <p:cNvSpPr txBox="1">
            <a:spLocks noChangeArrowheads="1"/>
          </p:cNvSpPr>
          <p:nvPr/>
        </p:nvSpPr>
        <p:spPr bwMode="auto">
          <a:xfrm>
            <a:off x="6135688" y="1074738"/>
            <a:ext cx="1628775" cy="461962"/>
          </a:xfrm>
          <a:prstGeom prst="rect">
            <a:avLst/>
          </a:prstGeom>
          <a:noFill/>
          <a:ln w="9525">
            <a:noFill/>
            <a:miter lim="800000"/>
            <a:headEnd/>
            <a:tailEnd/>
          </a:ln>
        </p:spPr>
        <p:txBody>
          <a:bodyPr wrap="none">
            <a:spAutoFit/>
          </a:bodyPr>
          <a:lstStyle/>
          <a:p>
            <a:r>
              <a:rPr lang="de-DE">
                <a:latin typeface="Arial" charset="0"/>
              </a:rPr>
              <a:t>x</a:t>
            </a:r>
            <a:r>
              <a:rPr lang="de-DE" baseline="-25000">
                <a:latin typeface="Arial" charset="0"/>
              </a:rPr>
              <a:t>n</a:t>
            </a:r>
            <a:r>
              <a:rPr lang="de-DE">
                <a:latin typeface="Arial" charset="0"/>
              </a:rPr>
              <a:t> = g(x</a:t>
            </a:r>
            <a:r>
              <a:rPr lang="de-DE" baseline="-25000">
                <a:latin typeface="Arial" charset="0"/>
              </a:rPr>
              <a:t>n-1</a:t>
            </a:r>
            <a:r>
              <a:rPr lang="de-DE">
                <a:latin typeface="Arial" charset="0"/>
              </a:rPr>
              <a:t>)</a:t>
            </a:r>
          </a:p>
        </p:txBody>
      </p:sp>
      <p:sp>
        <p:nvSpPr>
          <p:cNvPr id="54282" name="Line 12"/>
          <p:cNvSpPr>
            <a:spLocks noChangeShapeType="1"/>
          </p:cNvSpPr>
          <p:nvPr/>
        </p:nvSpPr>
        <p:spPr bwMode="auto">
          <a:xfrm>
            <a:off x="2124075" y="5229225"/>
            <a:ext cx="0" cy="144463"/>
          </a:xfrm>
          <a:prstGeom prst="line">
            <a:avLst/>
          </a:prstGeom>
          <a:noFill/>
          <a:ln w="28575">
            <a:solidFill>
              <a:srgbClr val="FF0000"/>
            </a:solidFill>
            <a:round/>
            <a:headEnd/>
            <a:tailEnd/>
          </a:ln>
        </p:spPr>
        <p:txBody>
          <a:bodyPr/>
          <a:lstStyle/>
          <a:p>
            <a:endParaRPr lang="de-AT"/>
          </a:p>
        </p:txBody>
      </p:sp>
      <p:sp>
        <p:nvSpPr>
          <p:cNvPr id="69645" name="Line 13"/>
          <p:cNvSpPr>
            <a:spLocks noChangeShapeType="1"/>
          </p:cNvSpPr>
          <p:nvPr/>
        </p:nvSpPr>
        <p:spPr bwMode="auto">
          <a:xfrm flipV="1">
            <a:off x="2124075" y="2852738"/>
            <a:ext cx="0" cy="2447925"/>
          </a:xfrm>
          <a:prstGeom prst="line">
            <a:avLst/>
          </a:prstGeom>
          <a:noFill/>
          <a:ln w="19050">
            <a:solidFill>
              <a:srgbClr val="000099"/>
            </a:solidFill>
            <a:round/>
            <a:headEnd/>
            <a:tailEnd/>
          </a:ln>
        </p:spPr>
        <p:txBody>
          <a:bodyPr/>
          <a:lstStyle/>
          <a:p>
            <a:endParaRPr lang="de-AT"/>
          </a:p>
        </p:txBody>
      </p:sp>
      <p:sp>
        <p:nvSpPr>
          <p:cNvPr id="69646" name="Line 14"/>
          <p:cNvSpPr>
            <a:spLocks noChangeShapeType="1"/>
          </p:cNvSpPr>
          <p:nvPr/>
        </p:nvSpPr>
        <p:spPr bwMode="auto">
          <a:xfrm flipH="1">
            <a:off x="1258888" y="2852738"/>
            <a:ext cx="865187" cy="0"/>
          </a:xfrm>
          <a:prstGeom prst="line">
            <a:avLst/>
          </a:prstGeom>
          <a:noFill/>
          <a:ln w="28575">
            <a:solidFill>
              <a:srgbClr val="FF0000"/>
            </a:solidFill>
            <a:prstDash val="sysDot"/>
            <a:round/>
            <a:headEnd/>
            <a:tailEnd/>
          </a:ln>
        </p:spPr>
        <p:txBody>
          <a:bodyPr/>
          <a:lstStyle/>
          <a:p>
            <a:endParaRPr lang="de-AT"/>
          </a:p>
        </p:txBody>
      </p:sp>
      <p:sp>
        <p:nvSpPr>
          <p:cNvPr id="69647" name="Line 15"/>
          <p:cNvSpPr>
            <a:spLocks noChangeShapeType="1"/>
          </p:cNvSpPr>
          <p:nvPr/>
        </p:nvSpPr>
        <p:spPr bwMode="auto">
          <a:xfrm>
            <a:off x="2124075" y="2852738"/>
            <a:ext cx="1511300" cy="0"/>
          </a:xfrm>
          <a:prstGeom prst="line">
            <a:avLst/>
          </a:prstGeom>
          <a:noFill/>
          <a:ln w="19050">
            <a:solidFill>
              <a:srgbClr val="FF0000"/>
            </a:solidFill>
            <a:round/>
            <a:headEnd/>
            <a:tailEnd/>
          </a:ln>
        </p:spPr>
        <p:txBody>
          <a:bodyPr/>
          <a:lstStyle/>
          <a:p>
            <a:endParaRPr lang="de-AT"/>
          </a:p>
        </p:txBody>
      </p:sp>
      <p:sp>
        <p:nvSpPr>
          <p:cNvPr id="69648" name="Text Box 16"/>
          <p:cNvSpPr txBox="1">
            <a:spLocks noChangeArrowheads="1"/>
          </p:cNvSpPr>
          <p:nvPr/>
        </p:nvSpPr>
        <p:spPr bwMode="auto">
          <a:xfrm>
            <a:off x="1958975" y="5373688"/>
            <a:ext cx="469900"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0</a:t>
            </a:r>
            <a:endParaRPr lang="de-DE" b="1">
              <a:latin typeface="Arial" charset="0"/>
            </a:endParaRPr>
          </a:p>
        </p:txBody>
      </p:sp>
      <p:sp>
        <p:nvSpPr>
          <p:cNvPr id="69649" name="Text Box 17"/>
          <p:cNvSpPr txBox="1">
            <a:spLocks noChangeArrowheads="1"/>
          </p:cNvSpPr>
          <p:nvPr/>
        </p:nvSpPr>
        <p:spPr bwMode="auto">
          <a:xfrm>
            <a:off x="862013" y="2636838"/>
            <a:ext cx="469900"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1</a:t>
            </a:r>
            <a:endParaRPr lang="de-DE" b="1">
              <a:latin typeface="Arial" charset="0"/>
            </a:endParaRPr>
          </a:p>
        </p:txBody>
      </p:sp>
      <p:sp>
        <p:nvSpPr>
          <p:cNvPr id="69650" name="Line 18"/>
          <p:cNvSpPr>
            <a:spLocks noChangeShapeType="1"/>
          </p:cNvSpPr>
          <p:nvPr/>
        </p:nvSpPr>
        <p:spPr bwMode="auto">
          <a:xfrm>
            <a:off x="3635375" y="2852738"/>
            <a:ext cx="0" cy="2520950"/>
          </a:xfrm>
          <a:prstGeom prst="line">
            <a:avLst/>
          </a:prstGeom>
          <a:noFill/>
          <a:ln w="19050">
            <a:solidFill>
              <a:srgbClr val="FF0000"/>
            </a:solidFill>
            <a:round/>
            <a:headEnd/>
            <a:tailEnd/>
          </a:ln>
        </p:spPr>
        <p:txBody>
          <a:bodyPr/>
          <a:lstStyle/>
          <a:p>
            <a:endParaRPr lang="de-AT"/>
          </a:p>
        </p:txBody>
      </p:sp>
      <p:sp>
        <p:nvSpPr>
          <p:cNvPr id="69651" name="Line 19"/>
          <p:cNvSpPr>
            <a:spLocks noChangeShapeType="1"/>
          </p:cNvSpPr>
          <p:nvPr/>
        </p:nvSpPr>
        <p:spPr bwMode="auto">
          <a:xfrm flipV="1">
            <a:off x="3635375" y="2205038"/>
            <a:ext cx="0" cy="3095625"/>
          </a:xfrm>
          <a:prstGeom prst="line">
            <a:avLst/>
          </a:prstGeom>
          <a:noFill/>
          <a:ln w="19050">
            <a:solidFill>
              <a:srgbClr val="000099"/>
            </a:solidFill>
            <a:round/>
            <a:headEnd/>
            <a:tailEnd/>
          </a:ln>
        </p:spPr>
        <p:txBody>
          <a:bodyPr/>
          <a:lstStyle/>
          <a:p>
            <a:endParaRPr lang="de-AT"/>
          </a:p>
        </p:txBody>
      </p:sp>
      <p:sp>
        <p:nvSpPr>
          <p:cNvPr id="54290" name="Text Box 20"/>
          <p:cNvSpPr txBox="1">
            <a:spLocks noChangeArrowheads="1"/>
          </p:cNvSpPr>
          <p:nvPr/>
        </p:nvSpPr>
        <p:spPr bwMode="auto">
          <a:xfrm>
            <a:off x="3476625" y="5373688"/>
            <a:ext cx="469900"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1</a:t>
            </a:r>
            <a:endParaRPr lang="de-DE" b="1">
              <a:latin typeface="Arial" charset="0"/>
            </a:endParaRPr>
          </a:p>
        </p:txBody>
      </p:sp>
      <p:sp>
        <p:nvSpPr>
          <p:cNvPr id="69653" name="Line 21"/>
          <p:cNvSpPr>
            <a:spLocks noChangeShapeType="1"/>
          </p:cNvSpPr>
          <p:nvPr/>
        </p:nvSpPr>
        <p:spPr bwMode="auto">
          <a:xfrm flipH="1">
            <a:off x="1258888" y="2205038"/>
            <a:ext cx="2376487" cy="0"/>
          </a:xfrm>
          <a:prstGeom prst="line">
            <a:avLst/>
          </a:prstGeom>
          <a:noFill/>
          <a:ln w="28575">
            <a:solidFill>
              <a:srgbClr val="FF0000"/>
            </a:solidFill>
            <a:prstDash val="sysDot"/>
            <a:round/>
            <a:headEnd/>
            <a:tailEnd/>
          </a:ln>
        </p:spPr>
        <p:txBody>
          <a:bodyPr/>
          <a:lstStyle/>
          <a:p>
            <a:endParaRPr lang="de-AT"/>
          </a:p>
        </p:txBody>
      </p:sp>
      <p:sp>
        <p:nvSpPr>
          <p:cNvPr id="69654" name="Text Box 22"/>
          <p:cNvSpPr txBox="1">
            <a:spLocks noChangeArrowheads="1"/>
          </p:cNvSpPr>
          <p:nvPr/>
        </p:nvSpPr>
        <p:spPr bwMode="auto">
          <a:xfrm>
            <a:off x="827088" y="1989138"/>
            <a:ext cx="469900"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2</a:t>
            </a:r>
            <a:endParaRPr lang="de-DE" b="1">
              <a:latin typeface="Arial" charset="0"/>
            </a:endParaRPr>
          </a:p>
        </p:txBody>
      </p:sp>
      <p:sp>
        <p:nvSpPr>
          <p:cNvPr id="69655" name="Line 23"/>
          <p:cNvSpPr>
            <a:spLocks noChangeShapeType="1"/>
          </p:cNvSpPr>
          <p:nvPr/>
        </p:nvSpPr>
        <p:spPr bwMode="auto">
          <a:xfrm>
            <a:off x="3635375" y="2205038"/>
            <a:ext cx="649288" cy="0"/>
          </a:xfrm>
          <a:prstGeom prst="line">
            <a:avLst/>
          </a:prstGeom>
          <a:noFill/>
          <a:ln w="19050">
            <a:solidFill>
              <a:srgbClr val="FF0000"/>
            </a:solidFill>
            <a:round/>
            <a:headEnd/>
            <a:tailEnd/>
          </a:ln>
        </p:spPr>
        <p:txBody>
          <a:bodyPr/>
          <a:lstStyle/>
          <a:p>
            <a:endParaRPr lang="de-AT"/>
          </a:p>
        </p:txBody>
      </p:sp>
      <p:sp>
        <p:nvSpPr>
          <p:cNvPr id="69656" name="Line 24"/>
          <p:cNvSpPr>
            <a:spLocks noChangeShapeType="1"/>
          </p:cNvSpPr>
          <p:nvPr/>
        </p:nvSpPr>
        <p:spPr bwMode="auto">
          <a:xfrm>
            <a:off x="4284663" y="2205038"/>
            <a:ext cx="0" cy="3095625"/>
          </a:xfrm>
          <a:prstGeom prst="line">
            <a:avLst/>
          </a:prstGeom>
          <a:noFill/>
          <a:ln w="19050">
            <a:solidFill>
              <a:srgbClr val="FF0000"/>
            </a:solidFill>
            <a:round/>
            <a:headEnd/>
            <a:tailEnd/>
          </a:ln>
        </p:spPr>
        <p:txBody>
          <a:bodyPr/>
          <a:lstStyle/>
          <a:p>
            <a:endParaRPr lang="de-AT"/>
          </a:p>
        </p:txBody>
      </p:sp>
      <p:sp>
        <p:nvSpPr>
          <p:cNvPr id="54295" name="Text Box 25"/>
          <p:cNvSpPr txBox="1">
            <a:spLocks noChangeArrowheads="1"/>
          </p:cNvSpPr>
          <p:nvPr/>
        </p:nvSpPr>
        <p:spPr bwMode="auto">
          <a:xfrm>
            <a:off x="4067175" y="5367338"/>
            <a:ext cx="471488"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2</a:t>
            </a:r>
            <a:endParaRPr lang="de-DE" b="1">
              <a:latin typeface="Arial" charset="0"/>
            </a:endParaRPr>
          </a:p>
        </p:txBody>
      </p:sp>
      <p:sp>
        <p:nvSpPr>
          <p:cNvPr id="69658" name="Line 26"/>
          <p:cNvSpPr>
            <a:spLocks noChangeShapeType="1"/>
          </p:cNvSpPr>
          <p:nvPr/>
        </p:nvSpPr>
        <p:spPr bwMode="auto">
          <a:xfrm flipV="1">
            <a:off x="4284663" y="1916113"/>
            <a:ext cx="0" cy="3384550"/>
          </a:xfrm>
          <a:prstGeom prst="line">
            <a:avLst/>
          </a:prstGeom>
          <a:noFill/>
          <a:ln w="19050">
            <a:solidFill>
              <a:srgbClr val="000099"/>
            </a:solidFill>
            <a:round/>
            <a:headEnd/>
            <a:tailEnd/>
          </a:ln>
        </p:spPr>
        <p:txBody>
          <a:bodyPr/>
          <a:lstStyle/>
          <a:p>
            <a:endParaRPr lang="de-AT"/>
          </a:p>
        </p:txBody>
      </p:sp>
      <p:sp>
        <p:nvSpPr>
          <p:cNvPr id="69659" name="Line 27"/>
          <p:cNvSpPr>
            <a:spLocks noChangeShapeType="1"/>
          </p:cNvSpPr>
          <p:nvPr/>
        </p:nvSpPr>
        <p:spPr bwMode="auto">
          <a:xfrm>
            <a:off x="4284663" y="1916113"/>
            <a:ext cx="287337" cy="0"/>
          </a:xfrm>
          <a:prstGeom prst="line">
            <a:avLst/>
          </a:prstGeom>
          <a:noFill/>
          <a:ln w="19050">
            <a:solidFill>
              <a:srgbClr val="FF0000"/>
            </a:solidFill>
            <a:round/>
            <a:headEnd/>
            <a:tailEnd/>
          </a:ln>
        </p:spPr>
        <p:txBody>
          <a:bodyPr/>
          <a:lstStyle/>
          <a:p>
            <a:endParaRPr lang="de-AT"/>
          </a:p>
        </p:txBody>
      </p:sp>
      <p:sp>
        <p:nvSpPr>
          <p:cNvPr id="69660" name="Line 28"/>
          <p:cNvSpPr>
            <a:spLocks noChangeShapeType="1"/>
          </p:cNvSpPr>
          <p:nvPr/>
        </p:nvSpPr>
        <p:spPr bwMode="auto">
          <a:xfrm>
            <a:off x="4572000" y="1916113"/>
            <a:ext cx="0" cy="3384550"/>
          </a:xfrm>
          <a:prstGeom prst="line">
            <a:avLst/>
          </a:prstGeom>
          <a:noFill/>
          <a:ln w="19050">
            <a:solidFill>
              <a:srgbClr val="FF0000"/>
            </a:solidFill>
            <a:round/>
            <a:headEnd/>
            <a:tailEnd/>
          </a:ln>
        </p:spPr>
        <p:txBody>
          <a:bodyPr/>
          <a:lstStyle/>
          <a:p>
            <a:endParaRPr lang="de-AT"/>
          </a:p>
        </p:txBody>
      </p:sp>
      <p:sp>
        <p:nvSpPr>
          <p:cNvPr id="54299" name="Text Box 29"/>
          <p:cNvSpPr txBox="1">
            <a:spLocks noChangeArrowheads="1"/>
          </p:cNvSpPr>
          <p:nvPr/>
        </p:nvSpPr>
        <p:spPr bwMode="auto">
          <a:xfrm>
            <a:off x="4413250" y="5373688"/>
            <a:ext cx="469900" cy="461962"/>
          </a:xfrm>
          <a:prstGeom prst="rect">
            <a:avLst/>
          </a:prstGeom>
          <a:noFill/>
          <a:ln w="9525">
            <a:noFill/>
            <a:miter lim="800000"/>
            <a:headEnd/>
            <a:tailEnd/>
          </a:ln>
        </p:spPr>
        <p:txBody>
          <a:bodyPr wrap="none">
            <a:spAutoFit/>
          </a:bodyPr>
          <a:lstStyle/>
          <a:p>
            <a:r>
              <a:rPr lang="de-DE" b="1">
                <a:latin typeface="Arial" charset="0"/>
              </a:rPr>
              <a:t>x</a:t>
            </a:r>
            <a:r>
              <a:rPr lang="de-DE" b="1" baseline="-25000">
                <a:latin typeface="Arial" charset="0"/>
              </a:rPr>
              <a:t>3</a:t>
            </a:r>
            <a:endParaRPr lang="de-DE" b="1">
              <a:latin typeface="Arial" charset="0"/>
            </a:endParaRPr>
          </a:p>
        </p:txBody>
      </p:sp>
      <p:sp>
        <p:nvSpPr>
          <p:cNvPr id="69662" name="Line 30"/>
          <p:cNvSpPr>
            <a:spLocks noChangeShapeType="1"/>
          </p:cNvSpPr>
          <p:nvPr/>
        </p:nvSpPr>
        <p:spPr bwMode="auto">
          <a:xfrm flipV="1">
            <a:off x="4572000" y="1773238"/>
            <a:ext cx="0" cy="3527425"/>
          </a:xfrm>
          <a:prstGeom prst="line">
            <a:avLst/>
          </a:prstGeom>
          <a:noFill/>
          <a:ln w="19050">
            <a:solidFill>
              <a:srgbClr val="000099"/>
            </a:solidFill>
            <a:round/>
            <a:headEnd/>
            <a:tailEnd/>
          </a:ln>
        </p:spPr>
        <p:txBody>
          <a:bodyPr/>
          <a:lstStyle/>
          <a:p>
            <a:endParaRPr lang="de-AT"/>
          </a:p>
        </p:txBody>
      </p:sp>
      <p:sp>
        <p:nvSpPr>
          <p:cNvPr id="69664" name="AutoShape 32"/>
          <p:cNvSpPr>
            <a:spLocks noChangeArrowheads="1"/>
          </p:cNvSpPr>
          <p:nvPr/>
        </p:nvSpPr>
        <p:spPr bwMode="auto">
          <a:xfrm>
            <a:off x="107950" y="3860800"/>
            <a:ext cx="1598613" cy="360363"/>
          </a:xfrm>
          <a:prstGeom prst="wedgeRectCallout">
            <a:avLst>
              <a:gd name="adj1" fmla="val 75352"/>
              <a:gd name="adj2" fmla="val -10667"/>
            </a:avLst>
          </a:prstGeom>
          <a:solidFill>
            <a:schemeClr val="hlink"/>
          </a:solidFill>
          <a:ln w="9525">
            <a:solidFill>
              <a:schemeClr val="tx1"/>
            </a:solidFill>
            <a:miter lim="800000"/>
            <a:headEnd/>
            <a:tailEnd/>
          </a:ln>
        </p:spPr>
        <p:txBody>
          <a:bodyPr/>
          <a:lstStyle/>
          <a:p>
            <a:pPr algn="ctr"/>
            <a:r>
              <a:rPr lang="de-DE" sz="2000" b="1">
                <a:latin typeface="Arial" charset="0"/>
              </a:rPr>
              <a:t>evaluating</a:t>
            </a:r>
          </a:p>
        </p:txBody>
      </p:sp>
      <p:sp>
        <p:nvSpPr>
          <p:cNvPr id="69665" name="AutoShape 33"/>
          <p:cNvSpPr>
            <a:spLocks noChangeArrowheads="1"/>
          </p:cNvSpPr>
          <p:nvPr/>
        </p:nvSpPr>
        <p:spPr bwMode="auto">
          <a:xfrm>
            <a:off x="1547813" y="1484313"/>
            <a:ext cx="1584325" cy="360362"/>
          </a:xfrm>
          <a:prstGeom prst="wedgeRectCallout">
            <a:avLst>
              <a:gd name="adj1" fmla="val 29389"/>
              <a:gd name="adj2" fmla="val 324824"/>
            </a:avLst>
          </a:prstGeom>
          <a:solidFill>
            <a:srgbClr val="FF9B9B"/>
          </a:solidFill>
          <a:ln w="9525">
            <a:solidFill>
              <a:schemeClr val="tx1"/>
            </a:solidFill>
            <a:miter lim="800000"/>
            <a:headEnd/>
            <a:tailEnd/>
          </a:ln>
        </p:spPr>
        <p:txBody>
          <a:bodyPr/>
          <a:lstStyle/>
          <a:p>
            <a:pPr algn="ctr"/>
            <a:r>
              <a:rPr lang="de-DE" sz="2000" b="1">
                <a:latin typeface="Arial" charset="0"/>
              </a:rPr>
              <a:t>storing</a:t>
            </a:r>
          </a:p>
        </p:txBody>
      </p:sp>
      <p:sp>
        <p:nvSpPr>
          <p:cNvPr id="31775" name="Text Box 34"/>
          <p:cNvSpPr txBox="1">
            <a:spLocks noChangeArrowheads="1"/>
          </p:cNvSpPr>
          <p:nvPr/>
        </p:nvSpPr>
        <p:spPr bwMode="auto">
          <a:xfrm>
            <a:off x="107950" y="-6350"/>
            <a:ext cx="3455988" cy="461963"/>
          </a:xfrm>
          <a:prstGeom prst="rect">
            <a:avLst/>
          </a:prstGeom>
          <a:solidFill>
            <a:schemeClr val="bg2">
              <a:lumMod val="20000"/>
              <a:lumOff val="80000"/>
            </a:schemeClr>
          </a:solidFill>
          <a:ln w="9525">
            <a:solidFill>
              <a:schemeClr val="tx1"/>
            </a:solidFill>
            <a:miter lim="800000"/>
            <a:headEnd/>
            <a:tailEnd/>
          </a:ln>
        </p:spPr>
        <p:txBody>
          <a:bodyPr>
            <a:spAutoFit/>
          </a:bodyPr>
          <a:lstStyle/>
          <a:p>
            <a:pPr>
              <a:defRPr/>
            </a:pPr>
            <a:r>
              <a:rPr lang="de-DE" b="1" dirty="0">
                <a:latin typeface="Arial" charset="0"/>
              </a:rPr>
              <a:t>„</a:t>
            </a:r>
            <a:r>
              <a:rPr lang="de-DE" b="1" dirty="0" err="1">
                <a:latin typeface="Arial" charset="0"/>
              </a:rPr>
              <a:t>Geometric</a:t>
            </a:r>
            <a:r>
              <a:rPr lang="de-DE" b="1" dirty="0">
                <a:latin typeface="Arial" charset="0"/>
              </a:rPr>
              <a:t> Iteration“ </a:t>
            </a:r>
          </a:p>
        </p:txBody>
      </p:sp>
      <p:sp>
        <p:nvSpPr>
          <p:cNvPr id="32" name="AutoShape 32"/>
          <p:cNvSpPr>
            <a:spLocks noChangeArrowheads="1"/>
          </p:cNvSpPr>
          <p:nvPr/>
        </p:nvSpPr>
        <p:spPr bwMode="auto">
          <a:xfrm>
            <a:off x="3995738" y="4013200"/>
            <a:ext cx="1598612" cy="360363"/>
          </a:xfrm>
          <a:prstGeom prst="wedgeRectCallout">
            <a:avLst>
              <a:gd name="adj1" fmla="val -73773"/>
              <a:gd name="adj2" fmla="val -101310"/>
            </a:avLst>
          </a:prstGeom>
          <a:solidFill>
            <a:schemeClr val="hlink"/>
          </a:solidFill>
          <a:ln w="9525">
            <a:solidFill>
              <a:schemeClr val="tx1"/>
            </a:solidFill>
            <a:miter lim="800000"/>
            <a:headEnd/>
            <a:tailEnd/>
          </a:ln>
        </p:spPr>
        <p:txBody>
          <a:bodyPr/>
          <a:lstStyle/>
          <a:p>
            <a:pPr algn="ctr"/>
            <a:r>
              <a:rPr lang="de-DE" sz="2000" b="1">
                <a:latin typeface="Arial" charset="0"/>
              </a:rPr>
              <a:t>evaluating</a:t>
            </a:r>
          </a:p>
        </p:txBody>
      </p:sp>
      <p:sp>
        <p:nvSpPr>
          <p:cNvPr id="33" name="AutoShape 33"/>
          <p:cNvSpPr>
            <a:spLocks noChangeArrowheads="1"/>
          </p:cNvSpPr>
          <p:nvPr/>
        </p:nvSpPr>
        <p:spPr bwMode="auto">
          <a:xfrm>
            <a:off x="2627313" y="981075"/>
            <a:ext cx="1584325" cy="360363"/>
          </a:xfrm>
          <a:prstGeom prst="wedgeRectCallout">
            <a:avLst>
              <a:gd name="adj1" fmla="val 33514"/>
              <a:gd name="adj2" fmla="val 288579"/>
            </a:avLst>
          </a:prstGeom>
          <a:solidFill>
            <a:srgbClr val="FF9B9B"/>
          </a:solidFill>
          <a:ln w="9525">
            <a:solidFill>
              <a:schemeClr val="tx1"/>
            </a:solidFill>
            <a:miter lim="800000"/>
            <a:headEnd/>
            <a:tailEnd/>
          </a:ln>
        </p:spPr>
        <p:txBody>
          <a:bodyPr/>
          <a:lstStyle/>
          <a:p>
            <a:pPr algn="ctr"/>
            <a:r>
              <a:rPr lang="de-DE" sz="2000" b="1">
                <a:latin typeface="Arial" charset="0"/>
              </a:rPr>
              <a:t>storing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9645"/>
                                        </p:tgtEl>
                                        <p:attrNameLst>
                                          <p:attrName>style.visibility</p:attrName>
                                        </p:attrNameLst>
                                      </p:cBhvr>
                                      <p:to>
                                        <p:strVal val="visible"/>
                                      </p:to>
                                    </p:set>
                                    <p:anim calcmode="lin" valueType="num">
                                      <p:cBhvr additive="base">
                                        <p:cTn id="11" dur="500" fill="hold"/>
                                        <p:tgtEl>
                                          <p:spTgt spid="69645"/>
                                        </p:tgtEl>
                                        <p:attrNameLst>
                                          <p:attrName>ppt_x</p:attrName>
                                        </p:attrNameLst>
                                      </p:cBhvr>
                                      <p:tavLst>
                                        <p:tav tm="0">
                                          <p:val>
                                            <p:strVal val="#ppt_x"/>
                                          </p:val>
                                        </p:tav>
                                        <p:tav tm="100000">
                                          <p:val>
                                            <p:strVal val="#ppt_x"/>
                                          </p:val>
                                        </p:tav>
                                      </p:tavLst>
                                    </p:anim>
                                    <p:anim calcmode="lin" valueType="num">
                                      <p:cBhvr additive="base">
                                        <p:cTn id="12" dur="500" fill="hold"/>
                                        <p:tgtEl>
                                          <p:spTgt spid="6964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664"/>
                                        </p:tgtEl>
                                        <p:attrNameLst>
                                          <p:attrName>style.visibility</p:attrName>
                                        </p:attrNameLst>
                                      </p:cBhvr>
                                      <p:to>
                                        <p:strVal val="visible"/>
                                      </p:to>
                                    </p:set>
                                    <p:animEffect transition="in" filter="blinds(horizontal)">
                                      <p:cBhvr>
                                        <p:cTn id="17" dur="500"/>
                                        <p:tgtEl>
                                          <p:spTgt spid="6966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964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964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9647"/>
                                        </p:tgtEl>
                                        <p:attrNameLst>
                                          <p:attrName>style.visibility</p:attrName>
                                        </p:attrNameLst>
                                      </p:cBhvr>
                                      <p:to>
                                        <p:strVal val="visible"/>
                                      </p:to>
                                    </p:set>
                                    <p:anim calcmode="lin" valueType="num">
                                      <p:cBhvr additive="base">
                                        <p:cTn id="30" dur="500" fill="hold"/>
                                        <p:tgtEl>
                                          <p:spTgt spid="69647"/>
                                        </p:tgtEl>
                                        <p:attrNameLst>
                                          <p:attrName>ppt_x</p:attrName>
                                        </p:attrNameLst>
                                      </p:cBhvr>
                                      <p:tavLst>
                                        <p:tav tm="0">
                                          <p:val>
                                            <p:strVal val="0-#ppt_w/2"/>
                                          </p:val>
                                        </p:tav>
                                        <p:tav tm="100000">
                                          <p:val>
                                            <p:strVal val="#ppt_x"/>
                                          </p:val>
                                        </p:tav>
                                      </p:tavLst>
                                    </p:anim>
                                    <p:anim calcmode="lin" valueType="num">
                                      <p:cBhvr additive="base">
                                        <p:cTn id="31" dur="500" fill="hold"/>
                                        <p:tgtEl>
                                          <p:spTgt spid="69647"/>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9665"/>
                                        </p:tgtEl>
                                        <p:attrNameLst>
                                          <p:attrName>style.visibility</p:attrName>
                                        </p:attrNameLst>
                                      </p:cBhvr>
                                      <p:to>
                                        <p:strVal val="visible"/>
                                      </p:to>
                                    </p:set>
                                    <p:animEffect transition="in" filter="blinds(horizontal)">
                                      <p:cBhvr>
                                        <p:cTn id="36" dur="500"/>
                                        <p:tgtEl>
                                          <p:spTgt spid="6966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965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9651"/>
                                        </p:tgtEl>
                                        <p:attrNameLst>
                                          <p:attrName>style.visibility</p:attrName>
                                        </p:attrNameLst>
                                      </p:cBhvr>
                                      <p:to>
                                        <p:strVal val="visible"/>
                                      </p:to>
                                    </p:set>
                                    <p:anim calcmode="lin" valueType="num">
                                      <p:cBhvr additive="base">
                                        <p:cTn id="45" dur="500" fill="hold"/>
                                        <p:tgtEl>
                                          <p:spTgt spid="69651"/>
                                        </p:tgtEl>
                                        <p:attrNameLst>
                                          <p:attrName>ppt_x</p:attrName>
                                        </p:attrNameLst>
                                      </p:cBhvr>
                                      <p:tavLst>
                                        <p:tav tm="0">
                                          <p:val>
                                            <p:strVal val="#ppt_x"/>
                                          </p:val>
                                        </p:tav>
                                        <p:tav tm="100000">
                                          <p:val>
                                            <p:strVal val="#ppt_x"/>
                                          </p:val>
                                        </p:tav>
                                      </p:tavLst>
                                    </p:anim>
                                    <p:anim calcmode="lin" valueType="num">
                                      <p:cBhvr additive="base">
                                        <p:cTn id="46" dur="500" fill="hold"/>
                                        <p:tgtEl>
                                          <p:spTgt spid="6965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blinds(horizontal)">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965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6965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69655"/>
                                        </p:tgtEl>
                                        <p:attrNameLst>
                                          <p:attrName>style.visibility</p:attrName>
                                        </p:attrNameLst>
                                      </p:cBhvr>
                                      <p:to>
                                        <p:strVal val="visible"/>
                                      </p:to>
                                    </p:set>
                                    <p:anim calcmode="lin" valueType="num">
                                      <p:cBhvr additive="base">
                                        <p:cTn id="64" dur="500" fill="hold"/>
                                        <p:tgtEl>
                                          <p:spTgt spid="69655"/>
                                        </p:tgtEl>
                                        <p:attrNameLst>
                                          <p:attrName>ppt_x</p:attrName>
                                        </p:attrNameLst>
                                      </p:cBhvr>
                                      <p:tavLst>
                                        <p:tav tm="0">
                                          <p:val>
                                            <p:strVal val="0-#ppt_w/2"/>
                                          </p:val>
                                        </p:tav>
                                        <p:tav tm="100000">
                                          <p:val>
                                            <p:strVal val="#ppt_x"/>
                                          </p:val>
                                        </p:tav>
                                      </p:tavLst>
                                    </p:anim>
                                    <p:anim calcmode="lin" valueType="num">
                                      <p:cBhvr additive="base">
                                        <p:cTn id="65" dur="500" fill="hold"/>
                                        <p:tgtEl>
                                          <p:spTgt spid="69655"/>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blinds(horizontal)">
                                      <p:cBhvr>
                                        <p:cTn id="70" dur="500"/>
                                        <p:tgtEl>
                                          <p:spTgt spid="33"/>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965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9658"/>
                                        </p:tgtEl>
                                        <p:attrNameLst>
                                          <p:attrName>style.visibility</p:attrName>
                                        </p:attrNameLst>
                                      </p:cBhvr>
                                      <p:to>
                                        <p:strVal val="visible"/>
                                      </p:to>
                                    </p:set>
                                    <p:anim calcmode="lin" valueType="num">
                                      <p:cBhvr additive="base">
                                        <p:cTn id="79" dur="500" fill="hold"/>
                                        <p:tgtEl>
                                          <p:spTgt spid="69658"/>
                                        </p:tgtEl>
                                        <p:attrNameLst>
                                          <p:attrName>ppt_x</p:attrName>
                                        </p:attrNameLst>
                                      </p:cBhvr>
                                      <p:tavLst>
                                        <p:tav tm="0">
                                          <p:val>
                                            <p:strVal val="#ppt_x"/>
                                          </p:val>
                                        </p:tav>
                                        <p:tav tm="100000">
                                          <p:val>
                                            <p:strVal val="#ppt_x"/>
                                          </p:val>
                                        </p:tav>
                                      </p:tavLst>
                                    </p:anim>
                                    <p:anim calcmode="lin" valueType="num">
                                      <p:cBhvr additive="base">
                                        <p:cTn id="80" dur="500" fill="hold"/>
                                        <p:tgtEl>
                                          <p:spTgt spid="6965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69659"/>
                                        </p:tgtEl>
                                        <p:attrNameLst>
                                          <p:attrName>style.visibility</p:attrName>
                                        </p:attrNameLst>
                                      </p:cBhvr>
                                      <p:to>
                                        <p:strVal val="visible"/>
                                      </p:to>
                                    </p:set>
                                    <p:anim calcmode="lin" valueType="num">
                                      <p:cBhvr additive="base">
                                        <p:cTn id="85" dur="500" fill="hold"/>
                                        <p:tgtEl>
                                          <p:spTgt spid="69659"/>
                                        </p:tgtEl>
                                        <p:attrNameLst>
                                          <p:attrName>ppt_x</p:attrName>
                                        </p:attrNameLst>
                                      </p:cBhvr>
                                      <p:tavLst>
                                        <p:tav tm="0">
                                          <p:val>
                                            <p:strVal val="0-#ppt_w/2"/>
                                          </p:val>
                                        </p:tav>
                                        <p:tav tm="100000">
                                          <p:val>
                                            <p:strVal val="#ppt_x"/>
                                          </p:val>
                                        </p:tav>
                                      </p:tavLst>
                                    </p:anim>
                                    <p:anim calcmode="lin" valueType="num">
                                      <p:cBhvr additive="base">
                                        <p:cTn id="86" dur="500" fill="hold"/>
                                        <p:tgtEl>
                                          <p:spTgt spid="6965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966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69662"/>
                                        </p:tgtEl>
                                        <p:attrNameLst>
                                          <p:attrName>style.visibility</p:attrName>
                                        </p:attrNameLst>
                                      </p:cBhvr>
                                      <p:to>
                                        <p:strVal val="visible"/>
                                      </p:to>
                                    </p:set>
                                    <p:anim calcmode="lin" valueType="num">
                                      <p:cBhvr additive="base">
                                        <p:cTn id="95" dur="500" fill="hold"/>
                                        <p:tgtEl>
                                          <p:spTgt spid="69662"/>
                                        </p:tgtEl>
                                        <p:attrNameLst>
                                          <p:attrName>ppt_x</p:attrName>
                                        </p:attrNameLst>
                                      </p:cBhvr>
                                      <p:tavLst>
                                        <p:tav tm="0">
                                          <p:val>
                                            <p:strVal val="#ppt_x"/>
                                          </p:val>
                                        </p:tav>
                                        <p:tav tm="100000">
                                          <p:val>
                                            <p:strVal val="#ppt_x"/>
                                          </p:val>
                                        </p:tav>
                                      </p:tavLst>
                                    </p:anim>
                                    <p:anim calcmode="lin" valueType="num">
                                      <p:cBhvr additive="base">
                                        <p:cTn id="96" dur="500" fill="hold"/>
                                        <p:tgtEl>
                                          <p:spTgt spid="696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5" grpId="0" animBg="1"/>
      <p:bldP spid="69646" grpId="0" animBg="1"/>
      <p:bldP spid="69647" grpId="0" animBg="1"/>
      <p:bldP spid="69648" grpId="0"/>
      <p:bldP spid="69649" grpId="0"/>
      <p:bldP spid="69650" grpId="0" animBg="1"/>
      <p:bldP spid="69651" grpId="0" animBg="1"/>
      <p:bldP spid="69653" grpId="0" animBg="1"/>
      <p:bldP spid="69654" grpId="0"/>
      <p:bldP spid="69655" grpId="0" animBg="1"/>
      <p:bldP spid="69656" grpId="0" animBg="1"/>
      <p:bldP spid="69658" grpId="0" animBg="1"/>
      <p:bldP spid="69659" grpId="0" animBg="1"/>
      <p:bldP spid="69660" grpId="0" animBg="1"/>
      <p:bldP spid="69662" grpId="0" animBg="1"/>
      <p:bldP spid="69664" grpId="0" animBg="1"/>
      <p:bldP spid="69665" grpId="0" animBg="1"/>
      <p:bldP spid="32" grpId="0" animBg="1"/>
      <p:bldP spid="3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7950" y="265113"/>
            <a:ext cx="8964613" cy="1755775"/>
          </a:xfrm>
          <a:prstGeom prst="rect">
            <a:avLst/>
          </a:prstGeom>
          <a:solidFill>
            <a:schemeClr val="bg2">
              <a:lumMod val="20000"/>
              <a:lumOff val="80000"/>
            </a:schemeClr>
          </a:solidFill>
          <a:ln>
            <a:solidFill>
              <a:schemeClr val="tx1"/>
            </a:solidFill>
          </a:ln>
        </p:spPr>
        <p:txBody>
          <a:bodyPr>
            <a:spAutoFit/>
          </a:bodyPr>
          <a:lstStyle/>
          <a:p>
            <a:pPr>
              <a:lnSpc>
                <a:spcPct val="150000"/>
              </a:lnSpc>
              <a:defRPr/>
            </a:pPr>
            <a:r>
              <a:rPr lang="de-AT" dirty="0">
                <a:latin typeface="Arial" pitchFamily="34" charset="0"/>
                <a:cs typeface="Arial" pitchFamily="34" charset="0"/>
              </a:rPr>
              <a:t>A </a:t>
            </a:r>
            <a:r>
              <a:rPr lang="de-AT" b="1" i="1" dirty="0" err="1">
                <a:latin typeface="Arial" pitchFamily="34" charset="0"/>
                <a:cs typeface="Arial" pitchFamily="34" charset="0"/>
              </a:rPr>
              <a:t>fixed</a:t>
            </a:r>
            <a:r>
              <a:rPr lang="de-AT" b="1" i="1" dirty="0">
                <a:latin typeface="Arial" pitchFamily="34" charset="0"/>
                <a:cs typeface="Arial" pitchFamily="34" charset="0"/>
              </a:rPr>
              <a:t> </a:t>
            </a:r>
            <a:r>
              <a:rPr lang="de-AT" b="1" i="1" dirty="0" err="1">
                <a:latin typeface="Arial" pitchFamily="34" charset="0"/>
                <a:cs typeface="Arial" pitchFamily="34" charset="0"/>
              </a:rPr>
              <a:t>point</a:t>
            </a:r>
            <a:r>
              <a:rPr lang="de-AT" dirty="0">
                <a:latin typeface="Arial" pitchFamily="34" charset="0"/>
                <a:cs typeface="Arial" pitchFamily="34" charset="0"/>
              </a:rPr>
              <a:t> x* (</a:t>
            </a:r>
            <a:r>
              <a:rPr lang="de-AT" dirty="0" err="1">
                <a:latin typeface="Arial" pitchFamily="34" charset="0"/>
                <a:cs typeface="Arial" pitchFamily="34" charset="0"/>
              </a:rPr>
              <a:t>sometimes</a:t>
            </a:r>
            <a:r>
              <a:rPr lang="de-AT" dirty="0">
                <a:latin typeface="Arial" pitchFamily="34" charset="0"/>
                <a:cs typeface="Arial" pitchFamily="34" charset="0"/>
              </a:rPr>
              <a:t> </a:t>
            </a:r>
            <a:r>
              <a:rPr lang="de-AT" dirty="0" err="1">
                <a:latin typeface="Arial" pitchFamily="34" charset="0"/>
                <a:cs typeface="Arial" pitchFamily="34" charset="0"/>
              </a:rPr>
              <a:t>shortened</a:t>
            </a:r>
            <a:r>
              <a:rPr lang="de-AT" dirty="0">
                <a:latin typeface="Arial" pitchFamily="34" charset="0"/>
                <a:cs typeface="Arial" pitchFamily="34" charset="0"/>
              </a:rPr>
              <a:t> </a:t>
            </a:r>
            <a:r>
              <a:rPr lang="de-AT" dirty="0" err="1">
                <a:latin typeface="Arial" pitchFamily="34" charset="0"/>
                <a:cs typeface="Arial" pitchFamily="34" charset="0"/>
              </a:rPr>
              <a:t>to</a:t>
            </a:r>
            <a:r>
              <a:rPr lang="de-AT" dirty="0">
                <a:latin typeface="Arial" pitchFamily="34" charset="0"/>
                <a:cs typeface="Arial" pitchFamily="34" charset="0"/>
              </a:rPr>
              <a:t> </a:t>
            </a:r>
            <a:r>
              <a:rPr lang="de-AT" b="1" i="1" dirty="0" err="1">
                <a:latin typeface="Arial" pitchFamily="34" charset="0"/>
                <a:cs typeface="Arial" pitchFamily="34" charset="0"/>
              </a:rPr>
              <a:t>fixpoint</a:t>
            </a:r>
            <a:r>
              <a:rPr lang="de-AT" dirty="0">
                <a:latin typeface="Arial" pitchFamily="34" charset="0"/>
                <a:cs typeface="Arial" pitchFamily="34" charset="0"/>
              </a:rPr>
              <a:t>, also </a:t>
            </a:r>
            <a:r>
              <a:rPr lang="de-AT" dirty="0" err="1">
                <a:latin typeface="Arial" pitchFamily="34" charset="0"/>
                <a:cs typeface="Arial" pitchFamily="34" charset="0"/>
              </a:rPr>
              <a:t>known</a:t>
            </a:r>
            <a:r>
              <a:rPr lang="de-AT" dirty="0">
                <a:latin typeface="Arial" pitchFamily="34" charset="0"/>
                <a:cs typeface="Arial" pitchFamily="34" charset="0"/>
              </a:rPr>
              <a:t> </a:t>
            </a:r>
            <a:r>
              <a:rPr lang="de-AT" dirty="0" err="1">
                <a:latin typeface="Arial" pitchFamily="34" charset="0"/>
                <a:cs typeface="Arial" pitchFamily="34" charset="0"/>
              </a:rPr>
              <a:t>as</a:t>
            </a:r>
            <a:r>
              <a:rPr lang="de-AT" dirty="0">
                <a:latin typeface="Arial" pitchFamily="34" charset="0"/>
                <a:cs typeface="Arial" pitchFamily="34" charset="0"/>
              </a:rPr>
              <a:t> an </a:t>
            </a:r>
            <a:r>
              <a:rPr lang="de-AT" b="1" i="1" dirty="0">
                <a:latin typeface="Arial" pitchFamily="34" charset="0"/>
                <a:cs typeface="Arial" pitchFamily="34" charset="0"/>
              </a:rPr>
              <a:t>invariant </a:t>
            </a:r>
            <a:r>
              <a:rPr lang="de-AT" b="1" i="1" dirty="0" err="1">
                <a:latin typeface="Arial" pitchFamily="34" charset="0"/>
                <a:cs typeface="Arial" pitchFamily="34" charset="0"/>
              </a:rPr>
              <a:t>point</a:t>
            </a:r>
            <a:r>
              <a:rPr lang="de-AT" dirty="0">
                <a:latin typeface="Arial" pitchFamily="34" charset="0"/>
                <a:cs typeface="Arial" pitchFamily="34" charset="0"/>
              </a:rPr>
              <a:t>) </a:t>
            </a:r>
            <a:r>
              <a:rPr lang="de-AT" dirty="0" err="1">
                <a:latin typeface="Arial" pitchFamily="34" charset="0"/>
                <a:cs typeface="Arial" pitchFamily="34" charset="0"/>
              </a:rPr>
              <a:t>of</a:t>
            </a:r>
            <a:r>
              <a:rPr lang="de-AT" dirty="0">
                <a:latin typeface="Arial" pitchFamily="34" charset="0"/>
                <a:cs typeface="Arial" pitchFamily="34" charset="0"/>
              </a:rPr>
              <a:t> a </a:t>
            </a:r>
            <a:r>
              <a:rPr lang="de-AT" dirty="0" err="1">
                <a:latin typeface="Arial" pitchFamily="34" charset="0"/>
                <a:cs typeface="Arial" pitchFamily="34" charset="0"/>
              </a:rPr>
              <a:t>function</a:t>
            </a:r>
            <a:r>
              <a:rPr lang="de-AT" dirty="0">
                <a:latin typeface="Arial" pitchFamily="34" charset="0"/>
                <a:cs typeface="Arial" pitchFamily="34" charset="0"/>
              </a:rPr>
              <a:t> f </a:t>
            </a:r>
            <a:r>
              <a:rPr lang="de-AT" dirty="0" err="1">
                <a:latin typeface="Arial" pitchFamily="34" charset="0"/>
                <a:cs typeface="Arial" pitchFamily="34" charset="0"/>
              </a:rPr>
              <a:t>is</a:t>
            </a:r>
            <a:r>
              <a:rPr lang="de-AT" dirty="0">
                <a:latin typeface="Arial" pitchFamily="34" charset="0"/>
                <a:cs typeface="Arial" pitchFamily="34" charset="0"/>
              </a:rPr>
              <a:t> a </a:t>
            </a:r>
            <a:r>
              <a:rPr lang="de-AT" dirty="0" err="1">
                <a:latin typeface="Arial" pitchFamily="34" charset="0"/>
                <a:cs typeface="Arial" pitchFamily="34" charset="0"/>
              </a:rPr>
              <a:t>point</a:t>
            </a:r>
            <a:r>
              <a:rPr lang="de-AT" u="sng" baseline="30000" dirty="0">
                <a:latin typeface="Arial" pitchFamily="34" charset="0"/>
                <a:cs typeface="Arial" pitchFamily="34" charset="0"/>
              </a:rPr>
              <a:t> </a:t>
            </a:r>
            <a:r>
              <a:rPr lang="de-AT" dirty="0">
                <a:latin typeface="Arial" pitchFamily="34" charset="0"/>
                <a:cs typeface="Arial" pitchFamily="34" charset="0"/>
              </a:rPr>
              <a:t> </a:t>
            </a:r>
            <a:r>
              <a:rPr lang="de-AT" dirty="0" err="1">
                <a:latin typeface="Arial" pitchFamily="34" charset="0"/>
                <a:cs typeface="Arial" pitchFamily="34" charset="0"/>
              </a:rPr>
              <a:t>that</a:t>
            </a:r>
            <a:r>
              <a:rPr lang="de-AT" dirty="0">
                <a:latin typeface="Arial" pitchFamily="34" charset="0"/>
                <a:cs typeface="Arial" pitchFamily="34" charset="0"/>
              </a:rPr>
              <a:t> </a:t>
            </a:r>
            <a:r>
              <a:rPr lang="de-AT" dirty="0" err="1">
                <a:latin typeface="Arial" pitchFamily="34" charset="0"/>
                <a:cs typeface="Arial" pitchFamily="34" charset="0"/>
              </a:rPr>
              <a:t>is</a:t>
            </a:r>
            <a:r>
              <a:rPr lang="de-AT" dirty="0">
                <a:latin typeface="Arial" pitchFamily="34" charset="0"/>
                <a:cs typeface="Arial" pitchFamily="34" charset="0"/>
              </a:rPr>
              <a:t> </a:t>
            </a:r>
            <a:r>
              <a:rPr lang="de-AT" dirty="0" err="1">
                <a:latin typeface="Arial" pitchFamily="34" charset="0"/>
                <a:cs typeface="Arial" pitchFamily="34" charset="0"/>
              </a:rPr>
              <a:t>mapped</a:t>
            </a:r>
            <a:r>
              <a:rPr lang="de-AT" dirty="0">
                <a:latin typeface="Arial" pitchFamily="34" charset="0"/>
                <a:cs typeface="Arial" pitchFamily="34" charset="0"/>
              </a:rPr>
              <a:t> </a:t>
            </a:r>
            <a:r>
              <a:rPr lang="de-AT" dirty="0" err="1">
                <a:latin typeface="Arial" pitchFamily="34" charset="0"/>
                <a:cs typeface="Arial" pitchFamily="34" charset="0"/>
              </a:rPr>
              <a:t>to</a:t>
            </a:r>
            <a:r>
              <a:rPr lang="de-AT" dirty="0">
                <a:latin typeface="Arial" pitchFamily="34" charset="0"/>
                <a:cs typeface="Arial" pitchFamily="34" charset="0"/>
              </a:rPr>
              <a:t> </a:t>
            </a:r>
            <a:r>
              <a:rPr lang="de-AT" dirty="0" err="1">
                <a:latin typeface="Arial" pitchFamily="34" charset="0"/>
                <a:cs typeface="Arial" pitchFamily="34" charset="0"/>
              </a:rPr>
              <a:t>itself</a:t>
            </a:r>
            <a:r>
              <a:rPr lang="de-AT" dirty="0">
                <a:latin typeface="Arial" pitchFamily="34" charset="0"/>
                <a:cs typeface="Arial" pitchFamily="34" charset="0"/>
              </a:rPr>
              <a:t> </a:t>
            </a:r>
            <a:r>
              <a:rPr lang="de-AT" dirty="0" err="1">
                <a:latin typeface="Arial" pitchFamily="34" charset="0"/>
                <a:cs typeface="Arial" pitchFamily="34" charset="0"/>
              </a:rPr>
              <a:t>by</a:t>
            </a:r>
            <a:r>
              <a:rPr lang="de-AT" dirty="0">
                <a:latin typeface="Arial" pitchFamily="34" charset="0"/>
                <a:cs typeface="Arial" pitchFamily="34" charset="0"/>
              </a:rPr>
              <a:t> </a:t>
            </a:r>
            <a:r>
              <a:rPr lang="de-AT" dirty="0" err="1">
                <a:latin typeface="Arial" pitchFamily="34" charset="0"/>
                <a:cs typeface="Arial" pitchFamily="34" charset="0"/>
              </a:rPr>
              <a:t>the</a:t>
            </a:r>
            <a:r>
              <a:rPr lang="de-AT" dirty="0">
                <a:latin typeface="Arial" pitchFamily="34" charset="0"/>
                <a:cs typeface="Arial" pitchFamily="34" charset="0"/>
              </a:rPr>
              <a:t> </a:t>
            </a:r>
            <a:r>
              <a:rPr lang="de-AT" dirty="0" err="1">
                <a:latin typeface="Arial" pitchFamily="34" charset="0"/>
                <a:cs typeface="Arial" pitchFamily="34" charset="0"/>
              </a:rPr>
              <a:t>function</a:t>
            </a:r>
            <a:r>
              <a:rPr lang="de-AT" dirty="0">
                <a:latin typeface="Arial" pitchFamily="34" charset="0"/>
                <a:cs typeface="Arial" pitchFamily="34" charset="0"/>
              </a:rPr>
              <a:t> </a:t>
            </a:r>
            <a:r>
              <a:rPr lang="de-AT" dirty="0">
                <a:latin typeface="Arial" pitchFamily="34" charset="0"/>
                <a:cs typeface="Arial" pitchFamily="34" charset="0"/>
                <a:sym typeface="Wingdings" pitchFamily="2" charset="2"/>
              </a:rPr>
              <a:t> f(x*) = x*</a:t>
            </a:r>
            <a:endParaRPr lang="de-AT" dirty="0">
              <a:latin typeface="Arial" pitchFamily="34" charset="0"/>
              <a:cs typeface="Arial" pitchFamily="34" charset="0"/>
            </a:endParaRPr>
          </a:p>
        </p:txBody>
      </p:sp>
      <p:sp>
        <p:nvSpPr>
          <p:cNvPr id="4" name="Rechteck 3"/>
          <p:cNvSpPr/>
          <p:nvPr/>
        </p:nvSpPr>
        <p:spPr>
          <a:xfrm>
            <a:off x="107950" y="2209800"/>
            <a:ext cx="8964613" cy="1754188"/>
          </a:xfrm>
          <a:prstGeom prst="rect">
            <a:avLst/>
          </a:prstGeom>
          <a:solidFill>
            <a:schemeClr val="accent5">
              <a:lumMod val="20000"/>
              <a:lumOff val="80000"/>
            </a:schemeClr>
          </a:solidFill>
          <a:ln>
            <a:solidFill>
              <a:schemeClr val="tx1"/>
            </a:solidFill>
          </a:ln>
        </p:spPr>
        <p:txBody>
          <a:bodyPr>
            <a:spAutoFit/>
          </a:bodyPr>
          <a:lstStyle/>
          <a:p>
            <a:pPr>
              <a:lnSpc>
                <a:spcPct val="150000"/>
              </a:lnSpc>
              <a:defRPr/>
            </a:pPr>
            <a:r>
              <a:rPr lang="de-AT" dirty="0">
                <a:latin typeface="Arial" pitchFamily="34" charset="0"/>
                <a:cs typeface="Arial" pitchFamily="34" charset="0"/>
              </a:rPr>
              <a:t>Is x* an </a:t>
            </a:r>
            <a:r>
              <a:rPr lang="de-AT" b="1" i="1" dirty="0" err="1">
                <a:latin typeface="Arial" pitchFamily="34" charset="0"/>
                <a:cs typeface="Arial" pitchFamily="34" charset="0"/>
              </a:rPr>
              <a:t>atractive</a:t>
            </a:r>
            <a:r>
              <a:rPr lang="de-AT" b="1" i="1" dirty="0">
                <a:latin typeface="Arial" pitchFamily="34" charset="0"/>
                <a:cs typeface="Arial" pitchFamily="34" charset="0"/>
              </a:rPr>
              <a:t> </a:t>
            </a:r>
            <a:r>
              <a:rPr lang="de-AT" b="1" i="1" dirty="0" err="1">
                <a:latin typeface="Arial" pitchFamily="34" charset="0"/>
                <a:cs typeface="Arial" pitchFamily="34" charset="0"/>
              </a:rPr>
              <a:t>fixed</a:t>
            </a:r>
            <a:r>
              <a:rPr lang="de-AT" b="1" i="1" dirty="0">
                <a:latin typeface="Arial" pitchFamily="34" charset="0"/>
                <a:cs typeface="Arial" pitchFamily="34" charset="0"/>
              </a:rPr>
              <a:t> </a:t>
            </a:r>
            <a:r>
              <a:rPr lang="de-AT" b="1" i="1" dirty="0" err="1">
                <a:latin typeface="Arial" pitchFamily="34" charset="0"/>
                <a:cs typeface="Arial" pitchFamily="34" charset="0"/>
              </a:rPr>
              <a:t>point</a:t>
            </a:r>
            <a:r>
              <a:rPr lang="de-AT" i="1" dirty="0">
                <a:latin typeface="Arial" pitchFamily="34" charset="0"/>
                <a:cs typeface="Arial" pitchFamily="34" charset="0"/>
              </a:rPr>
              <a:t> </a:t>
            </a:r>
            <a:r>
              <a:rPr lang="de-AT" i="1" dirty="0" err="1">
                <a:latin typeface="Arial" pitchFamily="34" charset="0"/>
                <a:cs typeface="Arial" pitchFamily="34" charset="0"/>
              </a:rPr>
              <a:t>of</a:t>
            </a:r>
            <a:r>
              <a:rPr lang="de-AT" i="1" dirty="0">
                <a:latin typeface="Arial" pitchFamily="34" charset="0"/>
                <a:cs typeface="Arial" pitchFamily="34" charset="0"/>
              </a:rPr>
              <a:t> a </a:t>
            </a:r>
            <a:r>
              <a:rPr lang="de-AT" i="1" dirty="0" err="1">
                <a:latin typeface="Arial" pitchFamily="34" charset="0"/>
                <a:cs typeface="Arial" pitchFamily="34" charset="0"/>
              </a:rPr>
              <a:t>difference</a:t>
            </a:r>
            <a:r>
              <a:rPr lang="de-AT" i="1" dirty="0">
                <a:latin typeface="Arial" pitchFamily="34" charset="0"/>
                <a:cs typeface="Arial" pitchFamily="34" charset="0"/>
              </a:rPr>
              <a:t> </a:t>
            </a:r>
            <a:r>
              <a:rPr lang="de-AT" i="1" dirty="0" err="1">
                <a:latin typeface="Arial" pitchFamily="34" charset="0"/>
                <a:cs typeface="Arial" pitchFamily="34" charset="0"/>
              </a:rPr>
              <a:t>equation</a:t>
            </a:r>
            <a:r>
              <a:rPr lang="de-AT" i="1" dirty="0">
                <a:latin typeface="Arial" pitchFamily="34" charset="0"/>
                <a:cs typeface="Arial" pitchFamily="34" charset="0"/>
              </a:rPr>
              <a:t> </a:t>
            </a:r>
            <a:r>
              <a:rPr lang="de-AT" i="1" dirty="0" err="1">
                <a:latin typeface="Arial" pitchFamily="34" charset="0"/>
                <a:cs typeface="Arial" pitchFamily="34" charset="0"/>
              </a:rPr>
              <a:t>x</a:t>
            </a:r>
            <a:r>
              <a:rPr lang="de-AT" i="1" baseline="-25000" dirty="0" err="1">
                <a:latin typeface="Arial" pitchFamily="34" charset="0"/>
                <a:cs typeface="Arial" pitchFamily="34" charset="0"/>
              </a:rPr>
              <a:t>n</a:t>
            </a:r>
            <a:r>
              <a:rPr lang="de-AT" i="1" dirty="0">
                <a:latin typeface="Arial" pitchFamily="34" charset="0"/>
                <a:cs typeface="Arial" pitchFamily="34" charset="0"/>
              </a:rPr>
              <a:t> = f(x</a:t>
            </a:r>
            <a:r>
              <a:rPr lang="de-AT" i="1" baseline="-25000" dirty="0">
                <a:latin typeface="Arial" pitchFamily="34" charset="0"/>
                <a:cs typeface="Arial" pitchFamily="34" charset="0"/>
              </a:rPr>
              <a:t>n-1</a:t>
            </a:r>
            <a:r>
              <a:rPr lang="de-AT" i="1" dirty="0">
                <a:latin typeface="Arial" pitchFamily="34" charset="0"/>
                <a:cs typeface="Arial" pitchFamily="34" charset="0"/>
              </a:rPr>
              <a:t>) </a:t>
            </a:r>
            <a:r>
              <a:rPr lang="de-AT" i="1" dirty="0" err="1">
                <a:latin typeface="Arial" pitchFamily="34" charset="0"/>
                <a:cs typeface="Arial" pitchFamily="34" charset="0"/>
              </a:rPr>
              <a:t>than</a:t>
            </a:r>
            <a:r>
              <a:rPr lang="de-AT" i="1" dirty="0">
                <a:latin typeface="Arial" pitchFamily="34" charset="0"/>
                <a:cs typeface="Arial" pitchFamily="34" charset="0"/>
              </a:rPr>
              <a:t> </a:t>
            </a:r>
            <a:r>
              <a:rPr lang="de-AT" i="1" dirty="0" err="1">
                <a:latin typeface="Arial" pitchFamily="34" charset="0"/>
                <a:cs typeface="Arial" pitchFamily="34" charset="0"/>
              </a:rPr>
              <a:t>the</a:t>
            </a:r>
            <a:r>
              <a:rPr lang="de-AT" i="1" dirty="0">
                <a:latin typeface="Arial" pitchFamily="34" charset="0"/>
                <a:cs typeface="Arial" pitchFamily="34" charset="0"/>
              </a:rPr>
              <a:t> </a:t>
            </a:r>
            <a:r>
              <a:rPr lang="de-AT" i="1" dirty="0" err="1">
                <a:latin typeface="Arial" pitchFamily="34" charset="0"/>
                <a:cs typeface="Arial" pitchFamily="34" charset="0"/>
              </a:rPr>
              <a:t>sequence</a:t>
            </a:r>
            <a:r>
              <a:rPr lang="de-AT" i="1" dirty="0">
                <a:latin typeface="Arial" pitchFamily="34" charset="0"/>
                <a:cs typeface="Arial" pitchFamily="34" charset="0"/>
              </a:rPr>
              <a:t> </a:t>
            </a:r>
            <a:r>
              <a:rPr lang="de-AT" i="1" dirty="0" err="1">
                <a:latin typeface="Arial" pitchFamily="34" charset="0"/>
                <a:cs typeface="Arial" pitchFamily="34" charset="0"/>
              </a:rPr>
              <a:t>converges</a:t>
            </a:r>
            <a:r>
              <a:rPr lang="de-AT" i="1" dirty="0">
                <a:latin typeface="Arial" pitchFamily="34" charset="0"/>
                <a:cs typeface="Arial" pitchFamily="34" charset="0"/>
              </a:rPr>
              <a:t> </a:t>
            </a:r>
            <a:r>
              <a:rPr lang="de-AT" i="1" dirty="0" err="1">
                <a:latin typeface="Arial" pitchFamily="34" charset="0"/>
                <a:cs typeface="Arial" pitchFamily="34" charset="0"/>
              </a:rPr>
              <a:t>to</a:t>
            </a:r>
            <a:r>
              <a:rPr lang="de-AT" i="1" dirty="0">
                <a:latin typeface="Arial" pitchFamily="34" charset="0"/>
                <a:cs typeface="Arial" pitchFamily="34" charset="0"/>
              </a:rPr>
              <a:t> x*:  </a:t>
            </a:r>
          </a:p>
          <a:p>
            <a:pPr>
              <a:lnSpc>
                <a:spcPct val="150000"/>
              </a:lnSpc>
              <a:defRPr/>
            </a:pPr>
            <a:endParaRPr lang="de-AT" i="1" dirty="0">
              <a:latin typeface="Arial" pitchFamily="34" charset="0"/>
              <a:cs typeface="Arial" pitchFamily="34" charset="0"/>
            </a:endParaRPr>
          </a:p>
        </p:txBody>
      </p:sp>
      <p:graphicFrame>
        <p:nvGraphicFramePr>
          <p:cNvPr id="6146" name="Object 2"/>
          <p:cNvGraphicFramePr>
            <a:graphicFrameLocks noChangeAspect="1"/>
          </p:cNvGraphicFramePr>
          <p:nvPr/>
        </p:nvGraphicFramePr>
        <p:xfrm>
          <a:off x="5003800" y="2565400"/>
          <a:ext cx="1512888" cy="1079500"/>
        </p:xfrm>
        <a:graphic>
          <a:graphicData uri="http://schemas.openxmlformats.org/presentationml/2006/ole">
            <p:oleObj spid="_x0000_s6146" name="Equation" r:id="rId3" imgW="711000" imgH="507960" progId="Equation.DSMT4">
              <p:embed/>
            </p:oleObj>
          </a:graphicData>
        </a:graphic>
      </p:graphicFrame>
      <p:sp>
        <p:nvSpPr>
          <p:cNvPr id="6151" name="Textfeld 5"/>
          <p:cNvSpPr txBox="1">
            <a:spLocks noChangeArrowheads="1"/>
          </p:cNvSpPr>
          <p:nvPr/>
        </p:nvSpPr>
        <p:spPr bwMode="auto">
          <a:xfrm>
            <a:off x="107950" y="4073525"/>
            <a:ext cx="8964613" cy="2308225"/>
          </a:xfrm>
          <a:prstGeom prst="rect">
            <a:avLst/>
          </a:prstGeom>
          <a:noFill/>
          <a:ln w="9525">
            <a:solidFill>
              <a:schemeClr val="tx1"/>
            </a:solidFill>
            <a:miter lim="800000"/>
            <a:headEnd/>
            <a:tailEnd/>
          </a:ln>
        </p:spPr>
        <p:txBody>
          <a:bodyPr>
            <a:spAutoFit/>
          </a:bodyPr>
          <a:lstStyle/>
          <a:p>
            <a:pPr>
              <a:lnSpc>
                <a:spcPct val="150000"/>
              </a:lnSpc>
            </a:pPr>
            <a:r>
              <a:rPr lang="de-AT" b="1">
                <a:latin typeface="Arial" charset="0"/>
              </a:rPr>
              <a:t>The fixed point theorem</a:t>
            </a:r>
          </a:p>
          <a:p>
            <a:pPr>
              <a:lnSpc>
                <a:spcPct val="150000"/>
              </a:lnSpc>
            </a:pPr>
            <a:r>
              <a:rPr lang="de-AT">
                <a:latin typeface="Arial" charset="0"/>
              </a:rPr>
              <a:t>A fixed point  x* of a difference equation </a:t>
            </a:r>
            <a:r>
              <a:rPr lang="de-AT" i="1">
                <a:latin typeface="Arial" charset="0"/>
              </a:rPr>
              <a:t>x</a:t>
            </a:r>
            <a:r>
              <a:rPr lang="de-AT" i="1" baseline="-25000">
                <a:latin typeface="Arial" charset="0"/>
              </a:rPr>
              <a:t>n</a:t>
            </a:r>
            <a:r>
              <a:rPr lang="de-AT" i="1">
                <a:latin typeface="Arial" charset="0"/>
              </a:rPr>
              <a:t> = f(x</a:t>
            </a:r>
            <a:r>
              <a:rPr lang="de-AT" i="1" baseline="-25000">
                <a:latin typeface="Arial" charset="0"/>
              </a:rPr>
              <a:t>n-1</a:t>
            </a:r>
            <a:r>
              <a:rPr lang="de-AT" i="1">
                <a:latin typeface="Arial" charset="0"/>
              </a:rPr>
              <a:t>) (f is continuous and differentiable) is an attractive fixed point, if</a:t>
            </a:r>
          </a:p>
          <a:p>
            <a:pPr>
              <a:lnSpc>
                <a:spcPct val="150000"/>
              </a:lnSpc>
            </a:pPr>
            <a:r>
              <a:rPr lang="de-AT">
                <a:latin typeface="Arial" charset="0"/>
              </a:rPr>
              <a:t>                and is distractive, if  </a:t>
            </a:r>
          </a:p>
        </p:txBody>
      </p:sp>
      <p:graphicFrame>
        <p:nvGraphicFramePr>
          <p:cNvPr id="6147" name="Object 3"/>
          <p:cNvGraphicFramePr>
            <a:graphicFrameLocks noChangeAspect="1"/>
          </p:cNvGraphicFramePr>
          <p:nvPr/>
        </p:nvGraphicFramePr>
        <p:xfrm>
          <a:off x="196850" y="5822950"/>
          <a:ext cx="1206500" cy="558800"/>
        </p:xfrm>
        <a:graphic>
          <a:graphicData uri="http://schemas.openxmlformats.org/presentationml/2006/ole">
            <p:oleObj spid="_x0000_s6147" name="Equation" r:id="rId4" imgW="1206360" imgH="558720" progId="Equation.DSMT4">
              <p:embed/>
            </p:oleObj>
          </a:graphicData>
        </a:graphic>
      </p:graphicFrame>
      <p:graphicFrame>
        <p:nvGraphicFramePr>
          <p:cNvPr id="6148" name="Object 4"/>
          <p:cNvGraphicFramePr>
            <a:graphicFrameLocks noChangeAspect="1"/>
          </p:cNvGraphicFramePr>
          <p:nvPr/>
        </p:nvGraphicFramePr>
        <p:xfrm>
          <a:off x="4373563" y="5805488"/>
          <a:ext cx="1206500" cy="558800"/>
        </p:xfrm>
        <a:graphic>
          <a:graphicData uri="http://schemas.openxmlformats.org/presentationml/2006/ole">
            <p:oleObj spid="_x0000_s6148" name="Equation" r:id="rId5" imgW="1206360" imgH="55872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15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4925" y="769938"/>
            <a:ext cx="8424863" cy="4962525"/>
          </a:xfrm>
          <a:prstGeom prst="rect">
            <a:avLst/>
          </a:prstGeom>
          <a:noFill/>
          <a:ln w="9525">
            <a:noFill/>
            <a:miter lim="800000"/>
            <a:headEnd/>
            <a:tailEnd/>
          </a:ln>
        </p:spPr>
        <p:txBody>
          <a:bodyPr>
            <a:spAutoFit/>
          </a:bodyPr>
          <a:lstStyle/>
          <a:p>
            <a:pPr eaLnBrk="0" hangingPunct="0"/>
            <a:r>
              <a:rPr lang="de-DE" sz="2800" b="1" dirty="0" err="1">
                <a:latin typeface="Arial" charset="0"/>
              </a:rPr>
              <a:t>Example</a:t>
            </a:r>
            <a:r>
              <a:rPr lang="de-DE" sz="2800" b="1" dirty="0">
                <a:latin typeface="Arial" charset="0"/>
              </a:rPr>
              <a:t>: Sterile </a:t>
            </a:r>
            <a:r>
              <a:rPr lang="de-DE" sz="2800" b="1" dirty="0" err="1">
                <a:latin typeface="Arial" charset="0"/>
              </a:rPr>
              <a:t>Insect</a:t>
            </a:r>
            <a:r>
              <a:rPr lang="de-DE" sz="2800" b="1" dirty="0">
                <a:latin typeface="Arial" charset="0"/>
              </a:rPr>
              <a:t> </a:t>
            </a:r>
            <a:r>
              <a:rPr lang="de-DE" sz="2800" b="1" dirty="0" err="1">
                <a:latin typeface="Arial" charset="0"/>
              </a:rPr>
              <a:t>Technique</a:t>
            </a:r>
            <a:r>
              <a:rPr lang="de-DE" sz="2800" b="1" dirty="0">
                <a:latin typeface="Arial" charset="0"/>
              </a:rPr>
              <a:t> (SIT)</a:t>
            </a:r>
          </a:p>
          <a:p>
            <a:pPr eaLnBrk="0" hangingPunct="0"/>
            <a:endParaRPr lang="de-DE" dirty="0">
              <a:latin typeface="Arial" charset="0"/>
            </a:endParaRPr>
          </a:p>
          <a:p>
            <a:pPr lvl="1" algn="just" eaLnBrk="0" hangingPunct="0"/>
            <a:r>
              <a:rPr lang="de-AT" dirty="0">
                <a:latin typeface="Arial" charset="0"/>
              </a:rPr>
              <a:t>An </a:t>
            </a:r>
            <a:r>
              <a:rPr lang="de-AT" dirty="0" err="1">
                <a:latin typeface="Arial" charset="0"/>
              </a:rPr>
              <a:t>insect</a:t>
            </a:r>
            <a:r>
              <a:rPr lang="de-AT" dirty="0">
                <a:latin typeface="Arial" charset="0"/>
              </a:rPr>
              <a:t> </a:t>
            </a:r>
            <a:r>
              <a:rPr lang="de-AT" dirty="0" err="1">
                <a:latin typeface="Arial" charset="0"/>
              </a:rPr>
              <a:t>population</a:t>
            </a:r>
            <a:r>
              <a:rPr lang="de-AT" dirty="0">
                <a:latin typeface="Arial" charset="0"/>
              </a:rPr>
              <a:t> </a:t>
            </a:r>
            <a:r>
              <a:rPr lang="de-AT" dirty="0" err="1">
                <a:latin typeface="Arial" charset="0"/>
              </a:rPr>
              <a:t>with</a:t>
            </a:r>
            <a:r>
              <a:rPr lang="de-AT" dirty="0">
                <a:latin typeface="Arial" charset="0"/>
              </a:rPr>
              <a:t> u</a:t>
            </a:r>
            <a:r>
              <a:rPr lang="de-AT" baseline="-25000" dirty="0">
                <a:latin typeface="Arial" charset="0"/>
              </a:rPr>
              <a:t>0</a:t>
            </a:r>
            <a:r>
              <a:rPr lang="de-AT" dirty="0">
                <a:latin typeface="Arial" charset="0"/>
              </a:rPr>
              <a:t> </a:t>
            </a:r>
            <a:r>
              <a:rPr lang="de-AT" dirty="0" err="1">
                <a:latin typeface="Arial" charset="0"/>
              </a:rPr>
              <a:t>female</a:t>
            </a:r>
            <a:r>
              <a:rPr lang="de-AT" dirty="0">
                <a:latin typeface="Arial" charset="0"/>
              </a:rPr>
              <a:t> </a:t>
            </a:r>
            <a:r>
              <a:rPr lang="de-AT" dirty="0" err="1">
                <a:latin typeface="Arial" charset="0"/>
              </a:rPr>
              <a:t>and</a:t>
            </a:r>
            <a:r>
              <a:rPr lang="de-AT" dirty="0">
                <a:latin typeface="Arial" charset="0"/>
              </a:rPr>
              <a:t> u</a:t>
            </a:r>
            <a:r>
              <a:rPr lang="de-AT" baseline="-25000" dirty="0">
                <a:latin typeface="Arial" charset="0"/>
              </a:rPr>
              <a:t>0</a:t>
            </a:r>
            <a:r>
              <a:rPr lang="de-AT" dirty="0">
                <a:latin typeface="Arial" charset="0"/>
              </a:rPr>
              <a:t> male </a:t>
            </a:r>
            <a:r>
              <a:rPr lang="de-AT" dirty="0" err="1">
                <a:latin typeface="Arial" charset="0"/>
              </a:rPr>
              <a:t>insects</a:t>
            </a:r>
            <a:r>
              <a:rPr lang="de-AT" dirty="0">
                <a:latin typeface="Arial" charset="0"/>
              </a:rPr>
              <a:t> </a:t>
            </a:r>
            <a:r>
              <a:rPr lang="de-AT" dirty="0" err="1">
                <a:latin typeface="Arial" charset="0"/>
              </a:rPr>
              <a:t>at</a:t>
            </a:r>
            <a:r>
              <a:rPr lang="de-AT" dirty="0">
                <a:latin typeface="Arial" charset="0"/>
              </a:rPr>
              <a:t> </a:t>
            </a:r>
            <a:r>
              <a:rPr lang="de-AT" dirty="0" err="1">
                <a:latin typeface="Arial" charset="0"/>
              </a:rPr>
              <a:t>the</a:t>
            </a:r>
            <a:r>
              <a:rPr lang="de-AT" dirty="0">
                <a:latin typeface="Arial" charset="0"/>
              </a:rPr>
              <a:t> </a:t>
            </a:r>
            <a:r>
              <a:rPr lang="de-AT" dirty="0" err="1">
                <a:latin typeface="Arial" charset="0"/>
              </a:rPr>
              <a:t>beginning</a:t>
            </a:r>
            <a:r>
              <a:rPr lang="de-AT" dirty="0">
                <a:latin typeface="Arial" charset="0"/>
              </a:rPr>
              <a:t> </a:t>
            </a:r>
            <a:r>
              <a:rPr lang="de-AT" dirty="0" err="1">
                <a:latin typeface="Arial" charset="0"/>
              </a:rPr>
              <a:t>may</a:t>
            </a:r>
            <a:r>
              <a:rPr lang="de-AT" dirty="0">
                <a:latin typeface="Arial" charset="0"/>
              </a:rPr>
              <a:t> </a:t>
            </a:r>
            <a:r>
              <a:rPr lang="de-AT" dirty="0" err="1">
                <a:latin typeface="Arial" charset="0"/>
              </a:rPr>
              <a:t>have</a:t>
            </a:r>
            <a:r>
              <a:rPr lang="de-AT" dirty="0">
                <a:latin typeface="Arial" charset="0"/>
              </a:rPr>
              <a:t> a </a:t>
            </a:r>
            <a:r>
              <a:rPr lang="de-AT" dirty="0" err="1">
                <a:latin typeface="Arial" charset="0"/>
              </a:rPr>
              <a:t>natural</a:t>
            </a:r>
            <a:r>
              <a:rPr lang="de-AT" dirty="0">
                <a:latin typeface="Arial" charset="0"/>
              </a:rPr>
              <a:t> </a:t>
            </a:r>
            <a:r>
              <a:rPr lang="de-AT" dirty="0" err="1">
                <a:latin typeface="Arial" charset="0"/>
              </a:rPr>
              <a:t>growth</a:t>
            </a:r>
            <a:r>
              <a:rPr lang="de-AT" dirty="0">
                <a:latin typeface="Arial" charset="0"/>
              </a:rPr>
              <a:t> rate r.</a:t>
            </a:r>
          </a:p>
          <a:p>
            <a:pPr lvl="1" algn="just" eaLnBrk="0" hangingPunct="0"/>
            <a:endParaRPr lang="de-AT" dirty="0">
              <a:latin typeface="Arial" charset="0"/>
            </a:endParaRPr>
          </a:p>
          <a:p>
            <a:pPr lvl="1" algn="just" eaLnBrk="0" hangingPunct="0"/>
            <a:r>
              <a:rPr lang="de-DE" dirty="0" err="1">
                <a:latin typeface="Arial" charset="0"/>
              </a:rPr>
              <a:t>To</a:t>
            </a:r>
            <a:r>
              <a:rPr lang="de-DE" dirty="0">
                <a:latin typeface="Arial" charset="0"/>
              </a:rPr>
              <a:t> </a:t>
            </a:r>
            <a:r>
              <a:rPr lang="de-DE" dirty="0" err="1">
                <a:latin typeface="Arial" charset="0"/>
              </a:rPr>
              <a:t>fight</a:t>
            </a:r>
            <a:r>
              <a:rPr lang="de-DE" dirty="0">
                <a:latin typeface="Arial" charset="0"/>
              </a:rPr>
              <a:t> </a:t>
            </a:r>
            <a:r>
              <a:rPr lang="de-DE" dirty="0" err="1">
                <a:latin typeface="Arial" charset="0"/>
              </a:rPr>
              <a:t>these</a:t>
            </a:r>
            <a:r>
              <a:rPr lang="de-DE" dirty="0">
                <a:latin typeface="Arial" charset="0"/>
              </a:rPr>
              <a:t> </a:t>
            </a:r>
            <a:r>
              <a:rPr lang="de-DE" dirty="0" err="1">
                <a:latin typeface="Arial" charset="0"/>
              </a:rPr>
              <a:t>insects</a:t>
            </a:r>
            <a:r>
              <a:rPr lang="de-DE" dirty="0">
                <a:latin typeface="Arial" charset="0"/>
              </a:rPr>
              <a:t> per </a:t>
            </a:r>
            <a:r>
              <a:rPr lang="de-DE" dirty="0" err="1">
                <a:latin typeface="Arial" charset="0"/>
              </a:rPr>
              <a:t>generation</a:t>
            </a:r>
            <a:r>
              <a:rPr lang="de-DE" dirty="0">
                <a:latin typeface="Arial" charset="0"/>
              </a:rPr>
              <a:t> a </a:t>
            </a:r>
            <a:r>
              <a:rPr lang="de-DE" dirty="0" err="1">
                <a:latin typeface="Arial" charset="0"/>
              </a:rPr>
              <a:t>certain</a:t>
            </a:r>
            <a:r>
              <a:rPr lang="de-DE" dirty="0">
                <a:latin typeface="Arial" charset="0"/>
              </a:rPr>
              <a:t> </a:t>
            </a:r>
            <a:r>
              <a:rPr lang="de-DE" dirty="0" err="1">
                <a:latin typeface="Arial" charset="0"/>
              </a:rPr>
              <a:t>number</a:t>
            </a:r>
            <a:r>
              <a:rPr lang="de-DE" dirty="0">
                <a:latin typeface="Arial" charset="0"/>
              </a:rPr>
              <a:t> s </a:t>
            </a:r>
            <a:r>
              <a:rPr lang="de-DE" dirty="0" err="1">
                <a:latin typeface="Arial" charset="0"/>
              </a:rPr>
              <a:t>of</a:t>
            </a:r>
            <a:r>
              <a:rPr lang="de-DE" dirty="0">
                <a:latin typeface="Arial" charset="0"/>
              </a:rPr>
              <a:t> sterile </a:t>
            </a:r>
            <a:r>
              <a:rPr lang="de-DE" dirty="0" err="1">
                <a:latin typeface="Arial" charset="0"/>
              </a:rPr>
              <a:t>insects</a:t>
            </a:r>
            <a:r>
              <a:rPr lang="de-DE" dirty="0">
                <a:latin typeface="Arial" charset="0"/>
              </a:rPr>
              <a:t> </a:t>
            </a:r>
            <a:r>
              <a:rPr lang="de-DE" dirty="0" err="1">
                <a:latin typeface="Arial" charset="0"/>
              </a:rPr>
              <a:t>is</a:t>
            </a:r>
            <a:r>
              <a:rPr lang="de-DE" dirty="0">
                <a:latin typeface="Arial" charset="0"/>
              </a:rPr>
              <a:t> </a:t>
            </a:r>
            <a:r>
              <a:rPr lang="de-DE" dirty="0" err="1">
                <a:latin typeface="Arial" charset="0"/>
              </a:rPr>
              <a:t>set</a:t>
            </a:r>
            <a:r>
              <a:rPr lang="de-DE" dirty="0">
                <a:latin typeface="Arial" charset="0"/>
              </a:rPr>
              <a:t> </a:t>
            </a:r>
            <a:r>
              <a:rPr lang="de-DE" dirty="0" err="1">
                <a:latin typeface="Arial" charset="0"/>
              </a:rPr>
              <a:t>free</a:t>
            </a:r>
            <a:r>
              <a:rPr lang="de-DE" dirty="0">
                <a:latin typeface="Arial" charset="0"/>
              </a:rPr>
              <a:t>.</a:t>
            </a:r>
          </a:p>
          <a:p>
            <a:pPr lvl="1" algn="just" eaLnBrk="0" hangingPunct="0"/>
            <a:endParaRPr lang="de-AT" dirty="0">
              <a:latin typeface="Arial" charset="0"/>
            </a:endParaRPr>
          </a:p>
          <a:p>
            <a:pPr lvl="1" algn="just" eaLnBrk="0" hangingPunct="0"/>
            <a:r>
              <a:rPr lang="de-AT" dirty="0" err="1">
                <a:latin typeface="Arial" charset="0"/>
              </a:rPr>
              <a:t>Investigate</a:t>
            </a:r>
            <a:r>
              <a:rPr lang="de-AT" dirty="0">
                <a:latin typeface="Arial" charset="0"/>
              </a:rPr>
              <a:t> </a:t>
            </a:r>
            <a:r>
              <a:rPr lang="de-AT" dirty="0" err="1">
                <a:latin typeface="Arial" charset="0"/>
              </a:rPr>
              <a:t>the</a:t>
            </a:r>
            <a:r>
              <a:rPr lang="de-AT" dirty="0">
                <a:latin typeface="Arial" charset="0"/>
              </a:rPr>
              <a:t> </a:t>
            </a:r>
            <a:r>
              <a:rPr lang="de-AT" dirty="0" err="1">
                <a:latin typeface="Arial" charset="0"/>
              </a:rPr>
              <a:t>effect</a:t>
            </a:r>
            <a:r>
              <a:rPr lang="de-AT" dirty="0">
                <a:latin typeface="Arial" charset="0"/>
              </a:rPr>
              <a:t> </a:t>
            </a:r>
            <a:r>
              <a:rPr lang="de-AT" dirty="0" err="1">
                <a:latin typeface="Arial" charset="0"/>
              </a:rPr>
              <a:t>of</a:t>
            </a:r>
            <a:r>
              <a:rPr lang="de-AT" dirty="0">
                <a:latin typeface="Arial" charset="0"/>
              </a:rPr>
              <a:t> </a:t>
            </a:r>
            <a:r>
              <a:rPr lang="de-AT" dirty="0" err="1">
                <a:latin typeface="Arial" charset="0"/>
              </a:rPr>
              <a:t>the</a:t>
            </a:r>
            <a:r>
              <a:rPr lang="de-AT" dirty="0">
                <a:latin typeface="Arial" charset="0"/>
              </a:rPr>
              <a:t> </a:t>
            </a:r>
            <a:r>
              <a:rPr lang="de-AT" dirty="0" err="1">
                <a:latin typeface="Arial" charset="0"/>
              </a:rPr>
              <a:t>method</a:t>
            </a:r>
            <a:r>
              <a:rPr lang="de-AT" dirty="0">
                <a:latin typeface="Arial" charset="0"/>
              </a:rPr>
              <a:t> SIT </a:t>
            </a:r>
            <a:r>
              <a:rPr lang="de-AT" dirty="0" err="1">
                <a:latin typeface="Arial" charset="0"/>
              </a:rPr>
              <a:t>by</a:t>
            </a:r>
            <a:r>
              <a:rPr lang="de-AT" dirty="0">
                <a:latin typeface="Arial" charset="0"/>
              </a:rPr>
              <a:t> </a:t>
            </a:r>
            <a:r>
              <a:rPr lang="de-AT" dirty="0" err="1">
                <a:latin typeface="Arial" charset="0"/>
              </a:rPr>
              <a:t>interpreting</a:t>
            </a:r>
            <a:r>
              <a:rPr lang="de-AT" dirty="0">
                <a:latin typeface="Arial" charset="0"/>
              </a:rPr>
              <a:t> </a:t>
            </a:r>
            <a:r>
              <a:rPr lang="de-AT" dirty="0" err="1">
                <a:latin typeface="Arial" charset="0"/>
              </a:rPr>
              <a:t>the</a:t>
            </a:r>
            <a:r>
              <a:rPr lang="de-AT" dirty="0">
                <a:latin typeface="Arial" charset="0"/>
              </a:rPr>
              <a:t> </a:t>
            </a:r>
            <a:r>
              <a:rPr lang="de-AT" dirty="0" err="1">
                <a:latin typeface="Arial" charset="0"/>
              </a:rPr>
              <a:t>growth</a:t>
            </a:r>
            <a:r>
              <a:rPr lang="de-AT" dirty="0">
                <a:latin typeface="Arial" charset="0"/>
              </a:rPr>
              <a:t> </a:t>
            </a:r>
            <a:r>
              <a:rPr lang="de-AT" dirty="0" err="1">
                <a:latin typeface="Arial" charset="0"/>
              </a:rPr>
              <a:t>function</a:t>
            </a:r>
            <a:r>
              <a:rPr lang="de-AT" dirty="0">
                <a:latin typeface="Arial" charset="0"/>
              </a:rPr>
              <a:t> </a:t>
            </a:r>
            <a:r>
              <a:rPr lang="de-AT" dirty="0" err="1">
                <a:latin typeface="Arial" charset="0"/>
              </a:rPr>
              <a:t>for</a:t>
            </a:r>
            <a:r>
              <a:rPr lang="de-AT" dirty="0">
                <a:latin typeface="Arial" charset="0"/>
              </a:rPr>
              <a:t> </a:t>
            </a:r>
            <a:r>
              <a:rPr lang="de-AT" dirty="0" err="1">
                <a:latin typeface="Arial" charset="0"/>
              </a:rPr>
              <a:t>several</a:t>
            </a:r>
            <a:r>
              <a:rPr lang="de-AT" dirty="0">
                <a:latin typeface="Arial" charset="0"/>
              </a:rPr>
              <a:t> </a:t>
            </a:r>
            <a:r>
              <a:rPr lang="de-AT" dirty="0" err="1">
                <a:latin typeface="Arial" charset="0"/>
              </a:rPr>
              <a:t>parameters</a:t>
            </a:r>
            <a:r>
              <a:rPr lang="de-AT" dirty="0">
                <a:latin typeface="Arial" charset="0"/>
              </a:rPr>
              <a:t> u</a:t>
            </a:r>
            <a:r>
              <a:rPr lang="de-AT" baseline="-25000" dirty="0">
                <a:latin typeface="Arial" charset="0"/>
              </a:rPr>
              <a:t>0</a:t>
            </a:r>
            <a:r>
              <a:rPr lang="de-AT" dirty="0">
                <a:latin typeface="Arial" charset="0"/>
              </a:rPr>
              <a:t>, r, s.</a:t>
            </a:r>
          </a:p>
          <a:p>
            <a:pPr lvl="1" algn="just" eaLnBrk="0" hangingPunct="0"/>
            <a:endParaRPr lang="de-AT" dirty="0">
              <a:latin typeface="Arial" charset="0"/>
            </a:endParaRPr>
          </a:p>
          <a:p>
            <a:pPr lvl="1" algn="just" eaLnBrk="0" hangingPunct="0">
              <a:buFontTx/>
              <a:buChar char="•"/>
            </a:pPr>
            <a:r>
              <a:rPr lang="de-AT" dirty="0">
                <a:latin typeface="Arial" charset="0"/>
              </a:rPr>
              <a:t> Model </a:t>
            </a:r>
            <a:r>
              <a:rPr lang="de-AT" dirty="0" err="1">
                <a:latin typeface="Arial" charset="0"/>
              </a:rPr>
              <a:t>assumption</a:t>
            </a:r>
            <a:r>
              <a:rPr lang="de-AT" dirty="0">
                <a:latin typeface="Arial" charset="0"/>
              </a:rPr>
              <a:t>: r=3; s=4</a:t>
            </a:r>
          </a:p>
          <a:p>
            <a:pPr lvl="1" algn="just" eaLnBrk="0" hangingPunct="0">
              <a:buFontTx/>
              <a:buChar char="•"/>
            </a:pPr>
            <a:r>
              <a:rPr lang="de-AT" dirty="0">
                <a:latin typeface="Arial" charset="0"/>
              </a:rPr>
              <a:t> Initial </a:t>
            </a:r>
            <a:r>
              <a:rPr lang="de-AT" dirty="0" err="1">
                <a:latin typeface="Arial" charset="0"/>
              </a:rPr>
              <a:t>values</a:t>
            </a:r>
            <a:r>
              <a:rPr lang="de-AT" dirty="0">
                <a:latin typeface="Arial" charset="0"/>
              </a:rPr>
              <a:t>: </a:t>
            </a:r>
            <a:r>
              <a:rPr lang="de-AT" dirty="0" smtClean="0">
                <a:latin typeface="Arial" charset="0"/>
              </a:rPr>
              <a:t>u</a:t>
            </a:r>
            <a:r>
              <a:rPr lang="de-AT" baseline="-25000" dirty="0" smtClean="0">
                <a:latin typeface="Arial" charset="0"/>
              </a:rPr>
              <a:t>0</a:t>
            </a:r>
            <a:r>
              <a:rPr lang="de-AT" dirty="0" smtClean="0">
                <a:latin typeface="Arial" charset="0"/>
              </a:rPr>
              <a:t>=1.9</a:t>
            </a:r>
            <a:r>
              <a:rPr lang="de-AT" dirty="0">
                <a:latin typeface="Arial" charset="0"/>
              </a:rPr>
              <a:t>; </a:t>
            </a:r>
            <a:r>
              <a:rPr lang="de-AT" dirty="0" smtClean="0">
                <a:latin typeface="Arial" charset="0"/>
              </a:rPr>
              <a:t>u</a:t>
            </a:r>
            <a:r>
              <a:rPr lang="de-AT" baseline="-25000" dirty="0" smtClean="0">
                <a:latin typeface="Arial" charset="0"/>
              </a:rPr>
              <a:t>0</a:t>
            </a:r>
            <a:r>
              <a:rPr lang="de-AT" dirty="0" smtClean="0">
                <a:latin typeface="Arial" charset="0"/>
              </a:rPr>
              <a:t>=2.2</a:t>
            </a:r>
            <a:r>
              <a:rPr lang="de-AT" dirty="0">
                <a:latin typeface="Arial" charset="0"/>
              </a:rPr>
              <a:t>; </a:t>
            </a:r>
            <a:r>
              <a:rPr lang="de-AT" dirty="0" smtClean="0">
                <a:latin typeface="Arial" charset="0"/>
              </a:rPr>
              <a:t>u</a:t>
            </a:r>
            <a:r>
              <a:rPr lang="de-AT" baseline="-25000" dirty="0" smtClean="0">
                <a:latin typeface="Arial" charset="0"/>
              </a:rPr>
              <a:t>0</a:t>
            </a:r>
            <a:r>
              <a:rPr lang="de-AT" dirty="0" smtClean="0">
                <a:latin typeface="Arial" charset="0"/>
              </a:rPr>
              <a:t>=2.0 </a:t>
            </a:r>
            <a:endParaRPr lang="de-DE" dirty="0">
              <a:latin typeface="Arial" charset="0"/>
            </a:endParaRPr>
          </a:p>
        </p:txBody>
      </p:sp>
      <p:pic>
        <p:nvPicPr>
          <p:cNvPr id="55299" name="Picture 2" descr="C:\Users\Heugl\AppData\Local\Microsoft\Windows\Temporary Internet Files\Low\Content.IE5\6VWJNEQW\MC900438036[1].PNG"/>
          <p:cNvPicPr>
            <a:picLocks noChangeAspect="1" noChangeArrowheads="1"/>
          </p:cNvPicPr>
          <p:nvPr/>
        </p:nvPicPr>
        <p:blipFill>
          <a:blip r:embed="rId2" cstate="print"/>
          <a:srcRect/>
          <a:stretch>
            <a:fillRect/>
          </a:stretch>
        </p:blipFill>
        <p:spPr bwMode="auto">
          <a:xfrm>
            <a:off x="6950075" y="-315913"/>
            <a:ext cx="2193925" cy="2195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1034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00125" y="1143000"/>
            <a:ext cx="3143250" cy="615950"/>
          </a:xfrm>
          <a:prstGeom prst="rect">
            <a:avLst/>
          </a:prstGeom>
          <a:noFill/>
          <a:ln w="9525">
            <a:noFill/>
            <a:miter lim="800000"/>
            <a:headEnd/>
            <a:tailEnd/>
          </a:ln>
        </p:spPr>
      </p:pic>
      <p:sp>
        <p:nvSpPr>
          <p:cNvPr id="5632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1034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52500" y="2357438"/>
            <a:ext cx="5208588" cy="1071562"/>
          </a:xfrm>
          <a:prstGeom prst="rect">
            <a:avLst/>
          </a:prstGeom>
          <a:noFill/>
          <a:ln w="9525">
            <a:noFill/>
            <a:miter lim="800000"/>
            <a:headEnd/>
            <a:tailEnd/>
          </a:ln>
        </p:spPr>
      </p:pic>
      <p:sp>
        <p:nvSpPr>
          <p:cNvPr id="5632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1034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47738" y="3857625"/>
            <a:ext cx="3686175" cy="1238250"/>
          </a:xfrm>
          <a:prstGeom prst="rect">
            <a:avLst/>
          </a:prstGeom>
          <a:solidFill>
            <a:srgbClr val="FFFF00"/>
          </a:solidFill>
          <a:ln>
            <a:solidFill>
              <a:schemeClr val="accent4">
                <a:lumMod val="85000"/>
                <a:lumOff val="15000"/>
              </a:schemeClr>
            </a:solidFill>
          </a:ln>
        </p:spPr>
      </p:pic>
      <p:sp>
        <p:nvSpPr>
          <p:cNvPr id="56328" name="Textfeld 7"/>
          <p:cNvSpPr txBox="1">
            <a:spLocks noChangeArrowheads="1"/>
          </p:cNvSpPr>
          <p:nvPr/>
        </p:nvSpPr>
        <p:spPr bwMode="auto">
          <a:xfrm>
            <a:off x="1706563" y="142875"/>
            <a:ext cx="5365750" cy="523875"/>
          </a:xfrm>
          <a:prstGeom prst="rect">
            <a:avLst/>
          </a:prstGeom>
          <a:noFill/>
          <a:ln w="9525">
            <a:noFill/>
            <a:miter lim="800000"/>
            <a:headEnd/>
            <a:tailEnd/>
          </a:ln>
        </p:spPr>
        <p:txBody>
          <a:bodyPr wrap="none">
            <a:spAutoFit/>
          </a:bodyPr>
          <a:lstStyle/>
          <a:p>
            <a:r>
              <a:rPr lang="de-AT" sz="2800">
                <a:latin typeface="Arial" charset="0"/>
              </a:rPr>
              <a:t>Modeling – a translation process</a:t>
            </a:r>
          </a:p>
        </p:txBody>
      </p:sp>
      <p:sp>
        <p:nvSpPr>
          <p:cNvPr id="9" name="Abgerundete rechteckige Legende 8"/>
          <p:cNvSpPr/>
          <p:nvPr/>
        </p:nvSpPr>
        <p:spPr>
          <a:xfrm>
            <a:off x="5500688" y="857250"/>
            <a:ext cx="2428875" cy="612775"/>
          </a:xfrm>
          <a:prstGeom prst="wedgeRoundRectCallout">
            <a:avLst>
              <a:gd name="adj1" fmla="val -104431"/>
              <a:gd name="adj2" fmla="val 5591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err="1">
                <a:solidFill>
                  <a:schemeClr val="accent2">
                    <a:lumMod val="75000"/>
                  </a:schemeClr>
                </a:solidFill>
              </a:rPr>
              <a:t>Unlimited</a:t>
            </a:r>
            <a:r>
              <a:rPr lang="de-AT" dirty="0">
                <a:solidFill>
                  <a:schemeClr val="accent2">
                    <a:lumMod val="75000"/>
                  </a:schemeClr>
                </a:solidFill>
              </a:rPr>
              <a:t> </a:t>
            </a:r>
            <a:r>
              <a:rPr lang="de-AT" dirty="0" err="1">
                <a:solidFill>
                  <a:schemeClr val="accent2">
                    <a:lumMod val="75000"/>
                  </a:schemeClr>
                </a:solidFill>
              </a:rPr>
              <a:t>growth</a:t>
            </a:r>
            <a:endParaRPr lang="de-AT" dirty="0">
              <a:solidFill>
                <a:schemeClr val="accent2">
                  <a:lumMod val="75000"/>
                </a:schemeClr>
              </a:solidFill>
            </a:endParaRPr>
          </a:p>
        </p:txBody>
      </p:sp>
      <p:sp>
        <p:nvSpPr>
          <p:cNvPr id="10" name="Abgerundete rechteckige Legende 9"/>
          <p:cNvSpPr/>
          <p:nvPr/>
        </p:nvSpPr>
        <p:spPr>
          <a:xfrm>
            <a:off x="6643688" y="1816100"/>
            <a:ext cx="2428875" cy="898525"/>
          </a:xfrm>
          <a:prstGeom prst="wedgeRoundRectCallout">
            <a:avLst>
              <a:gd name="adj1" fmla="val -67338"/>
              <a:gd name="adj2" fmla="val 63399"/>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accent2">
                    <a:lumMod val="75000"/>
                  </a:schemeClr>
                </a:solidFill>
              </a:rPr>
              <a:t>Relativ rate </a:t>
            </a:r>
            <a:r>
              <a:rPr lang="de-AT" dirty="0" err="1">
                <a:solidFill>
                  <a:schemeClr val="accent2">
                    <a:lumMod val="75000"/>
                  </a:schemeClr>
                </a:solidFill>
              </a:rPr>
              <a:t>of</a:t>
            </a:r>
            <a:r>
              <a:rPr lang="de-AT" dirty="0">
                <a:solidFill>
                  <a:schemeClr val="accent2">
                    <a:lumMod val="75000"/>
                  </a:schemeClr>
                </a:solidFill>
              </a:rPr>
              <a:t> fertile </a:t>
            </a:r>
            <a:r>
              <a:rPr lang="de-AT" dirty="0" err="1">
                <a:solidFill>
                  <a:schemeClr val="accent2">
                    <a:lumMod val="75000"/>
                  </a:schemeClr>
                </a:solidFill>
              </a:rPr>
              <a:t>insects</a:t>
            </a:r>
            <a:endParaRPr lang="de-AT" dirty="0">
              <a:solidFill>
                <a:schemeClr val="accent2">
                  <a:lumMod val="75000"/>
                </a:schemeClr>
              </a:solidFill>
            </a:endParaRPr>
          </a:p>
        </p:txBody>
      </p:sp>
      <p:pic>
        <p:nvPicPr>
          <p:cNvPr id="56331" name="Picture 2" descr="C:\Users\Heugl\AppData\Local\Microsoft\Windows\Temporary Internet Files\Low\Content.IE5\6VWJNEQW\MC900438036[1].PNG">
            <a:hlinkClick r:id="rId5" action="ppaction://hlinkfile"/>
          </p:cNvPr>
          <p:cNvPicPr>
            <a:picLocks noChangeAspect="1" noChangeArrowheads="1"/>
          </p:cNvPicPr>
          <p:nvPr/>
        </p:nvPicPr>
        <p:blipFill>
          <a:blip r:embed="rId6" cstate="print"/>
          <a:srcRect/>
          <a:stretch>
            <a:fillRect/>
          </a:stretch>
        </p:blipFill>
        <p:spPr bwMode="auto">
          <a:xfrm>
            <a:off x="6950075" y="4691063"/>
            <a:ext cx="2193925" cy="2193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3425"/>
                                        </p:tgtEl>
                                        <p:attrNameLst>
                                          <p:attrName>style.visibility</p:attrName>
                                        </p:attrNameLst>
                                      </p:cBhvr>
                                      <p:to>
                                        <p:strVal val="visible"/>
                                      </p:to>
                                    </p:set>
                                    <p:animEffect transition="in" filter="blinds(horizontal)">
                                      <p:cBhvr>
                                        <p:cTn id="7" dur="500"/>
                                        <p:tgtEl>
                                          <p:spTgt spid="1034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03427"/>
                                        </p:tgtEl>
                                        <p:attrNameLst>
                                          <p:attrName>style.visibility</p:attrName>
                                        </p:attrNameLst>
                                      </p:cBhvr>
                                      <p:to>
                                        <p:strVal val="visible"/>
                                      </p:to>
                                    </p:set>
                                    <p:animEffect transition="in" filter="blinds(horizontal)">
                                      <p:cBhvr>
                                        <p:cTn id="16" dur="500"/>
                                        <p:tgtEl>
                                          <p:spTgt spid="10342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3429"/>
                                        </p:tgtEl>
                                        <p:attrNameLst>
                                          <p:attrName>style.visibility</p:attrName>
                                        </p:attrNameLst>
                                      </p:cBhvr>
                                      <p:to>
                                        <p:strVal val="visible"/>
                                      </p:to>
                                    </p:set>
                                    <p:animEffect transition="in" filter="blinds(horizontal)">
                                      <p:cBhvr>
                                        <p:cTn id="25" dur="500"/>
                                        <p:tgtEl>
                                          <p:spTgt spid="103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j0386688"/>
          <p:cNvPicPr>
            <a:picLocks noChangeAspect="1" noChangeArrowheads="1"/>
          </p:cNvPicPr>
          <p:nvPr/>
        </p:nvPicPr>
        <p:blipFill>
          <a:blip r:embed="rId2" cstate="print"/>
          <a:srcRect/>
          <a:stretch>
            <a:fillRect/>
          </a:stretch>
        </p:blipFill>
        <p:spPr bwMode="auto">
          <a:xfrm rot="4110946">
            <a:off x="-1219200" y="1609725"/>
            <a:ext cx="5284787" cy="3770313"/>
          </a:xfrm>
          <a:prstGeom prst="rect">
            <a:avLst/>
          </a:prstGeom>
          <a:noFill/>
          <a:ln w="9525">
            <a:noFill/>
            <a:miter lim="800000"/>
            <a:headEnd/>
            <a:tailEnd/>
          </a:ln>
        </p:spPr>
      </p:pic>
      <p:sp>
        <p:nvSpPr>
          <p:cNvPr id="57347" name="Oval 3"/>
          <p:cNvSpPr>
            <a:spLocks noChangeArrowheads="1"/>
          </p:cNvSpPr>
          <p:nvPr/>
        </p:nvSpPr>
        <p:spPr bwMode="auto">
          <a:xfrm>
            <a:off x="1214438" y="4067175"/>
            <a:ext cx="479425" cy="433388"/>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57348" name="Oval 3"/>
          <p:cNvSpPr>
            <a:spLocks noChangeArrowheads="1"/>
          </p:cNvSpPr>
          <p:nvPr/>
        </p:nvSpPr>
        <p:spPr bwMode="auto">
          <a:xfrm>
            <a:off x="1214438" y="3429000"/>
            <a:ext cx="479425" cy="433388"/>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2</a:t>
            </a:r>
          </a:p>
        </p:txBody>
      </p:sp>
      <p:sp>
        <p:nvSpPr>
          <p:cNvPr id="57349" name="Oval 3"/>
          <p:cNvSpPr>
            <a:spLocks noChangeArrowheads="1"/>
          </p:cNvSpPr>
          <p:nvPr/>
        </p:nvSpPr>
        <p:spPr bwMode="auto">
          <a:xfrm>
            <a:off x="1214438" y="2714625"/>
            <a:ext cx="479425" cy="433388"/>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3</a:t>
            </a:r>
          </a:p>
        </p:txBody>
      </p:sp>
      <p:sp>
        <p:nvSpPr>
          <p:cNvPr id="57350" name="Oval 3"/>
          <p:cNvSpPr>
            <a:spLocks noChangeArrowheads="1"/>
          </p:cNvSpPr>
          <p:nvPr/>
        </p:nvSpPr>
        <p:spPr bwMode="auto">
          <a:xfrm>
            <a:off x="1285875" y="2066925"/>
            <a:ext cx="479425" cy="433388"/>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4</a:t>
            </a:r>
          </a:p>
        </p:txBody>
      </p:sp>
      <p:sp>
        <p:nvSpPr>
          <p:cNvPr id="57351" name="Oval 3"/>
          <p:cNvSpPr>
            <a:spLocks noChangeArrowheads="1"/>
          </p:cNvSpPr>
          <p:nvPr/>
        </p:nvSpPr>
        <p:spPr bwMode="auto">
          <a:xfrm>
            <a:off x="1285875" y="1428750"/>
            <a:ext cx="479425" cy="433388"/>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5</a:t>
            </a:r>
          </a:p>
        </p:txBody>
      </p:sp>
      <p:sp>
        <p:nvSpPr>
          <p:cNvPr id="12" name="Pfeil nach oben 11"/>
          <p:cNvSpPr/>
          <p:nvPr/>
        </p:nvSpPr>
        <p:spPr>
          <a:xfrm>
            <a:off x="2286000" y="857250"/>
            <a:ext cx="1357313" cy="4857750"/>
          </a:xfrm>
          <a:prstGeom prst="up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b="1" dirty="0">
                <a:solidFill>
                  <a:srgbClr val="C00000"/>
                </a:solidFill>
              </a:rPr>
              <a:t>12</a:t>
            </a:r>
            <a:r>
              <a:rPr lang="de-AT" sz="2000" b="1" baseline="30000" dirty="0">
                <a:solidFill>
                  <a:srgbClr val="C00000"/>
                </a:solidFill>
              </a:rPr>
              <a:t>th</a:t>
            </a:r>
            <a:endParaRPr lang="de-AT" sz="2000" b="1" dirty="0">
              <a:solidFill>
                <a:srgbClr val="C00000"/>
              </a:solidFill>
            </a:endParaRPr>
          </a:p>
          <a:p>
            <a:pPr algn="ctr">
              <a:defRPr/>
            </a:pPr>
            <a:endParaRPr lang="de-AT" sz="2000" b="1" dirty="0">
              <a:solidFill>
                <a:srgbClr val="C00000"/>
              </a:solidFill>
            </a:endParaRPr>
          </a:p>
          <a:p>
            <a:pPr algn="ctr">
              <a:defRPr/>
            </a:pPr>
            <a:r>
              <a:rPr lang="de-AT" sz="2000" b="1" dirty="0">
                <a:solidFill>
                  <a:srgbClr val="C00000"/>
                </a:solidFill>
              </a:rPr>
              <a:t>11</a:t>
            </a:r>
            <a:r>
              <a:rPr lang="de-AT" sz="2000" b="1" baseline="30000" dirty="0">
                <a:solidFill>
                  <a:srgbClr val="C00000"/>
                </a:solidFill>
              </a:rPr>
              <a:t>th</a:t>
            </a:r>
            <a:endParaRPr lang="de-AT" sz="2000" b="1" dirty="0">
              <a:solidFill>
                <a:srgbClr val="C00000"/>
              </a:solidFill>
            </a:endParaRPr>
          </a:p>
          <a:p>
            <a:pPr algn="ctr">
              <a:defRPr/>
            </a:pPr>
            <a:endParaRPr lang="de-AT" sz="2000" b="1" dirty="0">
              <a:solidFill>
                <a:srgbClr val="C00000"/>
              </a:solidFill>
            </a:endParaRPr>
          </a:p>
          <a:p>
            <a:pPr algn="ctr">
              <a:defRPr/>
            </a:pPr>
            <a:r>
              <a:rPr lang="de-AT" sz="2000" b="1" dirty="0">
                <a:solidFill>
                  <a:srgbClr val="C00000"/>
                </a:solidFill>
              </a:rPr>
              <a:t>10</a:t>
            </a:r>
            <a:r>
              <a:rPr lang="de-AT" sz="2000" b="1" baseline="30000" dirty="0">
                <a:solidFill>
                  <a:srgbClr val="C00000"/>
                </a:solidFill>
              </a:rPr>
              <a:t>th</a:t>
            </a:r>
            <a:endParaRPr lang="de-AT" sz="2000" b="1" dirty="0">
              <a:solidFill>
                <a:srgbClr val="C00000"/>
              </a:solidFill>
            </a:endParaRPr>
          </a:p>
          <a:p>
            <a:pPr algn="ctr">
              <a:defRPr/>
            </a:pPr>
            <a:endParaRPr lang="de-AT" sz="2000" b="1" dirty="0">
              <a:solidFill>
                <a:srgbClr val="C00000"/>
              </a:solidFill>
            </a:endParaRPr>
          </a:p>
          <a:p>
            <a:pPr algn="ctr">
              <a:defRPr/>
            </a:pPr>
            <a:r>
              <a:rPr lang="de-AT" sz="2000" b="1" dirty="0">
                <a:solidFill>
                  <a:srgbClr val="C00000"/>
                </a:solidFill>
              </a:rPr>
              <a:t>9</a:t>
            </a:r>
            <a:r>
              <a:rPr lang="de-AT" sz="2000" b="1" baseline="30000" dirty="0">
                <a:solidFill>
                  <a:srgbClr val="C00000"/>
                </a:solidFill>
              </a:rPr>
              <a:t>th</a:t>
            </a:r>
            <a:endParaRPr lang="de-AT" sz="2000" b="1" dirty="0">
              <a:solidFill>
                <a:srgbClr val="C00000"/>
              </a:solidFill>
            </a:endParaRPr>
          </a:p>
          <a:p>
            <a:pPr algn="ctr">
              <a:defRPr/>
            </a:pPr>
            <a:endParaRPr lang="de-AT" sz="2000" b="1" dirty="0">
              <a:solidFill>
                <a:srgbClr val="C00000"/>
              </a:solidFill>
            </a:endParaRPr>
          </a:p>
          <a:p>
            <a:pPr algn="ctr">
              <a:defRPr/>
            </a:pPr>
            <a:r>
              <a:rPr lang="de-AT" sz="2000" b="1" dirty="0">
                <a:solidFill>
                  <a:srgbClr val="C00000"/>
                </a:solidFill>
              </a:rPr>
              <a:t>8</a:t>
            </a:r>
            <a:r>
              <a:rPr lang="de-AT" sz="2000" b="1" baseline="30000" dirty="0">
                <a:solidFill>
                  <a:srgbClr val="C00000"/>
                </a:solidFill>
              </a:rPr>
              <a:t>th</a:t>
            </a:r>
            <a:endParaRPr lang="de-AT" sz="2000" b="1" dirty="0">
              <a:solidFill>
                <a:srgbClr val="C00000"/>
              </a:solidFill>
            </a:endParaRPr>
          </a:p>
          <a:p>
            <a:pPr algn="ctr">
              <a:defRPr/>
            </a:pPr>
            <a:endParaRPr lang="de-AT" sz="2000" b="1" dirty="0">
              <a:solidFill>
                <a:srgbClr val="C00000"/>
              </a:solidFill>
            </a:endParaRPr>
          </a:p>
          <a:p>
            <a:pPr algn="ctr">
              <a:defRPr/>
            </a:pPr>
            <a:r>
              <a:rPr lang="de-AT" sz="2000" b="1" dirty="0">
                <a:solidFill>
                  <a:srgbClr val="C00000"/>
                </a:solidFill>
              </a:rPr>
              <a:t>7</a:t>
            </a:r>
            <a:r>
              <a:rPr lang="de-AT" sz="2000" b="1" baseline="30000" dirty="0">
                <a:solidFill>
                  <a:srgbClr val="C00000"/>
                </a:solidFill>
              </a:rPr>
              <a:t>th</a:t>
            </a:r>
            <a:endParaRPr lang="de-AT" sz="2000" b="1" dirty="0">
              <a:solidFill>
                <a:srgbClr val="C00000"/>
              </a:solidFill>
            </a:endParaRPr>
          </a:p>
          <a:p>
            <a:pPr algn="ctr">
              <a:defRPr/>
            </a:pPr>
            <a:endParaRPr lang="de-AT" sz="2000" b="1" dirty="0">
              <a:solidFill>
                <a:srgbClr val="C00000"/>
              </a:solidFill>
            </a:endParaRPr>
          </a:p>
          <a:p>
            <a:pPr algn="ctr">
              <a:defRPr/>
            </a:pPr>
            <a:endParaRPr lang="de-AT" sz="2000" b="1" dirty="0">
              <a:solidFill>
                <a:srgbClr val="C00000"/>
              </a:solidFill>
            </a:endParaRPr>
          </a:p>
        </p:txBody>
      </p:sp>
      <p:graphicFrame>
        <p:nvGraphicFramePr>
          <p:cNvPr id="15" name="Tabelle 14"/>
          <p:cNvGraphicFramePr>
            <a:graphicFrameLocks noGrp="1"/>
          </p:cNvGraphicFramePr>
          <p:nvPr/>
        </p:nvGraphicFramePr>
        <p:xfrm>
          <a:off x="3714750" y="571500"/>
          <a:ext cx="5143536" cy="4907284"/>
        </p:xfrm>
        <a:graphic>
          <a:graphicData uri="http://schemas.openxmlformats.org/drawingml/2006/table">
            <a:tbl>
              <a:tblPr/>
              <a:tblGrid>
                <a:gridCol w="2571768"/>
                <a:gridCol w="2571768"/>
              </a:tblGrid>
              <a:tr h="675552">
                <a:tc>
                  <a:txBody>
                    <a:bodyPr/>
                    <a:lstStyle/>
                    <a:p>
                      <a:pPr algn="ctr"/>
                      <a:r>
                        <a:rPr lang="de-AT" sz="2000" b="1" dirty="0" smtClean="0">
                          <a:latin typeface="Arial" pitchFamily="34" charset="0"/>
                          <a:cs typeface="Arial" pitchFamily="34" charset="0"/>
                        </a:rPr>
                        <a:t>Attributes </a:t>
                      </a:r>
                      <a:r>
                        <a:rPr lang="de-AT" sz="2000" b="1" dirty="0" err="1" smtClean="0">
                          <a:latin typeface="Arial" pitchFamily="34" charset="0"/>
                          <a:cs typeface="Arial" pitchFamily="34" charset="0"/>
                        </a:rPr>
                        <a:t>and</a:t>
                      </a:r>
                      <a:r>
                        <a:rPr lang="de-AT" sz="2000" b="1" dirty="0" smtClean="0">
                          <a:latin typeface="Arial" pitchFamily="34" charset="0"/>
                          <a:cs typeface="Arial" pitchFamily="34" charset="0"/>
                        </a:rPr>
                        <a:t> </a:t>
                      </a:r>
                      <a:r>
                        <a:rPr lang="de-AT" sz="2000" b="1" dirty="0" err="1" smtClean="0">
                          <a:latin typeface="Arial" pitchFamily="34" charset="0"/>
                          <a:cs typeface="Arial" pitchFamily="34" charset="0"/>
                        </a:rPr>
                        <a:t>models</a:t>
                      </a:r>
                      <a:endParaRPr lang="de-AT" sz="2000" b="1" dirty="0">
                        <a:latin typeface="Arial" pitchFamily="34" charset="0"/>
                        <a:cs typeface="Arial" pitchFamily="34"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65A3FF"/>
                    </a:solidFill>
                  </a:tcPr>
                </a:tc>
                <a:tc>
                  <a:txBody>
                    <a:bodyPr/>
                    <a:lstStyle/>
                    <a:p>
                      <a:pPr algn="ctr"/>
                      <a:r>
                        <a:rPr lang="de-AT" sz="2000" b="1" dirty="0" smtClean="0">
                          <a:latin typeface="Arial" pitchFamily="34" charset="0"/>
                          <a:cs typeface="Arial" pitchFamily="34" charset="0"/>
                        </a:rPr>
                        <a:t>Base</a:t>
                      </a:r>
                    </a:p>
                    <a:p>
                      <a:pPr algn="ctr"/>
                      <a:r>
                        <a:rPr lang="de-AT" sz="2000" b="1" dirty="0" smtClean="0">
                          <a:latin typeface="Arial" pitchFamily="34" charset="0"/>
                          <a:cs typeface="Arial" pitchFamily="34" charset="0"/>
                        </a:rPr>
                        <a:t>(</a:t>
                      </a:r>
                      <a:r>
                        <a:rPr lang="de-AT" sz="2000" b="1" dirty="0" err="1" smtClean="0">
                          <a:latin typeface="Arial" pitchFamily="34" charset="0"/>
                          <a:cs typeface="Arial" pitchFamily="34" charset="0"/>
                        </a:rPr>
                        <a:t>growth</a:t>
                      </a:r>
                      <a:r>
                        <a:rPr lang="de-AT" sz="2000" b="1" dirty="0" smtClean="0">
                          <a:latin typeface="Arial" pitchFamily="34" charset="0"/>
                          <a:cs typeface="Arial" pitchFamily="34" charset="0"/>
                        </a:rPr>
                        <a:t> </a:t>
                      </a:r>
                      <a:r>
                        <a:rPr lang="de-AT" sz="2000" b="1" dirty="0" err="1" smtClean="0">
                          <a:latin typeface="Arial" pitchFamily="34" charset="0"/>
                          <a:cs typeface="Arial" pitchFamily="34" charset="0"/>
                        </a:rPr>
                        <a:t>factor</a:t>
                      </a:r>
                      <a:r>
                        <a:rPr lang="de-AT" sz="2000" b="1" dirty="0" smtClean="0">
                          <a:latin typeface="Arial" pitchFamily="34" charset="0"/>
                          <a:cs typeface="Arial" pitchFamily="34" charset="0"/>
                        </a:rPr>
                        <a:t>)</a:t>
                      </a:r>
                      <a:endParaRPr lang="de-AT" sz="20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3FF"/>
                    </a:solidFill>
                  </a:tcPr>
                </a:tc>
              </a:tr>
              <a:tr h="654075">
                <a:tc>
                  <a:txBody>
                    <a:bodyPr/>
                    <a:lstStyle/>
                    <a:p>
                      <a:pPr algn="ctr"/>
                      <a:r>
                        <a:rPr lang="de-AT" sz="1800" b="1" dirty="0" err="1" smtClean="0">
                          <a:latin typeface="Arial" pitchFamily="34" charset="0"/>
                          <a:cs typeface="Arial" pitchFamily="34" charset="0"/>
                        </a:rPr>
                        <a:t>Mathematical</a:t>
                      </a:r>
                      <a:r>
                        <a:rPr lang="de-AT" sz="1800" b="1" dirty="0" smtClean="0">
                          <a:latin typeface="Arial" pitchFamily="34" charset="0"/>
                          <a:cs typeface="Arial" pitchFamily="34" charset="0"/>
                        </a:rPr>
                        <a:t> </a:t>
                      </a:r>
                      <a:r>
                        <a:rPr lang="de-AT" sz="1800" b="1" dirty="0" err="1" smtClean="0">
                          <a:latin typeface="Arial" pitchFamily="34" charset="0"/>
                          <a:cs typeface="Arial" pitchFamily="34" charset="0"/>
                        </a:rPr>
                        <a:t>aspects</a:t>
                      </a:r>
                      <a:r>
                        <a:rPr lang="de-AT" sz="1800" b="1" dirty="0" smtClean="0">
                          <a:latin typeface="Arial" pitchFamily="34" charset="0"/>
                          <a:cs typeface="Arial" pitchFamily="34" charset="0"/>
                        </a:rPr>
                        <a:t>  </a:t>
                      </a:r>
                      <a:r>
                        <a:rPr lang="de-AT" sz="1800" b="1" dirty="0" err="1" smtClean="0">
                          <a:latin typeface="Arial" pitchFamily="34" charset="0"/>
                          <a:cs typeface="Arial" pitchFamily="34" charset="0"/>
                        </a:rPr>
                        <a:t>of</a:t>
                      </a:r>
                      <a:r>
                        <a:rPr lang="de-AT" sz="1800" b="1" dirty="0" smtClean="0">
                          <a:latin typeface="Arial" pitchFamily="34" charset="0"/>
                          <a:cs typeface="Arial" pitchFamily="34" charset="0"/>
                        </a:rPr>
                        <a:t> </a:t>
                      </a:r>
                      <a:r>
                        <a:rPr lang="de-AT" sz="1800" b="1" dirty="0" err="1" smtClean="0">
                          <a:latin typeface="Arial" pitchFamily="34" charset="0"/>
                          <a:cs typeface="Arial" pitchFamily="34" charset="0"/>
                        </a:rPr>
                        <a:t>difference</a:t>
                      </a:r>
                      <a:r>
                        <a:rPr lang="de-AT" sz="1800" b="1" dirty="0" smtClean="0">
                          <a:latin typeface="Arial" pitchFamily="34" charset="0"/>
                          <a:cs typeface="Arial" pitchFamily="34" charset="0"/>
                        </a:rPr>
                        <a:t> </a:t>
                      </a:r>
                      <a:r>
                        <a:rPr lang="de-AT" sz="1800" b="1" dirty="0" err="1" smtClean="0">
                          <a:latin typeface="Arial" pitchFamily="34" charset="0"/>
                          <a:cs typeface="Arial" pitchFamily="34" charset="0"/>
                        </a:rPr>
                        <a:t>equations</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800" b="1" dirty="0" err="1" smtClean="0">
                          <a:latin typeface="Arial" pitchFamily="34" charset="0"/>
                          <a:cs typeface="Arial" pitchFamily="34" charset="0"/>
                        </a:rPr>
                        <a:t>Mathematical</a:t>
                      </a:r>
                      <a:r>
                        <a:rPr lang="de-AT" sz="1800" b="1" dirty="0" smtClean="0">
                          <a:latin typeface="Arial" pitchFamily="34" charset="0"/>
                          <a:cs typeface="Arial" pitchFamily="34" charset="0"/>
                        </a:rPr>
                        <a:t> </a:t>
                      </a:r>
                      <a:r>
                        <a:rPr lang="de-AT" sz="1800" b="1" dirty="0" err="1" smtClean="0">
                          <a:latin typeface="Arial" pitchFamily="34" charset="0"/>
                          <a:cs typeface="Arial" pitchFamily="34" charset="0"/>
                        </a:rPr>
                        <a:t>needs</a:t>
                      </a:r>
                      <a:r>
                        <a:rPr lang="de-AT" sz="1800" b="1" dirty="0" smtClean="0">
                          <a:latin typeface="Arial" pitchFamily="34" charset="0"/>
                          <a:cs typeface="Arial" pitchFamily="34" charset="0"/>
                        </a:rPr>
                        <a:t>: Algebra </a:t>
                      </a:r>
                      <a:r>
                        <a:rPr lang="de-AT" sz="1800" b="1" dirty="0" err="1" smtClean="0">
                          <a:latin typeface="Arial" pitchFamily="34" charset="0"/>
                          <a:cs typeface="Arial" pitchFamily="34" charset="0"/>
                        </a:rPr>
                        <a:t>and</a:t>
                      </a:r>
                      <a:r>
                        <a:rPr lang="de-AT" sz="1800" b="1" dirty="0" smtClean="0">
                          <a:latin typeface="Arial" pitchFamily="34" charset="0"/>
                          <a:cs typeface="Arial" pitchFamily="34" charset="0"/>
                        </a:rPr>
                        <a:t> Analysis</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r>
              <a:tr h="654073">
                <a:tc>
                  <a:txBody>
                    <a:bodyPr/>
                    <a:lstStyle/>
                    <a:p>
                      <a:pPr algn="ctr"/>
                      <a:r>
                        <a:rPr lang="de-AT" sz="1800" b="1" dirty="0" err="1" smtClean="0">
                          <a:latin typeface="Arial" pitchFamily="34" charset="0"/>
                          <a:cs typeface="Arial" pitchFamily="34" charset="0"/>
                        </a:rPr>
                        <a:t>Difference</a:t>
                      </a:r>
                      <a:r>
                        <a:rPr lang="de-AT" sz="1800" b="1" baseline="0" dirty="0" smtClean="0">
                          <a:latin typeface="Arial" pitchFamily="34" charset="0"/>
                          <a:cs typeface="Arial" pitchFamily="34" charset="0"/>
                        </a:rPr>
                        <a:t> </a:t>
                      </a:r>
                      <a:r>
                        <a:rPr lang="de-AT" sz="1800" b="1" baseline="0" dirty="0" err="1" smtClean="0">
                          <a:latin typeface="Arial" pitchFamily="34" charset="0"/>
                          <a:cs typeface="Arial" pitchFamily="34" charset="0"/>
                        </a:rPr>
                        <a:t>Equations</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800" b="1" dirty="0" smtClean="0">
                          <a:latin typeface="Arial" pitchFamily="34" charset="0"/>
                          <a:cs typeface="Arial" pitchFamily="34" charset="0"/>
                        </a:rPr>
                        <a:t>Real, </a:t>
                      </a:r>
                      <a:r>
                        <a:rPr lang="de-AT" sz="1800" b="1" dirty="0" err="1" smtClean="0">
                          <a:latin typeface="Arial" pitchFamily="34" charset="0"/>
                          <a:cs typeface="Arial" pitchFamily="34" charset="0"/>
                        </a:rPr>
                        <a:t>especially</a:t>
                      </a:r>
                      <a:r>
                        <a:rPr lang="de-AT" sz="1800" b="1" dirty="0" smtClean="0">
                          <a:latin typeface="Arial" pitchFamily="34" charset="0"/>
                          <a:cs typeface="Arial" pitchFamily="34" charset="0"/>
                        </a:rPr>
                        <a:t> e</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r>
              <a:tr h="675552">
                <a:tc>
                  <a:txBody>
                    <a:bodyPr/>
                    <a:lstStyle/>
                    <a:p>
                      <a:pPr algn="ctr"/>
                      <a:r>
                        <a:rPr lang="de-AT" sz="1800" b="1" dirty="0" smtClean="0">
                          <a:latin typeface="Arial" pitchFamily="34" charset="0"/>
                          <a:cs typeface="Arial" pitchFamily="34" charset="0"/>
                        </a:rPr>
                        <a:t>Term</a:t>
                      </a:r>
                    </a:p>
                    <a:p>
                      <a:pPr algn="ctr"/>
                      <a:r>
                        <a:rPr lang="de-AT" sz="1800" b="1" dirty="0" err="1" smtClean="0">
                          <a:latin typeface="Arial" pitchFamily="34" charset="0"/>
                          <a:cs typeface="Arial" pitchFamily="34" charset="0"/>
                        </a:rPr>
                        <a:t>Sequence</a:t>
                      </a:r>
                      <a:r>
                        <a:rPr lang="de-AT" sz="1800" b="1" dirty="0" smtClean="0">
                          <a:latin typeface="Arial" pitchFamily="34" charset="0"/>
                          <a:cs typeface="Arial" pitchFamily="34" charset="0"/>
                        </a:rPr>
                        <a:t> </a:t>
                      </a:r>
                      <a:r>
                        <a:rPr lang="de-AT" sz="1800" b="1" dirty="0" err="1" smtClean="0">
                          <a:latin typeface="Arial" pitchFamily="34" charset="0"/>
                          <a:cs typeface="Arial" pitchFamily="34" charset="0"/>
                        </a:rPr>
                        <a:t>mode</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c>
                  <a:txBody>
                    <a:bodyPr/>
                    <a:lstStyle/>
                    <a:p>
                      <a:pPr algn="ctr"/>
                      <a:r>
                        <a:rPr lang="de-AT" sz="1800" b="1" dirty="0" smtClean="0">
                          <a:latin typeface="Arial" pitchFamily="34" charset="0"/>
                          <a:cs typeface="Arial" pitchFamily="34" charset="0"/>
                        </a:rPr>
                        <a:t>Real, </a:t>
                      </a:r>
                      <a:r>
                        <a:rPr lang="de-AT" sz="1800" b="1" dirty="0" err="1" smtClean="0">
                          <a:latin typeface="Arial" pitchFamily="34" charset="0"/>
                          <a:cs typeface="Arial" pitchFamily="34" charset="0"/>
                        </a:rPr>
                        <a:t>especially</a:t>
                      </a:r>
                      <a:r>
                        <a:rPr lang="de-AT" sz="1800" b="1" dirty="0" smtClean="0">
                          <a:latin typeface="Arial" pitchFamily="34" charset="0"/>
                          <a:cs typeface="Arial" pitchFamily="34" charset="0"/>
                        </a:rPr>
                        <a:t> e</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r>
              <a:tr h="654073">
                <a:tc>
                  <a:txBody>
                    <a:bodyPr/>
                    <a:lstStyle/>
                    <a:p>
                      <a:pPr algn="ctr"/>
                      <a:r>
                        <a:rPr lang="de-AT" sz="1800" b="1" dirty="0" smtClean="0">
                          <a:latin typeface="Arial" pitchFamily="34" charset="0"/>
                          <a:cs typeface="Arial" pitchFamily="34" charset="0"/>
                        </a:rPr>
                        <a:t>Basic </a:t>
                      </a:r>
                      <a:r>
                        <a:rPr lang="de-AT" sz="1800" b="1" dirty="0" err="1" smtClean="0">
                          <a:latin typeface="Arial" pitchFamily="34" charset="0"/>
                          <a:cs typeface="Arial" pitchFamily="34" charset="0"/>
                        </a:rPr>
                        <a:t>rule</a:t>
                      </a:r>
                      <a:r>
                        <a:rPr lang="de-AT" sz="1800" b="1" dirty="0" smtClean="0">
                          <a:latin typeface="Arial" pitchFamily="34" charset="0"/>
                          <a:cs typeface="Arial" pitchFamily="34" charset="0"/>
                        </a:rPr>
                        <a:t> 3</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c>
                  <a:txBody>
                    <a:bodyPr/>
                    <a:lstStyle/>
                    <a:p>
                      <a:pPr algn="ctr"/>
                      <a:r>
                        <a:rPr lang="de-AT" sz="1800" b="1" dirty="0" smtClean="0">
                          <a:latin typeface="Arial" pitchFamily="34" charset="0"/>
                          <a:cs typeface="Arial" pitchFamily="34" charset="0"/>
                        </a:rPr>
                        <a:t>real</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r>
              <a:tr h="654073">
                <a:tc>
                  <a:txBody>
                    <a:bodyPr/>
                    <a:lstStyle/>
                    <a:p>
                      <a:pPr algn="ctr"/>
                      <a:r>
                        <a:rPr lang="de-AT" sz="1800" b="1" dirty="0" smtClean="0">
                          <a:latin typeface="Arial" pitchFamily="34" charset="0"/>
                          <a:cs typeface="Arial" pitchFamily="34" charset="0"/>
                        </a:rPr>
                        <a:t>Basic </a:t>
                      </a:r>
                      <a:r>
                        <a:rPr lang="de-AT" sz="1800" b="1" dirty="0" err="1" smtClean="0">
                          <a:latin typeface="Arial" pitchFamily="34" charset="0"/>
                          <a:cs typeface="Arial" pitchFamily="34" charset="0"/>
                        </a:rPr>
                        <a:t>rule</a:t>
                      </a:r>
                      <a:r>
                        <a:rPr lang="de-AT" sz="1800" b="1" dirty="0" smtClean="0">
                          <a:latin typeface="Arial" pitchFamily="34" charset="0"/>
                          <a:cs typeface="Arial" pitchFamily="34" charset="0"/>
                        </a:rPr>
                        <a:t> II</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b="1" dirty="0" smtClean="0">
                          <a:latin typeface="Arial" pitchFamily="34" charset="0"/>
                          <a:cs typeface="Arial" pitchFamily="34" charset="0"/>
                        </a:rPr>
                        <a:t>          2,  </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r>
              <a:tr h="654073">
                <a:tc>
                  <a:txBody>
                    <a:bodyPr/>
                    <a:lstStyle/>
                    <a:p>
                      <a:pPr algn="ctr"/>
                      <a:r>
                        <a:rPr lang="de-AT" sz="1800" b="1" dirty="0" smtClean="0">
                          <a:latin typeface="Arial" pitchFamily="34" charset="0"/>
                          <a:cs typeface="Arial" pitchFamily="34" charset="0"/>
                        </a:rPr>
                        <a:t>Basic </a:t>
                      </a:r>
                      <a:r>
                        <a:rPr lang="de-AT" sz="1800" b="1" dirty="0" err="1" smtClean="0">
                          <a:latin typeface="Arial" pitchFamily="34" charset="0"/>
                          <a:cs typeface="Arial" pitchFamily="34" charset="0"/>
                        </a:rPr>
                        <a:t>rule</a:t>
                      </a:r>
                      <a:r>
                        <a:rPr lang="de-AT" sz="1800" b="1" baseline="0" dirty="0" smtClean="0">
                          <a:latin typeface="Arial" pitchFamily="34" charset="0"/>
                          <a:cs typeface="Arial" pitchFamily="34" charset="0"/>
                        </a:rPr>
                        <a:t> I</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9DCFF"/>
                    </a:solidFill>
                  </a:tcPr>
                </a:tc>
                <a:tc>
                  <a:txBody>
                    <a:bodyPr/>
                    <a:lstStyle/>
                    <a:p>
                      <a:pPr algn="ctr"/>
                      <a:r>
                        <a:rPr lang="de-AT" sz="1800" b="1" dirty="0" smtClean="0">
                          <a:latin typeface="Arial" pitchFamily="34" charset="0"/>
                          <a:cs typeface="Arial" pitchFamily="34" charset="0"/>
                        </a:rPr>
                        <a:t>2</a:t>
                      </a:r>
                      <a:endParaRPr lang="de-AT"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tr>
            </a:tbl>
          </a:graphicData>
        </a:graphic>
      </p:graphicFrame>
      <p:sp>
        <p:nvSpPr>
          <p:cNvPr id="5738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de-DE"/>
          </a:p>
        </p:txBody>
      </p:sp>
      <p:pic>
        <p:nvPicPr>
          <p:cNvPr id="573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58063" y="4221163"/>
            <a:ext cx="1192212" cy="519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Nachhaltigkeit_2">
            <a:hlinkClick r:id="rId2" action="ppaction://hlinkpres?slideindex=1&amp;slidetitle="/>
          </p:cNvPr>
          <p:cNvPicPr>
            <a:picLocks noChangeAspect="1" noChangeArrowheads="1"/>
          </p:cNvPicPr>
          <p:nvPr/>
        </p:nvPicPr>
        <p:blipFill>
          <a:blip r:embed="rId3" cstate="print"/>
          <a:srcRect/>
          <a:stretch>
            <a:fillRect/>
          </a:stretch>
        </p:blipFill>
        <p:spPr bwMode="auto">
          <a:xfrm>
            <a:off x="3924300" y="1808163"/>
            <a:ext cx="4905375" cy="3781425"/>
          </a:xfrm>
          <a:prstGeom prst="rect">
            <a:avLst/>
          </a:prstGeom>
          <a:noFill/>
          <a:ln w="9525">
            <a:noFill/>
            <a:miter lim="800000"/>
            <a:headEnd/>
            <a:tailEnd/>
          </a:ln>
        </p:spPr>
      </p:pic>
      <p:pic>
        <p:nvPicPr>
          <p:cNvPr id="58371" name="Picture 3" descr="Nachhaltigkeit_1"/>
          <p:cNvPicPr>
            <a:picLocks noChangeAspect="1" noChangeArrowheads="1"/>
          </p:cNvPicPr>
          <p:nvPr/>
        </p:nvPicPr>
        <p:blipFill>
          <a:blip r:embed="rId4" cstate="print"/>
          <a:srcRect/>
          <a:stretch>
            <a:fillRect/>
          </a:stretch>
        </p:blipFill>
        <p:spPr bwMode="auto">
          <a:xfrm>
            <a:off x="34925" y="1700213"/>
            <a:ext cx="3286125" cy="3933825"/>
          </a:xfrm>
          <a:prstGeom prst="rect">
            <a:avLst/>
          </a:prstGeom>
          <a:noFill/>
          <a:ln w="9525">
            <a:noFill/>
            <a:miter lim="800000"/>
            <a:headEnd/>
            <a:tailEnd/>
          </a:ln>
        </p:spPr>
      </p:pic>
      <p:sp>
        <p:nvSpPr>
          <p:cNvPr id="58372" name="AutoShape 4"/>
          <p:cNvSpPr>
            <a:spLocks noChangeArrowheads="1"/>
          </p:cNvSpPr>
          <p:nvPr/>
        </p:nvSpPr>
        <p:spPr bwMode="auto">
          <a:xfrm>
            <a:off x="2713038" y="2357438"/>
            <a:ext cx="2359025" cy="1501775"/>
          </a:xfrm>
          <a:prstGeom prst="rightArrow">
            <a:avLst>
              <a:gd name="adj1" fmla="val 76861"/>
              <a:gd name="adj2" fmla="val 64498"/>
            </a:avLst>
          </a:prstGeom>
          <a:solidFill>
            <a:schemeClr val="bg1"/>
          </a:solidFill>
          <a:ln w="19050">
            <a:solidFill>
              <a:schemeClr val="tx1"/>
            </a:solidFill>
            <a:miter lim="800000"/>
            <a:headEnd/>
            <a:tailEnd/>
          </a:ln>
        </p:spPr>
        <p:txBody>
          <a:bodyPr wrap="none" anchor="ctr"/>
          <a:lstStyle/>
          <a:p>
            <a:pPr algn="ctr"/>
            <a:r>
              <a:rPr lang="de-AT" b="1">
                <a:latin typeface="Monotype Corsiva" pitchFamily="66" charset="0"/>
              </a:rPr>
              <a:t>Sustainability </a:t>
            </a:r>
          </a:p>
        </p:txBody>
      </p:sp>
      <p:sp>
        <p:nvSpPr>
          <p:cNvPr id="58373" name="Text Box 5"/>
          <p:cNvSpPr txBox="1">
            <a:spLocks noChangeArrowheads="1"/>
          </p:cNvSpPr>
          <p:nvPr/>
        </p:nvSpPr>
        <p:spPr bwMode="auto">
          <a:xfrm>
            <a:off x="728663" y="357188"/>
            <a:ext cx="7629525" cy="708025"/>
          </a:xfrm>
          <a:prstGeom prst="rect">
            <a:avLst/>
          </a:prstGeom>
          <a:noFill/>
          <a:ln w="9525">
            <a:noFill/>
            <a:miter lim="800000"/>
            <a:headEnd/>
            <a:tailEnd/>
          </a:ln>
        </p:spPr>
        <p:txBody>
          <a:bodyPr wrap="none">
            <a:spAutoFit/>
          </a:bodyPr>
          <a:lstStyle/>
          <a:p>
            <a:pPr algn="ctr"/>
            <a:r>
              <a:rPr lang="de-AT" sz="4000" b="1">
                <a:latin typeface="Monotype Corsiva" pitchFamily="66" charset="0"/>
              </a:rPr>
              <a:t>Sustainability of mathematics education</a:t>
            </a:r>
            <a:endParaRPr lang="de-DE" sz="4000" b="1">
              <a:latin typeface="Monotype Corsiva" pitchFamily="66" charset="0"/>
            </a:endParaRPr>
          </a:p>
        </p:txBody>
      </p:sp>
      <p:sp>
        <p:nvSpPr>
          <p:cNvPr id="58374" name="Text Box 6"/>
          <p:cNvSpPr txBox="1">
            <a:spLocks noChangeArrowheads="1"/>
          </p:cNvSpPr>
          <p:nvPr/>
        </p:nvSpPr>
        <p:spPr bwMode="auto">
          <a:xfrm>
            <a:off x="7067550" y="5229225"/>
            <a:ext cx="2047875" cy="307975"/>
          </a:xfrm>
          <a:prstGeom prst="rect">
            <a:avLst/>
          </a:prstGeom>
          <a:noFill/>
          <a:ln w="9525">
            <a:noFill/>
            <a:miter lim="800000"/>
            <a:headEnd/>
            <a:tailEnd/>
          </a:ln>
        </p:spPr>
        <p:txBody>
          <a:bodyPr wrap="none">
            <a:spAutoFit/>
          </a:bodyPr>
          <a:lstStyle/>
          <a:p>
            <a:r>
              <a:rPr lang="de-DE" sz="1400" b="1">
                <a:latin typeface="Arial" charset="0"/>
              </a:rPr>
              <a:t>Source: Bärbel Barzel</a:t>
            </a:r>
          </a:p>
        </p:txBody>
      </p:sp>
      <p:sp>
        <p:nvSpPr>
          <p:cNvPr id="58375" name="Oval 7"/>
          <p:cNvSpPr>
            <a:spLocks noChangeArrowheads="1"/>
          </p:cNvSpPr>
          <p:nvPr/>
        </p:nvSpPr>
        <p:spPr bwMode="auto">
          <a:xfrm>
            <a:off x="7019925" y="2349500"/>
            <a:ext cx="1008063" cy="1008063"/>
          </a:xfrm>
          <a:prstGeom prst="ellipse">
            <a:avLst/>
          </a:prstGeom>
          <a:solidFill>
            <a:schemeClr val="bg1"/>
          </a:solidFill>
          <a:ln w="9525">
            <a:noFill/>
            <a:round/>
            <a:headEnd/>
            <a:tailEnd/>
          </a:ln>
        </p:spPr>
        <p:txBody>
          <a:bodyPr wrap="none" anchor="ctr"/>
          <a:lstStyle/>
          <a:p>
            <a:endParaRPr lang="de-DE"/>
          </a:p>
        </p:txBody>
      </p:sp>
      <p:sp>
        <p:nvSpPr>
          <p:cNvPr id="70664" name="Oval 8"/>
          <p:cNvSpPr>
            <a:spLocks noChangeArrowheads="1"/>
          </p:cNvSpPr>
          <p:nvPr/>
        </p:nvSpPr>
        <p:spPr bwMode="auto">
          <a:xfrm>
            <a:off x="7019925" y="2349500"/>
            <a:ext cx="1008063" cy="1008063"/>
          </a:xfrm>
          <a:prstGeom prst="ellipse">
            <a:avLst/>
          </a:prstGeom>
          <a:solidFill>
            <a:schemeClr val="bg1"/>
          </a:solidFill>
          <a:ln w="9525">
            <a:noFill/>
            <a:round/>
            <a:headEnd/>
            <a:tailEnd/>
          </a:ln>
        </p:spPr>
        <p:txBody>
          <a:bodyPr wrap="none" anchor="ctr"/>
          <a:lstStyle/>
          <a:p>
            <a:pPr algn="ctr"/>
            <a:r>
              <a:rPr lang="de-DE" sz="1400" b="1">
                <a:solidFill>
                  <a:srgbClr val="FF0000"/>
                </a:solidFill>
              </a:rPr>
              <a:t>Sustainable</a:t>
            </a:r>
          </a:p>
          <a:p>
            <a:pPr algn="ctr"/>
            <a:r>
              <a:rPr lang="de-DE" sz="1400" b="1">
                <a:solidFill>
                  <a:srgbClr val="FF0000"/>
                </a:solidFill>
              </a:rPr>
              <a:t>competence</a:t>
            </a:r>
          </a:p>
        </p:txBody>
      </p:sp>
      <p:sp>
        <p:nvSpPr>
          <p:cNvPr id="9" name="AutoShape 4"/>
          <p:cNvSpPr>
            <a:spLocks noChangeArrowheads="1"/>
          </p:cNvSpPr>
          <p:nvPr/>
        </p:nvSpPr>
        <p:spPr bwMode="auto">
          <a:xfrm>
            <a:off x="2714625" y="2359025"/>
            <a:ext cx="2359025" cy="1501775"/>
          </a:xfrm>
          <a:prstGeom prst="rightArrow">
            <a:avLst>
              <a:gd name="adj1" fmla="val 76861"/>
              <a:gd name="adj2" fmla="val 64498"/>
            </a:avLst>
          </a:prstGeom>
          <a:solidFill>
            <a:schemeClr val="bg1"/>
          </a:solidFill>
          <a:ln w="19050">
            <a:solidFill>
              <a:schemeClr val="tx1"/>
            </a:solidFill>
            <a:miter lim="800000"/>
            <a:headEnd/>
            <a:tailEnd/>
          </a:ln>
        </p:spPr>
        <p:txBody>
          <a:bodyPr wrap="none" anchor="ctr"/>
          <a:lstStyle/>
          <a:p>
            <a:pPr algn="ctr"/>
            <a:r>
              <a:rPr lang="de-AT" b="1">
                <a:solidFill>
                  <a:srgbClr val="FF0000"/>
                </a:solidFill>
                <a:latin typeface="Imprint MT Shadow" pitchFamily="82" charset="0"/>
              </a:rPr>
              <a:t>Use  of</a:t>
            </a:r>
          </a:p>
          <a:p>
            <a:pPr algn="ctr"/>
            <a:r>
              <a:rPr lang="de-AT" b="1">
                <a:solidFill>
                  <a:srgbClr val="FF0000"/>
                </a:solidFill>
                <a:latin typeface="Imprint MT Shadow" pitchFamily="82" charset="0"/>
              </a:rPr>
              <a:t>technology</a:t>
            </a:r>
            <a:endParaRPr lang="de-DE" b="1">
              <a:solidFill>
                <a:srgbClr val="FF0000"/>
              </a:solidFill>
              <a:latin typeface="Imprint MT Shadow"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0664"/>
                                        </p:tgtEl>
                                        <p:attrNameLst>
                                          <p:attrName>style.visibility</p:attrName>
                                        </p:attrNameLst>
                                      </p:cBhvr>
                                      <p:to>
                                        <p:strVal val="visible"/>
                                      </p:to>
                                    </p:set>
                                    <p:animEffect transition="in" filter="blinds(horizontal)">
                                      <p:cBhvr>
                                        <p:cTn id="12" dur="500"/>
                                        <p:tgtEl>
                                          <p:spTgt spid="7066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mph" presetSubtype="2" fill="hold" grpId="1" nodeType="clickEffect">
                                  <p:stCondLst>
                                    <p:cond delay="0"/>
                                  </p:stCondLst>
                                  <p:childTnLst>
                                    <p:anim to="1.5" calcmode="lin" valueType="num">
                                      <p:cBhvr override="childStyle">
                                        <p:cTn id="16" dur="2000" fill="hold"/>
                                        <p:tgtEl>
                                          <p:spTgt spid="7066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4" grpId="0" animBg="1"/>
      <p:bldP spid="70664" grpId="1"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5292725" y="4581525"/>
            <a:ext cx="3455988" cy="5032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Rechteck 6"/>
          <p:cNvSpPr/>
          <p:nvPr/>
        </p:nvSpPr>
        <p:spPr>
          <a:xfrm>
            <a:off x="1908175" y="4005263"/>
            <a:ext cx="6840538" cy="5032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3316" name="Textfeld 5"/>
          <p:cNvSpPr txBox="1">
            <a:spLocks noChangeArrowheads="1"/>
          </p:cNvSpPr>
          <p:nvPr/>
        </p:nvSpPr>
        <p:spPr bwMode="auto">
          <a:xfrm>
            <a:off x="250825" y="1712913"/>
            <a:ext cx="8713788" cy="4616450"/>
          </a:xfrm>
          <a:prstGeom prst="rect">
            <a:avLst/>
          </a:prstGeom>
          <a:noFill/>
          <a:ln w="9525">
            <a:solidFill>
              <a:srgbClr val="000066"/>
            </a:solidFill>
            <a:miter lim="800000"/>
            <a:headEnd/>
            <a:tailEnd/>
          </a:ln>
        </p:spPr>
        <p:txBody>
          <a:bodyPr>
            <a:spAutoFit/>
          </a:bodyPr>
          <a:lstStyle/>
          <a:p>
            <a:pPr>
              <a:lnSpc>
                <a:spcPct val="150000"/>
              </a:lnSpc>
            </a:pPr>
            <a:r>
              <a:rPr lang="en-US" sz="2800" b="1">
                <a:latin typeface="Arial" charset="0"/>
              </a:rPr>
              <a:t>Aspect 1:</a:t>
            </a:r>
          </a:p>
          <a:p>
            <a:pPr>
              <a:lnSpc>
                <a:spcPct val="150000"/>
              </a:lnSpc>
            </a:pPr>
            <a:r>
              <a:rPr lang="en-US" i="1">
                <a:latin typeface="Arial" charset="0"/>
              </a:rPr>
              <a:t>While the focus of primary education is the living environment of the human beings in the higher general education learners should experience mathematics as a special way of worldly wisdom, as spectacles for recognizing and modeling the world around. That needs the acquisition of the thinking technology which is significant for doing mathematics and which is the base of a general problem solving competence.</a:t>
            </a:r>
          </a:p>
        </p:txBody>
      </p:sp>
      <p:sp>
        <p:nvSpPr>
          <p:cNvPr id="9" name="Horizontaler Bildlauf 8"/>
          <p:cNvSpPr/>
          <p:nvPr/>
        </p:nvSpPr>
        <p:spPr>
          <a:xfrm>
            <a:off x="504825" y="-26988"/>
            <a:ext cx="7954963" cy="935038"/>
          </a:xfrm>
          <a:prstGeom prst="horizontalScroll">
            <a:avLst/>
          </a:prstGeom>
          <a:solidFill>
            <a:srgbClr val="B3C5FF"/>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5125" indent="-365125" algn="ctr">
              <a:defRPr/>
            </a:pPr>
            <a:r>
              <a:rPr lang="en-US" sz="2800" b="1" dirty="0">
                <a:solidFill>
                  <a:schemeClr val="tx2"/>
                </a:solidFill>
                <a:latin typeface="Arial" pitchFamily="34" charset="0"/>
                <a:cs typeface="Arial" pitchFamily="34" charset="0"/>
              </a:rPr>
              <a:t> The contribution of mathematics education</a:t>
            </a:r>
            <a:endParaRPr lang="de-AT" sz="2800" b="1" dirty="0">
              <a:solidFill>
                <a:schemeClr val="tx2"/>
              </a:solidFill>
              <a:latin typeface="Arial" pitchFamily="34" charset="0"/>
              <a:cs typeface="Arial" pitchFamily="34" charset="0"/>
            </a:endParaRPr>
          </a:p>
        </p:txBody>
      </p:sp>
      <p:sp>
        <p:nvSpPr>
          <p:cNvPr id="13318" name="Textfeld 9"/>
          <p:cNvSpPr txBox="1">
            <a:spLocks noChangeArrowheads="1"/>
          </p:cNvSpPr>
          <p:nvPr/>
        </p:nvSpPr>
        <p:spPr bwMode="auto">
          <a:xfrm>
            <a:off x="323850" y="981075"/>
            <a:ext cx="2881313" cy="522288"/>
          </a:xfrm>
          <a:prstGeom prst="rect">
            <a:avLst/>
          </a:prstGeom>
          <a:noFill/>
          <a:ln w="9525">
            <a:noFill/>
            <a:miter lim="800000"/>
            <a:headEnd/>
            <a:tailEnd/>
          </a:ln>
        </p:spPr>
        <p:txBody>
          <a:bodyPr wrap="none">
            <a:spAutoFit/>
          </a:bodyPr>
          <a:lstStyle/>
          <a:p>
            <a:r>
              <a:rPr lang="de-AT" sz="2800" b="1">
                <a:latin typeface="Arial" charset="0"/>
              </a:rPr>
              <a:t>3 points of 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03213" y="333375"/>
            <a:ext cx="8661400" cy="40941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just">
              <a:defRPr/>
            </a:pPr>
            <a:r>
              <a:rPr lang="en-GB" sz="2800" b="1" i="1" dirty="0">
                <a:solidFill>
                  <a:srgbClr val="000099"/>
                </a:solidFill>
                <a:latin typeface="Arial" pitchFamily="34" charset="0"/>
                <a:cs typeface="Arial" pitchFamily="34" charset="0"/>
              </a:rPr>
              <a:t>Aspect 2:</a:t>
            </a:r>
          </a:p>
          <a:p>
            <a:pPr algn="just">
              <a:lnSpc>
                <a:spcPct val="150000"/>
              </a:lnSpc>
              <a:defRPr/>
            </a:pPr>
            <a:r>
              <a:rPr lang="en-GB" i="1" dirty="0">
                <a:solidFill>
                  <a:srgbClr val="000099"/>
                </a:solidFill>
                <a:latin typeface="Arial" pitchFamily="34" charset="0"/>
                <a:cs typeface="Arial" pitchFamily="34" charset="0"/>
              </a:rPr>
              <a:t>Mathematical Literacy is an individuals´ capacity to identify and understand the role that mathematics play in the world, to make well-founded mathematical judgements and to engage in mathematics, in ways that meet the needs of individuals´ current and future life as a constructive, concerned and reflective citizen.</a:t>
            </a:r>
          </a:p>
          <a:p>
            <a:pPr algn="r">
              <a:defRPr/>
            </a:pPr>
            <a:r>
              <a:rPr lang="de-AT" sz="1600" b="1" i="1" dirty="0">
                <a:solidFill>
                  <a:srgbClr val="000099"/>
                </a:solidFill>
              </a:rPr>
              <a:t>[PISA </a:t>
            </a:r>
            <a:r>
              <a:rPr lang="de-AT" sz="1600" b="1" i="1" dirty="0" err="1">
                <a:solidFill>
                  <a:srgbClr val="000099"/>
                </a:solidFill>
              </a:rPr>
              <a:t>framework</a:t>
            </a:r>
            <a:r>
              <a:rPr lang="de-AT" sz="1600" b="1" i="1" dirty="0">
                <a:solidFill>
                  <a:srgbClr val="000099"/>
                </a:solidFill>
              </a:rPr>
              <a:t> OECD 2006]</a:t>
            </a:r>
            <a:endParaRPr lang="de-DE" sz="1600" b="1" dirty="0">
              <a:solidFill>
                <a:srgbClr val="000099"/>
              </a:solidFill>
              <a:latin typeface="Arial" pitchFamily="34" charset="0"/>
              <a:cs typeface="Arial" pitchFamily="34" charset="0"/>
            </a:endParaRPr>
          </a:p>
        </p:txBody>
      </p:sp>
      <p:sp>
        <p:nvSpPr>
          <p:cNvPr id="3" name="Pfeil nach unten 2"/>
          <p:cNvSpPr/>
          <p:nvPr/>
        </p:nvSpPr>
        <p:spPr>
          <a:xfrm>
            <a:off x="3419475" y="4437063"/>
            <a:ext cx="2376488" cy="977900"/>
          </a:xfrm>
          <a:prstGeom prst="downArrow">
            <a:avLst/>
          </a:prstGeom>
          <a:solidFill>
            <a:schemeClr val="accent2">
              <a:lumMod val="20000"/>
              <a:lumOff val="80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6" name="Textfeld 5"/>
          <p:cNvSpPr txBox="1"/>
          <p:nvPr/>
        </p:nvSpPr>
        <p:spPr>
          <a:xfrm>
            <a:off x="755650" y="5445125"/>
            <a:ext cx="7777163" cy="1200150"/>
          </a:xfrm>
          <a:prstGeom prst="rect">
            <a:avLst/>
          </a:prstGeom>
          <a:solidFill>
            <a:schemeClr val="accent2">
              <a:lumMod val="20000"/>
              <a:lumOff val="80000"/>
            </a:schemeClr>
          </a:solidFill>
          <a:ln w="28575">
            <a:solidFill>
              <a:srgbClr val="000099"/>
            </a:solidFill>
          </a:ln>
        </p:spPr>
        <p:txBody>
          <a:bodyPr>
            <a:spAutoFit/>
          </a:bodyPr>
          <a:lstStyle/>
          <a:p>
            <a:pPr algn="ctr">
              <a:lnSpc>
                <a:spcPct val="150000"/>
              </a:lnSpc>
              <a:defRPr/>
            </a:pPr>
            <a:r>
              <a:rPr lang="de-AT" b="1" dirty="0">
                <a:solidFill>
                  <a:srgbClr val="000099"/>
                </a:solidFill>
                <a:latin typeface="Arial" pitchFamily="34" charset="0"/>
                <a:cs typeface="Arial" pitchFamily="34" charset="0"/>
              </a:rPr>
              <a:t>The </a:t>
            </a:r>
            <a:r>
              <a:rPr lang="de-AT" b="1" dirty="0" err="1">
                <a:solidFill>
                  <a:srgbClr val="000099"/>
                </a:solidFill>
                <a:latin typeface="Arial" pitchFamily="34" charset="0"/>
                <a:cs typeface="Arial" pitchFamily="34" charset="0"/>
              </a:rPr>
              <a:t>main</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goal</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is</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to</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develop</a:t>
            </a:r>
            <a:r>
              <a:rPr lang="de-AT" b="1" dirty="0">
                <a:solidFill>
                  <a:srgbClr val="000099"/>
                </a:solidFill>
                <a:latin typeface="Arial" pitchFamily="34" charset="0"/>
                <a:cs typeface="Arial" pitchFamily="34" charset="0"/>
              </a:rPr>
              <a:t> a </a:t>
            </a:r>
            <a:r>
              <a:rPr lang="de-AT" b="1" dirty="0" err="1">
                <a:solidFill>
                  <a:srgbClr val="000099"/>
                </a:solidFill>
                <a:latin typeface="Arial" pitchFamily="34" charset="0"/>
                <a:cs typeface="Arial" pitchFamily="34" charset="0"/>
              </a:rPr>
              <a:t>relationship</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between</a:t>
            </a:r>
            <a:r>
              <a:rPr lang="de-AT" b="1" dirty="0">
                <a:solidFill>
                  <a:srgbClr val="000099"/>
                </a:solidFill>
                <a:latin typeface="Arial" pitchFamily="34" charset="0"/>
                <a:cs typeface="Arial" pitchFamily="34" charset="0"/>
              </a:rPr>
              <a:t> real </a:t>
            </a:r>
            <a:r>
              <a:rPr lang="de-AT" b="1" dirty="0" err="1">
                <a:solidFill>
                  <a:srgbClr val="000099"/>
                </a:solidFill>
                <a:latin typeface="Arial" pitchFamily="34" charset="0"/>
                <a:cs typeface="Arial" pitchFamily="34" charset="0"/>
              </a:rPr>
              <a:t>life</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and</a:t>
            </a:r>
            <a:r>
              <a:rPr lang="de-AT" b="1" dirty="0">
                <a:solidFill>
                  <a:srgbClr val="000099"/>
                </a:solidFill>
                <a:latin typeface="Arial" pitchFamily="34" charset="0"/>
                <a:cs typeface="Arial" pitchFamily="34" charset="0"/>
              </a:rPr>
              <a:t> </a:t>
            </a:r>
            <a:r>
              <a:rPr lang="de-AT" b="1" dirty="0" err="1">
                <a:solidFill>
                  <a:srgbClr val="000099"/>
                </a:solidFill>
                <a:latin typeface="Arial" pitchFamily="34" charset="0"/>
                <a:cs typeface="Arial" pitchFamily="34" charset="0"/>
              </a:rPr>
              <a:t>mathematics</a:t>
            </a:r>
            <a:r>
              <a:rPr lang="de-AT" b="1" dirty="0">
                <a:solidFill>
                  <a:srgbClr val="000099"/>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2875" y="714375"/>
            <a:ext cx="4429125" cy="6072188"/>
          </a:xfrm>
          <a:prstGeom prst="rect">
            <a:avLst/>
          </a:prstGeom>
          <a:solidFill>
            <a:srgbClr val="66FF6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3" name="Rechteck 2"/>
          <p:cNvSpPr/>
          <p:nvPr/>
        </p:nvSpPr>
        <p:spPr>
          <a:xfrm>
            <a:off x="4572000" y="714375"/>
            <a:ext cx="4286250" cy="6072188"/>
          </a:xfrm>
          <a:prstGeom prst="rect">
            <a:avLst/>
          </a:prstGeom>
          <a:solidFill>
            <a:srgbClr val="FF97C1"/>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p>
        </p:txBody>
      </p:sp>
      <p:sp>
        <p:nvSpPr>
          <p:cNvPr id="15364" name="Textfeld 3"/>
          <p:cNvSpPr txBox="1">
            <a:spLocks noChangeArrowheads="1"/>
          </p:cNvSpPr>
          <p:nvPr/>
        </p:nvSpPr>
        <p:spPr bwMode="auto">
          <a:xfrm>
            <a:off x="71438" y="681038"/>
            <a:ext cx="1641475" cy="461962"/>
          </a:xfrm>
          <a:prstGeom prst="rect">
            <a:avLst/>
          </a:prstGeom>
          <a:noFill/>
          <a:ln w="9525">
            <a:noFill/>
            <a:miter lim="800000"/>
            <a:headEnd/>
            <a:tailEnd/>
          </a:ln>
        </p:spPr>
        <p:txBody>
          <a:bodyPr wrap="none">
            <a:spAutoFit/>
          </a:bodyPr>
          <a:lstStyle/>
          <a:p>
            <a:r>
              <a:rPr lang="de-AT">
                <a:latin typeface="Arial" charset="0"/>
              </a:rPr>
              <a:t>Real world</a:t>
            </a:r>
          </a:p>
        </p:txBody>
      </p:sp>
      <p:sp>
        <p:nvSpPr>
          <p:cNvPr id="15365" name="Textfeld 4"/>
          <p:cNvSpPr txBox="1">
            <a:spLocks noChangeArrowheads="1"/>
          </p:cNvSpPr>
          <p:nvPr/>
        </p:nvSpPr>
        <p:spPr bwMode="auto">
          <a:xfrm>
            <a:off x="6143625" y="681038"/>
            <a:ext cx="2838450" cy="461962"/>
          </a:xfrm>
          <a:prstGeom prst="rect">
            <a:avLst/>
          </a:prstGeom>
          <a:noFill/>
          <a:ln w="9525">
            <a:noFill/>
            <a:miter lim="800000"/>
            <a:headEnd/>
            <a:tailEnd/>
          </a:ln>
        </p:spPr>
        <p:txBody>
          <a:bodyPr wrap="none">
            <a:spAutoFit/>
          </a:bodyPr>
          <a:lstStyle/>
          <a:p>
            <a:r>
              <a:rPr lang="de-AT">
                <a:latin typeface="Arial" charset="0"/>
              </a:rPr>
              <a:t>Mathematical world</a:t>
            </a:r>
          </a:p>
        </p:txBody>
      </p:sp>
      <p:sp>
        <p:nvSpPr>
          <p:cNvPr id="6" name="Abgerundetes Rechteck 5"/>
          <p:cNvSpPr/>
          <p:nvPr/>
        </p:nvSpPr>
        <p:spPr>
          <a:xfrm>
            <a:off x="214313" y="3286125"/>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a:t>
            </a:r>
            <a:r>
              <a:rPr lang="de-AT" sz="2000" b="1" dirty="0" err="1">
                <a:latin typeface="Arial" pitchFamily="34" charset="0"/>
                <a:cs typeface="Arial" pitchFamily="34" charset="0"/>
              </a:rPr>
              <a:t>problem</a:t>
            </a:r>
            <a:endParaRPr lang="de-AT" sz="2000" b="1" dirty="0">
              <a:latin typeface="Arial" pitchFamily="34" charset="0"/>
              <a:cs typeface="Arial" pitchFamily="34" charset="0"/>
            </a:endParaRPr>
          </a:p>
        </p:txBody>
      </p:sp>
      <p:sp>
        <p:nvSpPr>
          <p:cNvPr id="7" name="Abgerundetes Rechteck 6"/>
          <p:cNvSpPr/>
          <p:nvPr/>
        </p:nvSpPr>
        <p:spPr>
          <a:xfrm>
            <a:off x="1928813" y="114300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 model</a:t>
            </a:r>
          </a:p>
        </p:txBody>
      </p:sp>
      <p:sp>
        <p:nvSpPr>
          <p:cNvPr id="8" name="Abgerundetes Rechteck 7"/>
          <p:cNvSpPr/>
          <p:nvPr/>
        </p:nvSpPr>
        <p:spPr>
          <a:xfrm>
            <a:off x="5786438" y="114300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a:latin typeface="Arial" pitchFamily="34" charset="0"/>
                <a:cs typeface="Arial" pitchFamily="34" charset="0"/>
              </a:rPr>
              <a:t>model</a:t>
            </a:r>
          </a:p>
        </p:txBody>
      </p:sp>
      <p:sp>
        <p:nvSpPr>
          <p:cNvPr id="9" name="Abgerundetes Rechteck 8"/>
          <p:cNvSpPr/>
          <p:nvPr/>
        </p:nvSpPr>
        <p:spPr>
          <a:xfrm>
            <a:off x="5786438" y="5429250"/>
            <a:ext cx="1643062" cy="78581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latin typeface="Arial" pitchFamily="34" charset="0"/>
                <a:cs typeface="Arial" pitchFamily="34" charset="0"/>
              </a:rPr>
              <a:t>mathemat</a:t>
            </a:r>
            <a:r>
              <a:rPr lang="de-AT" sz="2000" b="1" dirty="0">
                <a:latin typeface="Arial" pitchFamily="34" charset="0"/>
                <a:cs typeface="Arial" pitchFamily="34" charset="0"/>
              </a:rPr>
              <a:t>.</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0" name="Abgerundetes Rechteck 9"/>
          <p:cNvSpPr/>
          <p:nvPr/>
        </p:nvSpPr>
        <p:spPr>
          <a:xfrm>
            <a:off x="1928813" y="5429250"/>
            <a:ext cx="1643062" cy="785813"/>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a:latin typeface="Arial" pitchFamily="34" charset="0"/>
                <a:cs typeface="Arial" pitchFamily="34" charset="0"/>
              </a:rPr>
              <a:t>real</a:t>
            </a:r>
          </a:p>
          <a:p>
            <a:pPr algn="ctr" fontAlgn="auto">
              <a:spcBef>
                <a:spcPts val="0"/>
              </a:spcBef>
              <a:spcAft>
                <a:spcPts val="0"/>
              </a:spcAft>
              <a:defRPr/>
            </a:pPr>
            <a:r>
              <a:rPr lang="de-AT" sz="2000" b="1" dirty="0" err="1">
                <a:latin typeface="Arial" pitchFamily="34" charset="0"/>
                <a:cs typeface="Arial" pitchFamily="34" charset="0"/>
              </a:rPr>
              <a:t>solution</a:t>
            </a:r>
            <a:endParaRPr lang="de-AT" sz="2000" b="1" dirty="0">
              <a:latin typeface="Arial" pitchFamily="34" charset="0"/>
              <a:cs typeface="Arial" pitchFamily="34" charset="0"/>
            </a:endParaRPr>
          </a:p>
        </p:txBody>
      </p:sp>
      <p:sp>
        <p:nvSpPr>
          <p:cNvPr id="17" name="Rechteckiger Pfeil 16"/>
          <p:cNvSpPr/>
          <p:nvPr/>
        </p:nvSpPr>
        <p:spPr>
          <a:xfrm>
            <a:off x="857250" y="1285875"/>
            <a:ext cx="1071563" cy="2000250"/>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19" name="Rechteckiger Pfeil 18"/>
          <p:cNvSpPr/>
          <p:nvPr/>
        </p:nvSpPr>
        <p:spPr>
          <a:xfrm rot="16200000">
            <a:off x="392906" y="4393407"/>
            <a:ext cx="1857375" cy="1214438"/>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solidFill>
                <a:schemeClr val="tx1"/>
              </a:solidFill>
            </a:endParaRPr>
          </a:p>
        </p:txBody>
      </p:sp>
      <p:sp>
        <p:nvSpPr>
          <p:cNvPr id="20" name="Pfeil nach rechts 19"/>
          <p:cNvSpPr/>
          <p:nvPr/>
        </p:nvSpPr>
        <p:spPr>
          <a:xfrm>
            <a:off x="3571875" y="1285875"/>
            <a:ext cx="2214563" cy="571500"/>
          </a:xfrm>
          <a:prstGeom prst="righ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mathematizing</a:t>
            </a:r>
            <a:endParaRPr lang="de-AT" sz="2000" b="1" dirty="0">
              <a:solidFill>
                <a:srgbClr val="FF0000"/>
              </a:solidFill>
              <a:latin typeface="Arial" pitchFamily="34" charset="0"/>
              <a:cs typeface="Arial" pitchFamily="34" charset="0"/>
            </a:endParaRPr>
          </a:p>
        </p:txBody>
      </p:sp>
      <p:sp>
        <p:nvSpPr>
          <p:cNvPr id="22" name="Pfeil nach links 21"/>
          <p:cNvSpPr/>
          <p:nvPr/>
        </p:nvSpPr>
        <p:spPr>
          <a:xfrm>
            <a:off x="3500438" y="5500688"/>
            <a:ext cx="2286000" cy="571500"/>
          </a:xfrm>
          <a:prstGeom prst="leftArrow">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2000" b="1" dirty="0" err="1">
                <a:solidFill>
                  <a:srgbClr val="FF0000"/>
                </a:solidFill>
                <a:latin typeface="Arial" pitchFamily="34" charset="0"/>
                <a:cs typeface="Arial" pitchFamily="34" charset="0"/>
              </a:rPr>
              <a:t>interpreting</a:t>
            </a:r>
            <a:endParaRPr lang="de-AT" sz="2000" b="1" dirty="0">
              <a:solidFill>
                <a:srgbClr val="FF0000"/>
              </a:solidFill>
              <a:latin typeface="Arial" pitchFamily="34" charset="0"/>
              <a:cs typeface="Arial" pitchFamily="34" charset="0"/>
            </a:endParaRPr>
          </a:p>
        </p:txBody>
      </p:sp>
      <p:sp>
        <p:nvSpPr>
          <p:cNvPr id="15" name="180-Grad-Pfeil 14"/>
          <p:cNvSpPr/>
          <p:nvPr/>
        </p:nvSpPr>
        <p:spPr>
          <a:xfrm rot="5400000">
            <a:off x="5679281" y="3178969"/>
            <a:ext cx="4714875" cy="1214438"/>
          </a:xfrm>
          <a:prstGeom prst="uturnArrow">
            <a:avLst>
              <a:gd name="adj1" fmla="val 25000"/>
              <a:gd name="adj2" fmla="val 25000"/>
              <a:gd name="adj3" fmla="val 30567"/>
              <a:gd name="adj4" fmla="val 43750"/>
              <a:gd name="adj5" fmla="val 97925"/>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16" name="Textfeld 15"/>
          <p:cNvSpPr txBox="1">
            <a:spLocks noChangeArrowheads="1"/>
          </p:cNvSpPr>
          <p:nvPr/>
        </p:nvSpPr>
        <p:spPr bwMode="auto">
          <a:xfrm rot="-5400000">
            <a:off x="112712" y="2209801"/>
            <a:ext cx="1749425" cy="400050"/>
          </a:xfrm>
          <a:prstGeom prst="rect">
            <a:avLst/>
          </a:prstGeom>
          <a:noFill/>
          <a:ln w="9525">
            <a:noFill/>
            <a:miter lim="800000"/>
            <a:headEnd/>
            <a:tailEnd/>
          </a:ln>
        </p:spPr>
        <p:txBody>
          <a:bodyPr>
            <a:spAutoFit/>
          </a:bodyPr>
          <a:lstStyle/>
          <a:p>
            <a:r>
              <a:rPr lang="de-AT" sz="2000" b="1">
                <a:solidFill>
                  <a:srgbClr val="FF0000"/>
                </a:solidFill>
                <a:latin typeface="Arial" charset="0"/>
              </a:rPr>
              <a:t>strukturing</a:t>
            </a:r>
          </a:p>
        </p:txBody>
      </p:sp>
      <p:sp>
        <p:nvSpPr>
          <p:cNvPr id="18" name="Textfeld 17"/>
          <p:cNvSpPr txBox="1">
            <a:spLocks noChangeArrowheads="1"/>
          </p:cNvSpPr>
          <p:nvPr/>
        </p:nvSpPr>
        <p:spPr bwMode="auto">
          <a:xfrm rot="5400000">
            <a:off x="7696994" y="3488532"/>
            <a:ext cx="1639887" cy="400050"/>
          </a:xfrm>
          <a:prstGeom prst="rect">
            <a:avLst/>
          </a:prstGeom>
          <a:noFill/>
          <a:ln w="9525">
            <a:noFill/>
            <a:miter lim="800000"/>
            <a:headEnd/>
            <a:tailEnd/>
          </a:ln>
        </p:spPr>
        <p:txBody>
          <a:bodyPr>
            <a:spAutoFit/>
          </a:bodyPr>
          <a:lstStyle/>
          <a:p>
            <a:r>
              <a:rPr lang="de-AT" sz="2000" b="1">
                <a:solidFill>
                  <a:srgbClr val="FF0000"/>
                </a:solidFill>
                <a:latin typeface="Arial" charset="0"/>
              </a:rPr>
              <a:t>operating</a:t>
            </a:r>
          </a:p>
        </p:txBody>
      </p:sp>
      <p:sp>
        <p:nvSpPr>
          <p:cNvPr id="21" name="Textfeld 20"/>
          <p:cNvSpPr txBox="1">
            <a:spLocks noChangeArrowheads="1"/>
          </p:cNvSpPr>
          <p:nvPr/>
        </p:nvSpPr>
        <p:spPr bwMode="auto">
          <a:xfrm rot="-5400000">
            <a:off x="231775" y="4776788"/>
            <a:ext cx="1511300" cy="400050"/>
          </a:xfrm>
          <a:prstGeom prst="rect">
            <a:avLst/>
          </a:prstGeom>
          <a:noFill/>
          <a:ln w="9525">
            <a:noFill/>
            <a:miter lim="800000"/>
            <a:headEnd/>
            <a:tailEnd/>
          </a:ln>
        </p:spPr>
        <p:txBody>
          <a:bodyPr>
            <a:spAutoFit/>
          </a:bodyPr>
          <a:lstStyle/>
          <a:p>
            <a:r>
              <a:rPr lang="de-AT" sz="2000" b="1">
                <a:solidFill>
                  <a:srgbClr val="FF0000"/>
                </a:solidFill>
                <a:latin typeface="Arial" charset="0"/>
              </a:rPr>
              <a:t>valuating</a:t>
            </a:r>
          </a:p>
        </p:txBody>
      </p:sp>
      <p:sp>
        <p:nvSpPr>
          <p:cNvPr id="15379" name="Textfeld 22"/>
          <p:cNvSpPr txBox="1">
            <a:spLocks noChangeArrowheads="1"/>
          </p:cNvSpPr>
          <p:nvPr/>
        </p:nvSpPr>
        <p:spPr bwMode="auto">
          <a:xfrm>
            <a:off x="361950" y="44450"/>
            <a:ext cx="8026400" cy="461963"/>
          </a:xfrm>
          <a:prstGeom prst="rect">
            <a:avLst/>
          </a:prstGeom>
          <a:noFill/>
          <a:ln w="9525">
            <a:solidFill>
              <a:srgbClr val="000099"/>
            </a:solidFill>
            <a:miter lim="800000"/>
            <a:headEnd/>
            <a:tailEnd/>
          </a:ln>
        </p:spPr>
        <p:txBody>
          <a:bodyPr wrap="none">
            <a:spAutoFit/>
          </a:bodyPr>
          <a:lstStyle/>
          <a:p>
            <a:r>
              <a:rPr lang="de-AT" b="1">
                <a:solidFill>
                  <a:srgbClr val="000099"/>
                </a:solidFill>
                <a:latin typeface="Arial" charset="0"/>
              </a:rPr>
              <a:t>Aspect  3: </a:t>
            </a:r>
            <a:r>
              <a:rPr lang="de-AT">
                <a:solidFill>
                  <a:srgbClr val="000099"/>
                </a:solidFill>
                <a:latin typeface="Arial" charset="0"/>
              </a:rPr>
              <a:t>Mathematics </a:t>
            </a:r>
            <a:r>
              <a:rPr lang="de-AT">
                <a:solidFill>
                  <a:srgbClr val="000099"/>
                </a:solidFill>
                <a:latin typeface="Arial" charset="0"/>
                <a:sym typeface="Wingdings" pitchFamily="2" charset="2"/>
              </a:rPr>
              <a:t> </a:t>
            </a:r>
            <a:r>
              <a:rPr lang="de-AT">
                <a:solidFill>
                  <a:srgbClr val="000099"/>
                </a:solidFill>
                <a:latin typeface="Arial" charset="0"/>
              </a:rPr>
              <a:t>Problem solving by reasoning</a:t>
            </a:r>
          </a:p>
        </p:txBody>
      </p:sp>
      <p:sp>
        <p:nvSpPr>
          <p:cNvPr id="23" name="Rechteckiger Pfeil 22"/>
          <p:cNvSpPr/>
          <p:nvPr/>
        </p:nvSpPr>
        <p:spPr>
          <a:xfrm>
            <a:off x="755650" y="998538"/>
            <a:ext cx="5072063" cy="2286000"/>
          </a:xfrm>
          <a:prstGeom prst="bentArrow">
            <a:avLst>
              <a:gd name="adj1" fmla="val 21646"/>
              <a:gd name="adj2" fmla="val 23499"/>
              <a:gd name="adj3" fmla="val 32708"/>
              <a:gd name="adj4" fmla="val 43750"/>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solidFill>
                <a:schemeClr val="tx1"/>
              </a:solidFill>
            </a:endParaRPr>
          </a:p>
        </p:txBody>
      </p:sp>
      <p:sp>
        <p:nvSpPr>
          <p:cNvPr id="24" name="Textfeld 23"/>
          <p:cNvSpPr txBox="1">
            <a:spLocks noChangeArrowheads="1"/>
          </p:cNvSpPr>
          <p:nvPr/>
        </p:nvSpPr>
        <p:spPr bwMode="auto">
          <a:xfrm>
            <a:off x="2000250" y="1262063"/>
            <a:ext cx="1668463" cy="523875"/>
          </a:xfrm>
          <a:prstGeom prst="rect">
            <a:avLst/>
          </a:prstGeom>
          <a:noFill/>
          <a:ln w="9525">
            <a:noFill/>
            <a:miter lim="800000"/>
            <a:headEnd/>
            <a:tailEnd/>
          </a:ln>
        </p:spPr>
        <p:txBody>
          <a:bodyPr wrap="none">
            <a:spAutoFit/>
          </a:bodyPr>
          <a:lstStyle/>
          <a:p>
            <a:r>
              <a:rPr lang="de-AT" sz="2800" b="1">
                <a:solidFill>
                  <a:srgbClr val="FF0000"/>
                </a:solidFill>
                <a:latin typeface="Calibri" pitchFamily="34" charset="0"/>
              </a:rPr>
              <a:t>modelling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blinds(horizontal)">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500" fill="hold"/>
                                        <p:tgtEl>
                                          <p:spTgt spid="10"/>
                                        </p:tgtEl>
                                        <p:attrNameLst>
                                          <p:attrName>ppt_w</p:attrName>
                                        </p:attrNameLst>
                                      </p:cBhvr>
                                      <p:tavLst>
                                        <p:tav tm="0">
                                          <p:val>
                                            <p:fltVal val="0"/>
                                          </p:val>
                                        </p:tav>
                                        <p:tav tm="100000">
                                          <p:val>
                                            <p:strVal val="#ppt_w"/>
                                          </p:val>
                                        </p:tav>
                                      </p:tavLst>
                                    </p:anim>
                                    <p:anim calcmode="lin" valueType="num">
                                      <p:cBhvr>
                                        <p:cTn id="60"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blinds(horizontal)">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blinds(horizontal)">
                                      <p:cBhvr>
                                        <p:cTn id="74" dur="500"/>
                                        <p:tgtEl>
                                          <p:spTgt spid="23"/>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0" grpId="0" animBg="1"/>
      <p:bldP spid="22" grpId="0" animBg="1"/>
      <p:bldP spid="16" grpId="0"/>
      <p:bldP spid="18" grpId="0"/>
      <p:bldP spid="21"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j0386688"/>
          <p:cNvPicPr>
            <a:picLocks noChangeAspect="1" noChangeArrowheads="1"/>
          </p:cNvPicPr>
          <p:nvPr/>
        </p:nvPicPr>
        <p:blipFill>
          <a:blip r:embed="rId2" cstate="print"/>
          <a:srcRect/>
          <a:stretch>
            <a:fillRect/>
          </a:stretch>
        </p:blipFill>
        <p:spPr bwMode="auto">
          <a:xfrm rot="4110946">
            <a:off x="4396581" y="1593057"/>
            <a:ext cx="5178425" cy="3694112"/>
          </a:xfrm>
          <a:prstGeom prst="rect">
            <a:avLst/>
          </a:prstGeom>
          <a:noFill/>
          <a:ln w="9525">
            <a:noFill/>
            <a:miter lim="800000"/>
            <a:headEnd/>
            <a:tailEnd/>
          </a:ln>
        </p:spPr>
      </p:pic>
      <p:sp>
        <p:nvSpPr>
          <p:cNvPr id="95235" name="Oval 3"/>
          <p:cNvSpPr>
            <a:spLocks noChangeArrowheads="1"/>
          </p:cNvSpPr>
          <p:nvPr/>
        </p:nvSpPr>
        <p:spPr bwMode="auto">
          <a:xfrm>
            <a:off x="6929438" y="4003675"/>
            <a:ext cx="336550" cy="361950"/>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1</a:t>
            </a:r>
          </a:p>
        </p:txBody>
      </p:sp>
      <p:sp>
        <p:nvSpPr>
          <p:cNvPr id="95236" name="Oval 4"/>
          <p:cNvSpPr>
            <a:spLocks noChangeArrowheads="1"/>
          </p:cNvSpPr>
          <p:nvPr/>
        </p:nvSpPr>
        <p:spPr bwMode="auto">
          <a:xfrm>
            <a:off x="6929438" y="3349625"/>
            <a:ext cx="407987" cy="366713"/>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2</a:t>
            </a:r>
          </a:p>
        </p:txBody>
      </p:sp>
      <p:sp>
        <p:nvSpPr>
          <p:cNvPr id="95237" name="Oval 5"/>
          <p:cNvSpPr>
            <a:spLocks noChangeArrowheads="1"/>
          </p:cNvSpPr>
          <p:nvPr/>
        </p:nvSpPr>
        <p:spPr bwMode="auto">
          <a:xfrm>
            <a:off x="6929438" y="2713038"/>
            <a:ext cx="428625" cy="428625"/>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3</a:t>
            </a:r>
          </a:p>
        </p:txBody>
      </p:sp>
      <p:sp>
        <p:nvSpPr>
          <p:cNvPr id="95238" name="Oval 6"/>
          <p:cNvSpPr>
            <a:spLocks noChangeArrowheads="1"/>
          </p:cNvSpPr>
          <p:nvPr/>
        </p:nvSpPr>
        <p:spPr bwMode="auto">
          <a:xfrm>
            <a:off x="6929438" y="2044700"/>
            <a:ext cx="428625" cy="376238"/>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4</a:t>
            </a:r>
          </a:p>
        </p:txBody>
      </p:sp>
      <p:sp>
        <p:nvSpPr>
          <p:cNvPr id="95239" name="Oval 7"/>
          <p:cNvSpPr>
            <a:spLocks noChangeArrowheads="1"/>
          </p:cNvSpPr>
          <p:nvPr/>
        </p:nvSpPr>
        <p:spPr bwMode="auto">
          <a:xfrm>
            <a:off x="6929438" y="1465263"/>
            <a:ext cx="500062" cy="379412"/>
          </a:xfrm>
          <a:prstGeom prst="ellipse">
            <a:avLst/>
          </a:prstGeom>
          <a:solidFill>
            <a:srgbClr val="FF0000"/>
          </a:solidFill>
          <a:ln w="9525">
            <a:solidFill>
              <a:schemeClr val="tx1"/>
            </a:solidFill>
            <a:round/>
            <a:headEnd/>
            <a:tailEnd/>
          </a:ln>
        </p:spPr>
        <p:txBody>
          <a:bodyPr wrap="none" anchor="ctr"/>
          <a:lstStyle/>
          <a:p>
            <a:pPr algn="ctr"/>
            <a:r>
              <a:rPr lang="de-DE" sz="1600" b="1">
                <a:latin typeface="Arial" charset="0"/>
              </a:rPr>
              <a:t>5</a:t>
            </a:r>
          </a:p>
        </p:txBody>
      </p:sp>
      <p:sp>
        <p:nvSpPr>
          <p:cNvPr id="16392" name="Text Box 8">
            <a:hlinkClick r:id="rId3" action="ppaction://hlinksldjump"/>
          </p:cNvPr>
          <p:cNvSpPr txBox="1">
            <a:spLocks noChangeArrowheads="1"/>
          </p:cNvSpPr>
          <p:nvPr/>
        </p:nvSpPr>
        <p:spPr bwMode="auto">
          <a:xfrm>
            <a:off x="323850" y="1106488"/>
            <a:ext cx="3054350" cy="677862"/>
          </a:xfrm>
          <a:prstGeom prst="rect">
            <a:avLst/>
          </a:prstGeom>
          <a:solidFill>
            <a:srgbClr val="B3C5FF"/>
          </a:solidFill>
          <a:ln w="9525">
            <a:solidFill>
              <a:schemeClr val="tx1"/>
            </a:solidFill>
            <a:miter lim="800000"/>
            <a:headEnd/>
            <a:tailEnd/>
          </a:ln>
        </p:spPr>
        <p:txBody>
          <a:bodyPr wrap="none">
            <a:spAutoFit/>
          </a:bodyPr>
          <a:lstStyle/>
          <a:p>
            <a:r>
              <a:rPr lang="de-DE" b="1">
                <a:latin typeface="Arial" charset="0"/>
              </a:rPr>
              <a:t>The Spiral Principle</a:t>
            </a:r>
          </a:p>
          <a:p>
            <a:r>
              <a:rPr lang="de-DE" sz="1400" b="1">
                <a:latin typeface="Arial" charset="0"/>
              </a:rPr>
              <a:t>[Bruner,J.S.,1967]</a:t>
            </a:r>
          </a:p>
        </p:txBody>
      </p:sp>
      <p:sp>
        <p:nvSpPr>
          <p:cNvPr id="16393" name="Text Box 9"/>
          <p:cNvSpPr txBox="1">
            <a:spLocks noChangeArrowheads="1"/>
          </p:cNvSpPr>
          <p:nvPr/>
        </p:nvSpPr>
        <p:spPr bwMode="auto">
          <a:xfrm>
            <a:off x="395288" y="1941513"/>
            <a:ext cx="4321175" cy="1200150"/>
          </a:xfrm>
          <a:prstGeom prst="rect">
            <a:avLst/>
          </a:prstGeom>
          <a:noFill/>
          <a:ln w="9525">
            <a:noFill/>
            <a:miter lim="800000"/>
            <a:headEnd/>
            <a:tailEnd/>
          </a:ln>
        </p:spPr>
        <p:txBody>
          <a:bodyPr>
            <a:spAutoFit/>
          </a:bodyPr>
          <a:lstStyle/>
          <a:p>
            <a:pPr algn="just"/>
            <a:r>
              <a:rPr lang="en-US" b="1">
                <a:latin typeface="Arial" charset="0"/>
              </a:rPr>
              <a:t>The same subject is treated at different dates with varying levels</a:t>
            </a:r>
            <a:endParaRPr lang="de-DE" b="1">
              <a:latin typeface="Arial" charset="0"/>
            </a:endParaRPr>
          </a:p>
        </p:txBody>
      </p:sp>
      <p:sp>
        <p:nvSpPr>
          <p:cNvPr id="16394" name="Text Box 10"/>
          <p:cNvSpPr txBox="1">
            <a:spLocks noChangeArrowheads="1"/>
          </p:cNvSpPr>
          <p:nvPr/>
        </p:nvSpPr>
        <p:spPr bwMode="auto">
          <a:xfrm>
            <a:off x="539750" y="3182938"/>
            <a:ext cx="4902200" cy="461962"/>
          </a:xfrm>
          <a:prstGeom prst="rect">
            <a:avLst/>
          </a:prstGeom>
          <a:noFill/>
          <a:ln w="9525">
            <a:noFill/>
            <a:miter lim="800000"/>
            <a:headEnd/>
            <a:tailEnd/>
          </a:ln>
        </p:spPr>
        <p:txBody>
          <a:bodyPr wrap="none">
            <a:spAutoFit/>
          </a:bodyPr>
          <a:lstStyle/>
          <a:p>
            <a:r>
              <a:rPr lang="en-US" b="1"/>
              <a:t>Characteristics of the spiral method</a:t>
            </a:r>
            <a:endParaRPr lang="de-DE" b="1">
              <a:latin typeface="Arial" charset="0"/>
            </a:endParaRPr>
          </a:p>
        </p:txBody>
      </p:sp>
      <p:sp>
        <p:nvSpPr>
          <p:cNvPr id="95243" name="Text Box 11"/>
          <p:cNvSpPr txBox="1">
            <a:spLocks noChangeArrowheads="1"/>
          </p:cNvSpPr>
          <p:nvPr/>
        </p:nvSpPr>
        <p:spPr bwMode="auto">
          <a:xfrm>
            <a:off x="539750" y="3678238"/>
            <a:ext cx="5472113" cy="830262"/>
          </a:xfrm>
          <a:prstGeom prst="rect">
            <a:avLst/>
          </a:prstGeom>
          <a:noFill/>
          <a:ln w="9525">
            <a:noFill/>
            <a:miter lim="800000"/>
            <a:headEnd/>
            <a:tailEnd/>
          </a:ln>
        </p:spPr>
        <p:txBody>
          <a:bodyPr>
            <a:spAutoFit/>
          </a:bodyPr>
          <a:lstStyle/>
          <a:p>
            <a:pPr defTabSz="268288">
              <a:buFont typeface="Wingdings" pitchFamily="2" charset="2"/>
              <a:buChar char="Ø"/>
              <a:tabLst>
                <a:tab pos="363538" algn="l"/>
              </a:tabLst>
            </a:pPr>
            <a:r>
              <a:rPr lang="en-US">
                <a:latin typeface="Arial" charset="0"/>
              </a:rPr>
              <a:t> The single steps must not be 	isolated from each other</a:t>
            </a:r>
            <a:endParaRPr lang="de-DE" b="1">
              <a:latin typeface="Arial" charset="0"/>
            </a:endParaRPr>
          </a:p>
        </p:txBody>
      </p:sp>
      <p:sp>
        <p:nvSpPr>
          <p:cNvPr id="95244" name="Text Box 12"/>
          <p:cNvSpPr txBox="1">
            <a:spLocks noChangeArrowheads="1"/>
          </p:cNvSpPr>
          <p:nvPr/>
        </p:nvSpPr>
        <p:spPr bwMode="auto">
          <a:xfrm>
            <a:off x="539750" y="4605338"/>
            <a:ext cx="5472113" cy="1200150"/>
          </a:xfrm>
          <a:prstGeom prst="rect">
            <a:avLst/>
          </a:prstGeom>
          <a:noFill/>
          <a:ln w="9525">
            <a:noFill/>
            <a:miter lim="800000"/>
            <a:headEnd/>
            <a:tailEnd/>
          </a:ln>
        </p:spPr>
        <p:txBody>
          <a:bodyPr>
            <a:spAutoFit/>
          </a:bodyPr>
          <a:lstStyle/>
          <a:p>
            <a:pPr defTabSz="268288">
              <a:buFont typeface="Wingdings" pitchFamily="2" charset="2"/>
              <a:buChar char="Ø"/>
              <a:tabLst>
                <a:tab pos="268288" algn="l"/>
              </a:tabLst>
            </a:pPr>
            <a:r>
              <a:rPr lang="en-US">
                <a:latin typeface="Arial" charset="0"/>
              </a:rPr>
              <a:t> The shift of the standpoint must be 	transparent, the profit must be 	recognizable</a:t>
            </a:r>
            <a:endParaRPr lang="de-DE" b="1">
              <a:latin typeface="Arial" charset="0"/>
            </a:endParaRPr>
          </a:p>
        </p:txBody>
      </p:sp>
      <p:sp>
        <p:nvSpPr>
          <p:cNvPr id="95245" name="Text Box 13"/>
          <p:cNvSpPr txBox="1">
            <a:spLocks noChangeArrowheads="1"/>
          </p:cNvSpPr>
          <p:nvPr/>
        </p:nvSpPr>
        <p:spPr bwMode="auto">
          <a:xfrm>
            <a:off x="539750" y="5838825"/>
            <a:ext cx="5472113" cy="830263"/>
          </a:xfrm>
          <a:prstGeom prst="rect">
            <a:avLst/>
          </a:prstGeom>
          <a:noFill/>
          <a:ln w="9525">
            <a:noFill/>
            <a:miter lim="800000"/>
            <a:headEnd/>
            <a:tailEnd/>
          </a:ln>
        </p:spPr>
        <p:txBody>
          <a:bodyPr>
            <a:spAutoFit/>
          </a:bodyPr>
          <a:lstStyle/>
          <a:p>
            <a:pPr defTabSz="268288">
              <a:buFont typeface="Wingdings" pitchFamily="2" charset="2"/>
              <a:buChar char="Ø"/>
              <a:tabLst>
                <a:tab pos="363538" algn="l"/>
              </a:tabLst>
            </a:pPr>
            <a:r>
              <a:rPr lang="de-DE" b="1">
                <a:latin typeface="Arial" charset="0"/>
              </a:rPr>
              <a:t> </a:t>
            </a:r>
            <a:r>
              <a:rPr lang="en-US">
                <a:latin typeface="Arial" charset="0"/>
              </a:rPr>
              <a:t>Earlier steps must not impede 	further expansion</a:t>
            </a:r>
            <a:endParaRPr lang="de-DE" b="1">
              <a:latin typeface="Arial" charset="0"/>
            </a:endParaRPr>
          </a:p>
        </p:txBody>
      </p:sp>
      <p:sp>
        <p:nvSpPr>
          <p:cNvPr id="15" name="Horizontaler Bildlauf 14"/>
          <p:cNvSpPr/>
          <p:nvPr/>
        </p:nvSpPr>
        <p:spPr>
          <a:xfrm>
            <a:off x="34925" y="115888"/>
            <a:ext cx="8964613" cy="792162"/>
          </a:xfrm>
          <a:prstGeom prst="horizontalScroll">
            <a:avLst/>
          </a:prstGeom>
          <a:solidFill>
            <a:srgbClr val="B3C5FF"/>
          </a:solidFill>
          <a:ln w="635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sz="2600" b="1" dirty="0" err="1">
                <a:solidFill>
                  <a:srgbClr val="003300"/>
                </a:solidFill>
                <a:latin typeface="Arial" pitchFamily="34" charset="0"/>
              </a:rPr>
              <a:t>Didactical</a:t>
            </a:r>
            <a:r>
              <a:rPr lang="de-AT" sz="2600" b="1" dirty="0">
                <a:solidFill>
                  <a:srgbClr val="003300"/>
                </a:solidFill>
                <a:latin typeface="Arial" pitchFamily="34" charset="0"/>
              </a:rPr>
              <a:t> </a:t>
            </a:r>
            <a:r>
              <a:rPr lang="de-AT" sz="2600" b="1" dirty="0" err="1">
                <a:solidFill>
                  <a:srgbClr val="003300"/>
                </a:solidFill>
                <a:latin typeface="Arial" pitchFamily="34" charset="0"/>
              </a:rPr>
              <a:t>contributions</a:t>
            </a:r>
            <a:r>
              <a:rPr lang="de-AT" sz="2600" b="1" dirty="0">
                <a:solidFill>
                  <a:srgbClr val="003300"/>
                </a:solidFill>
                <a:latin typeface="Arial" pitchFamily="34" charset="0"/>
              </a:rPr>
              <a:t> </a:t>
            </a:r>
            <a:r>
              <a:rPr lang="de-AT" sz="2600" b="1" dirty="0" err="1">
                <a:solidFill>
                  <a:srgbClr val="003300"/>
                </a:solidFill>
                <a:latin typeface="Arial" pitchFamily="34" charset="0"/>
              </a:rPr>
              <a:t>to</a:t>
            </a:r>
            <a:r>
              <a:rPr lang="de-AT" sz="2600" b="1" dirty="0">
                <a:solidFill>
                  <a:srgbClr val="003300"/>
                </a:solidFill>
                <a:latin typeface="Arial" pitchFamily="34" charset="0"/>
              </a:rPr>
              <a:t> </a:t>
            </a:r>
            <a:r>
              <a:rPr lang="de-AT" sz="2600" b="1" dirty="0" err="1">
                <a:solidFill>
                  <a:srgbClr val="003300"/>
                </a:solidFill>
                <a:latin typeface="Arial" pitchFamily="34" charset="0"/>
              </a:rPr>
              <a:t>more</a:t>
            </a:r>
            <a:r>
              <a:rPr lang="de-AT" sz="2600" b="1" dirty="0">
                <a:solidFill>
                  <a:srgbClr val="003300"/>
                </a:solidFill>
                <a:latin typeface="Arial" pitchFamily="34" charset="0"/>
              </a:rPr>
              <a:t> </a:t>
            </a:r>
            <a:r>
              <a:rPr lang="de-AT" sz="2600" b="1" dirty="0" err="1">
                <a:solidFill>
                  <a:srgbClr val="003300"/>
                </a:solidFill>
                <a:latin typeface="Arial" pitchFamily="34" charset="0"/>
              </a:rPr>
              <a:t>sustainable</a:t>
            </a:r>
            <a:r>
              <a:rPr lang="de-AT" sz="2600" b="1" dirty="0">
                <a:solidFill>
                  <a:srgbClr val="003300"/>
                </a:solidFill>
                <a:latin typeface="Arial" pitchFamily="34" charset="0"/>
              </a:rPr>
              <a:t> </a:t>
            </a:r>
            <a:r>
              <a:rPr lang="de-AT" sz="2600" b="1" dirty="0" err="1">
                <a:solidFill>
                  <a:srgbClr val="003300"/>
                </a:solidFill>
                <a:latin typeface="Arial" pitchFamily="34" charset="0"/>
              </a:rPr>
              <a:t>results</a:t>
            </a:r>
            <a:endParaRPr lang="de-AT" sz="2600" b="1" dirty="0">
              <a:solidFill>
                <a:srgbClr val="003300"/>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blinds(horizontal)">
                                      <p:cBhvr>
                                        <p:cTn id="7" dur="500"/>
                                        <p:tgtEl>
                                          <p:spTgt spid="952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blinds(horizontal)">
                                      <p:cBhvr>
                                        <p:cTn id="12" dur="500"/>
                                        <p:tgtEl>
                                          <p:spTgt spid="952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5237"/>
                                        </p:tgtEl>
                                        <p:attrNameLst>
                                          <p:attrName>style.visibility</p:attrName>
                                        </p:attrNameLst>
                                      </p:cBhvr>
                                      <p:to>
                                        <p:strVal val="visible"/>
                                      </p:to>
                                    </p:set>
                                    <p:animEffect transition="in" filter="blinds(horizontal)">
                                      <p:cBhvr>
                                        <p:cTn id="17" dur="500"/>
                                        <p:tgtEl>
                                          <p:spTgt spid="9523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5238"/>
                                        </p:tgtEl>
                                        <p:attrNameLst>
                                          <p:attrName>style.visibility</p:attrName>
                                        </p:attrNameLst>
                                      </p:cBhvr>
                                      <p:to>
                                        <p:strVal val="visible"/>
                                      </p:to>
                                    </p:set>
                                    <p:animEffect transition="in" filter="blinds(horizontal)">
                                      <p:cBhvr>
                                        <p:cTn id="22" dur="500"/>
                                        <p:tgtEl>
                                          <p:spTgt spid="9523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5239"/>
                                        </p:tgtEl>
                                        <p:attrNameLst>
                                          <p:attrName>style.visibility</p:attrName>
                                        </p:attrNameLst>
                                      </p:cBhvr>
                                      <p:to>
                                        <p:strVal val="visible"/>
                                      </p:to>
                                    </p:set>
                                    <p:animEffect transition="in" filter="blinds(horizontal)">
                                      <p:cBhvr>
                                        <p:cTn id="27" dur="500"/>
                                        <p:tgtEl>
                                          <p:spTgt spid="9523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95243"/>
                                        </p:tgtEl>
                                        <p:attrNameLst>
                                          <p:attrName>style.visibility</p:attrName>
                                        </p:attrNameLst>
                                      </p:cBhvr>
                                      <p:to>
                                        <p:strVal val="visible"/>
                                      </p:to>
                                    </p:set>
                                    <p:anim calcmode="lin" valueType="num">
                                      <p:cBhvr additive="base">
                                        <p:cTn id="32" dur="500" fill="hold"/>
                                        <p:tgtEl>
                                          <p:spTgt spid="95243"/>
                                        </p:tgtEl>
                                        <p:attrNameLst>
                                          <p:attrName>ppt_x</p:attrName>
                                        </p:attrNameLst>
                                      </p:cBhvr>
                                      <p:tavLst>
                                        <p:tav tm="0">
                                          <p:val>
                                            <p:strVal val="0-#ppt_w/2"/>
                                          </p:val>
                                        </p:tav>
                                        <p:tav tm="100000">
                                          <p:val>
                                            <p:strVal val="#ppt_x"/>
                                          </p:val>
                                        </p:tav>
                                      </p:tavLst>
                                    </p:anim>
                                    <p:anim calcmode="lin" valueType="num">
                                      <p:cBhvr additive="base">
                                        <p:cTn id="33" dur="500" fill="hold"/>
                                        <p:tgtEl>
                                          <p:spTgt spid="9524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95244"/>
                                        </p:tgtEl>
                                        <p:attrNameLst>
                                          <p:attrName>style.visibility</p:attrName>
                                        </p:attrNameLst>
                                      </p:cBhvr>
                                      <p:to>
                                        <p:strVal val="visible"/>
                                      </p:to>
                                    </p:set>
                                    <p:anim calcmode="lin" valueType="num">
                                      <p:cBhvr additive="base">
                                        <p:cTn id="38" dur="500" fill="hold"/>
                                        <p:tgtEl>
                                          <p:spTgt spid="95244"/>
                                        </p:tgtEl>
                                        <p:attrNameLst>
                                          <p:attrName>ppt_x</p:attrName>
                                        </p:attrNameLst>
                                      </p:cBhvr>
                                      <p:tavLst>
                                        <p:tav tm="0">
                                          <p:val>
                                            <p:strVal val="0-#ppt_w/2"/>
                                          </p:val>
                                        </p:tav>
                                        <p:tav tm="100000">
                                          <p:val>
                                            <p:strVal val="#ppt_x"/>
                                          </p:val>
                                        </p:tav>
                                      </p:tavLst>
                                    </p:anim>
                                    <p:anim calcmode="lin" valueType="num">
                                      <p:cBhvr additive="base">
                                        <p:cTn id="39" dur="500" fill="hold"/>
                                        <p:tgtEl>
                                          <p:spTgt spid="95244"/>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95245"/>
                                        </p:tgtEl>
                                        <p:attrNameLst>
                                          <p:attrName>style.visibility</p:attrName>
                                        </p:attrNameLst>
                                      </p:cBhvr>
                                      <p:to>
                                        <p:strVal val="visible"/>
                                      </p:to>
                                    </p:set>
                                    <p:anim calcmode="lin" valueType="num">
                                      <p:cBhvr additive="base">
                                        <p:cTn id="44" dur="500" fill="hold"/>
                                        <p:tgtEl>
                                          <p:spTgt spid="95245"/>
                                        </p:tgtEl>
                                        <p:attrNameLst>
                                          <p:attrName>ppt_x</p:attrName>
                                        </p:attrNameLst>
                                      </p:cBhvr>
                                      <p:tavLst>
                                        <p:tav tm="0">
                                          <p:val>
                                            <p:strVal val="0-#ppt_w/2"/>
                                          </p:val>
                                        </p:tav>
                                        <p:tav tm="100000">
                                          <p:val>
                                            <p:strVal val="#ppt_x"/>
                                          </p:val>
                                        </p:tav>
                                      </p:tavLst>
                                    </p:anim>
                                    <p:anim calcmode="lin" valueType="num">
                                      <p:cBhvr additive="base">
                                        <p:cTn id="45" dur="500" fill="hold"/>
                                        <p:tgtEl>
                                          <p:spTgt spid="95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nimBg="1"/>
      <p:bldP spid="95236" grpId="0" animBg="1"/>
      <p:bldP spid="95237" grpId="0" animBg="1"/>
      <p:bldP spid="95238" grpId="0" animBg="1"/>
      <p:bldP spid="95239" grpId="0" animBg="1"/>
      <p:bldP spid="95243" grpId="0"/>
      <p:bldP spid="95244" grpId="0"/>
      <p:bldP spid="95245" grpId="0"/>
    </p:bldLst>
  </p:timing>
</p:sld>
</file>

<file path=ppt/theme/theme1.xml><?xml version="1.0" encoding="utf-8"?>
<a:theme xmlns:a="http://schemas.openxmlformats.org/drawingml/2006/main" name="lecture south africa">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south africa</Template>
  <TotalTime>0</TotalTime>
  <Words>2983</Words>
  <Application>Microsoft Office PowerPoint</Application>
  <PresentationFormat>Bildschirmpräsentation (4:3)</PresentationFormat>
  <Paragraphs>711</Paragraphs>
  <Slides>56</Slides>
  <Notes>6</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3</vt:i4>
      </vt:variant>
      <vt:variant>
        <vt:lpstr>Folientitel</vt:lpstr>
      </vt:variant>
      <vt:variant>
        <vt:i4>56</vt:i4>
      </vt:variant>
    </vt:vector>
  </HeadingPairs>
  <TitlesOfParts>
    <vt:vector size="71" baseType="lpstr">
      <vt:lpstr>Times New Roman</vt:lpstr>
      <vt:lpstr>Arial</vt:lpstr>
      <vt:lpstr>Calibri</vt:lpstr>
      <vt:lpstr>Berlin Sans FB</vt:lpstr>
      <vt:lpstr>Euclid</vt:lpstr>
      <vt:lpstr>Monotype Corsiva</vt:lpstr>
      <vt:lpstr>Wingdings</vt:lpstr>
      <vt:lpstr>Symbol</vt:lpstr>
      <vt:lpstr>Euclid Symbol</vt:lpstr>
      <vt:lpstr>Euclid Extra</vt:lpstr>
      <vt:lpstr>Imprint MT Shadow</vt:lpstr>
      <vt:lpstr>lecture south africa</vt:lpstr>
      <vt:lpstr>Equation</vt:lpstr>
      <vt:lpstr>Formel</vt:lpstr>
      <vt:lpstr>MathType 6.0 Equation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lpstr>Folie 34</vt:lpstr>
      <vt:lpstr>Folie 35</vt:lpstr>
      <vt:lpstr>Folie 36</vt:lpstr>
      <vt:lpstr>Folie 37</vt:lpstr>
      <vt:lpstr>Folie 38</vt:lpstr>
      <vt:lpstr>Folie 39</vt:lpstr>
      <vt:lpstr>Folie 40</vt:lpstr>
      <vt:lpstr>Folie 41</vt:lpstr>
      <vt:lpstr>Folie 42</vt:lpstr>
      <vt:lpstr>Folie 43</vt:lpstr>
      <vt:lpstr>Folie 44</vt:lpstr>
      <vt:lpstr>Folie 45</vt:lpstr>
      <vt:lpstr>Folie 46</vt:lpstr>
      <vt:lpstr>Folie 47</vt:lpstr>
      <vt:lpstr>Folie 48</vt:lpstr>
      <vt:lpstr>Folie 49</vt:lpstr>
      <vt:lpstr>Folie 50</vt:lpstr>
      <vt:lpstr>Folie 51</vt:lpstr>
      <vt:lpstr>Folie 52</vt:lpstr>
      <vt:lpstr>Folie 53</vt:lpstr>
      <vt:lpstr>Folie 54</vt:lpstr>
      <vt:lpstr>Folie 55</vt:lpstr>
      <vt:lpstr>Folie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Heugl</dc:creator>
  <cp:lastModifiedBy>Heugl</cp:lastModifiedBy>
  <cp:revision>80</cp:revision>
  <dcterms:created xsi:type="dcterms:W3CDTF">2008-09-09T19:18:17Z</dcterms:created>
  <dcterms:modified xsi:type="dcterms:W3CDTF">2013-08-18T14:39:29Z</dcterms:modified>
</cp:coreProperties>
</file>