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1"/>
  </p:sldMasterIdLst>
  <p:notesMasterIdLst>
    <p:notesMasterId r:id="rId23"/>
  </p:notesMasterIdLst>
  <p:handoutMasterIdLst>
    <p:handoutMasterId r:id="rId24"/>
  </p:handoutMasterIdLst>
  <p:sldIdLst>
    <p:sldId id="340" r:id="rId2"/>
    <p:sldId id="347" r:id="rId3"/>
    <p:sldId id="369" r:id="rId4"/>
    <p:sldId id="346" r:id="rId5"/>
    <p:sldId id="352" r:id="rId6"/>
    <p:sldId id="351" r:id="rId7"/>
    <p:sldId id="360" r:id="rId8"/>
    <p:sldId id="364" r:id="rId9"/>
    <p:sldId id="355" r:id="rId10"/>
    <p:sldId id="362" r:id="rId11"/>
    <p:sldId id="363" r:id="rId12"/>
    <p:sldId id="359" r:id="rId13"/>
    <p:sldId id="353" r:id="rId14"/>
    <p:sldId id="348" r:id="rId15"/>
    <p:sldId id="358" r:id="rId16"/>
    <p:sldId id="366" r:id="rId17"/>
    <p:sldId id="367" r:id="rId18"/>
    <p:sldId id="357" r:id="rId19"/>
    <p:sldId id="365" r:id="rId20"/>
    <p:sldId id="368" r:id="rId21"/>
    <p:sldId id="370" r:id="rId22"/>
  </p:sldIdLst>
  <p:sldSz cx="9144000" cy="6858000" type="screen4x3"/>
  <p:notesSz cx="6934200" cy="9232900"/>
  <p:defaultTextStyle>
    <a:defPPr>
      <a:defRPr lang="en-US"/>
    </a:defPPr>
    <a:lvl1pPr algn="l" rtl="0" fontAlgn="base">
      <a:spcBef>
        <a:spcPct val="0"/>
      </a:spcBef>
      <a:spcAft>
        <a:spcPct val="0"/>
      </a:spcAft>
      <a:defRPr sz="2400" b="1"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b="1"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b="1"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b="1"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b="1" kern="1200">
        <a:solidFill>
          <a:schemeClr val="tx1"/>
        </a:solidFill>
        <a:latin typeface="Arial" charset="0"/>
        <a:ea typeface="ＭＳ Ｐゴシック"/>
        <a:cs typeface="ＭＳ Ｐゴシック"/>
      </a:defRPr>
    </a:lvl5pPr>
    <a:lvl6pPr marL="2286000" algn="l" defTabSz="914400" rtl="0" eaLnBrk="1" latinLnBrk="0" hangingPunct="1">
      <a:defRPr sz="2400" b="1" kern="1200">
        <a:solidFill>
          <a:schemeClr val="tx1"/>
        </a:solidFill>
        <a:latin typeface="Arial" charset="0"/>
        <a:ea typeface="ＭＳ Ｐゴシック"/>
        <a:cs typeface="ＭＳ Ｐゴシック"/>
      </a:defRPr>
    </a:lvl6pPr>
    <a:lvl7pPr marL="2743200" algn="l" defTabSz="914400" rtl="0" eaLnBrk="1" latinLnBrk="0" hangingPunct="1">
      <a:defRPr sz="2400" b="1" kern="1200">
        <a:solidFill>
          <a:schemeClr val="tx1"/>
        </a:solidFill>
        <a:latin typeface="Arial" charset="0"/>
        <a:ea typeface="ＭＳ Ｐゴシック"/>
        <a:cs typeface="ＭＳ Ｐゴシック"/>
      </a:defRPr>
    </a:lvl7pPr>
    <a:lvl8pPr marL="3200400" algn="l" defTabSz="914400" rtl="0" eaLnBrk="1" latinLnBrk="0" hangingPunct="1">
      <a:defRPr sz="2400" b="1" kern="1200">
        <a:solidFill>
          <a:schemeClr val="tx1"/>
        </a:solidFill>
        <a:latin typeface="Arial" charset="0"/>
        <a:ea typeface="ＭＳ Ｐゴシック"/>
        <a:cs typeface="ＭＳ Ｐゴシック"/>
      </a:defRPr>
    </a:lvl8pPr>
    <a:lvl9pPr marL="3657600" algn="l" defTabSz="914400" rtl="0" eaLnBrk="1" latinLnBrk="0" hangingPunct="1">
      <a:defRPr sz="2400" b="1"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528">
          <p15:clr>
            <a:srgbClr val="A4A3A4"/>
          </p15:clr>
        </p15:guide>
        <p15:guide id="2" pos="336">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1E0"/>
    <a:srgbClr val="CECECE"/>
    <a:srgbClr val="666666"/>
    <a:srgbClr val="D0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3019" autoAdjust="0"/>
  </p:normalViewPr>
  <p:slideViewPr>
    <p:cSldViewPr snapToGrid="0">
      <p:cViewPr>
        <p:scale>
          <a:sx n="70" d="100"/>
          <a:sy n="70" d="100"/>
        </p:scale>
        <p:origin x="1380" y="210"/>
      </p:cViewPr>
      <p:guideLst>
        <p:guide orient="horz" pos="528"/>
        <p:guide pos="336"/>
      </p:guideLst>
    </p:cSldViewPr>
  </p:slideViewPr>
  <p:outlineViewPr>
    <p:cViewPr>
      <p:scale>
        <a:sx n="33" d="100"/>
        <a:sy n="33" d="100"/>
      </p:scale>
      <p:origin x="0" y="-2910"/>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53" d="100"/>
          <a:sy n="53" d="100"/>
        </p:scale>
        <p:origin x="-1914" y="-108"/>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25E25CFC-B36A-461C-AA9C-CA2C6E620D08}" type="datetimeFigureOut">
              <a:rPr lang="en-US"/>
              <a:pPr/>
              <a:t>10/13/2017</a:t>
            </a:fld>
            <a:endParaRPr lang="en-US"/>
          </a:p>
        </p:txBody>
      </p:sp>
      <p:sp>
        <p:nvSpPr>
          <p:cNvPr id="27652" name="Rectangle 4"/>
          <p:cNvSpPr>
            <a:spLocks noGrp="1" noChangeArrowheads="1"/>
          </p:cNvSpPr>
          <p:nvPr>
            <p:ph type="ftr" sz="quarter" idx="2"/>
          </p:nvPr>
        </p:nvSpPr>
        <p:spPr bwMode="auto">
          <a:xfrm>
            <a:off x="0"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927475"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A89D32-FE49-4B38-84A5-5692F764F831}" type="slidenum">
              <a:rPr lang="en-US"/>
              <a:pPr/>
              <a:t>‹#›</a:t>
            </a:fld>
            <a:endParaRPr lang="en-US"/>
          </a:p>
        </p:txBody>
      </p:sp>
    </p:spTree>
    <p:extLst>
      <p:ext uri="{BB962C8B-B14F-4D97-AF65-F5344CB8AC3E}">
        <p14:creationId xmlns:p14="http://schemas.microsoft.com/office/powerpoint/2010/main" val="395280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05138" cy="461963"/>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defTabSz="923925" eaLnBrk="0" hangingPunct="0">
              <a:defRPr sz="1200" b="0">
                <a:ea typeface="ＭＳ Ｐゴシック" pitchFamily="96" charset="-128"/>
                <a:cs typeface="+mn-cs"/>
              </a:defRPr>
            </a:lvl1pPr>
          </a:lstStyle>
          <a:p>
            <a:pPr>
              <a:defRPr/>
            </a:pPr>
            <a:endParaRPr lang="en-US"/>
          </a:p>
        </p:txBody>
      </p:sp>
      <p:sp>
        <p:nvSpPr>
          <p:cNvPr id="5123" name="Rectangle 3"/>
          <p:cNvSpPr>
            <a:spLocks noGrp="1" noChangeArrowheads="1"/>
          </p:cNvSpPr>
          <p:nvPr>
            <p:ph type="dt" idx="1"/>
          </p:nvPr>
        </p:nvSpPr>
        <p:spPr bwMode="auto">
          <a:xfrm>
            <a:off x="3929063" y="0"/>
            <a:ext cx="3005137" cy="461963"/>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algn="r" defTabSz="923925" eaLnBrk="0" hangingPunct="0">
              <a:defRPr sz="1200" b="0">
                <a:ea typeface="ＭＳ Ｐゴシック" pitchFamily="96"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23925" y="4386263"/>
            <a:ext cx="5086350" cy="4154487"/>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770938"/>
            <a:ext cx="3005138" cy="461962"/>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defTabSz="923925" eaLnBrk="0" hangingPunct="0">
              <a:defRPr sz="1200" b="0">
                <a:ea typeface="ＭＳ Ｐゴシック" pitchFamily="96"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29063" y="8770938"/>
            <a:ext cx="3005137" cy="461962"/>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algn="r" defTabSz="923925" eaLnBrk="0" hangingPunct="0">
              <a:defRPr sz="1200" b="0">
                <a:ea typeface="ＭＳ Ｐゴシック" pitchFamily="96" charset="-128"/>
                <a:cs typeface="+mn-cs"/>
              </a:defRPr>
            </a:lvl1pPr>
          </a:lstStyle>
          <a:p>
            <a:pPr>
              <a:defRPr/>
            </a:pPr>
            <a:fld id="{D9AE5C87-083F-43B6-AC34-9A9B94F5D698}" type="slidenum">
              <a:rPr lang="en-US"/>
              <a:pPr>
                <a:defRPr/>
              </a:pPr>
              <a:t>‹#›</a:t>
            </a:fld>
            <a:endParaRPr lang="en-US"/>
          </a:p>
        </p:txBody>
      </p:sp>
    </p:spTree>
    <p:extLst>
      <p:ext uri="{BB962C8B-B14F-4D97-AF65-F5344CB8AC3E}">
        <p14:creationId xmlns:p14="http://schemas.microsoft.com/office/powerpoint/2010/main" val="402038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ＭＳ Ｐゴシック" pitchFamily="64" charset="-128"/>
        <a:cs typeface="ＭＳ Ｐゴシック" pitchFamily="-111" charset="-128"/>
      </a:defRPr>
    </a:lvl1pPr>
    <a:lvl2pPr marL="457200" algn="l" rtl="0" eaLnBrk="0" fontAlgn="base" hangingPunct="0">
      <a:spcBef>
        <a:spcPct val="30000"/>
      </a:spcBef>
      <a:spcAft>
        <a:spcPct val="0"/>
      </a:spcAft>
      <a:defRPr sz="800" kern="1200">
        <a:solidFill>
          <a:schemeClr val="tx1"/>
        </a:solidFill>
        <a:latin typeface="Arial" charset="0"/>
        <a:ea typeface="ＭＳ Ｐゴシック" pitchFamily="64" charset="-128"/>
        <a:cs typeface="ＭＳ Ｐゴシック"/>
      </a:defRPr>
    </a:lvl2pPr>
    <a:lvl3pPr marL="914400" algn="l" rtl="0" eaLnBrk="0" fontAlgn="base" hangingPunct="0">
      <a:spcBef>
        <a:spcPct val="30000"/>
      </a:spcBef>
      <a:spcAft>
        <a:spcPct val="0"/>
      </a:spcAft>
      <a:defRPr sz="800" kern="1200">
        <a:solidFill>
          <a:schemeClr val="tx1"/>
        </a:solidFill>
        <a:latin typeface="Arial" charset="0"/>
        <a:ea typeface="ＭＳ Ｐゴシック" pitchFamily="64" charset="-128"/>
        <a:cs typeface="ＭＳ Ｐゴシック"/>
      </a:defRPr>
    </a:lvl3pPr>
    <a:lvl4pPr marL="1371600" algn="l" rtl="0" eaLnBrk="0" fontAlgn="base" hangingPunct="0">
      <a:spcBef>
        <a:spcPct val="30000"/>
      </a:spcBef>
      <a:spcAft>
        <a:spcPct val="0"/>
      </a:spcAft>
      <a:defRPr sz="800" kern="1200">
        <a:solidFill>
          <a:schemeClr val="tx1"/>
        </a:solidFill>
        <a:latin typeface="Arial" charset="0"/>
        <a:ea typeface="ＭＳ Ｐゴシック" pitchFamily="64" charset="-128"/>
        <a:cs typeface="ＭＳ Ｐゴシック"/>
      </a:defRPr>
    </a:lvl4pPr>
    <a:lvl5pPr marL="1828800" algn="l" rtl="0" eaLnBrk="0" fontAlgn="base" hangingPunct="0">
      <a:spcBef>
        <a:spcPct val="30000"/>
      </a:spcBef>
      <a:spcAft>
        <a:spcPct val="0"/>
      </a:spcAft>
      <a:defRPr sz="800" kern="1200">
        <a:solidFill>
          <a:schemeClr val="tx1"/>
        </a:solidFill>
        <a:latin typeface="Arial" charset="0"/>
        <a:ea typeface="ＭＳ Ｐゴシック" pitchFamily="6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extLst>
      <p:ext uri="{BB962C8B-B14F-4D97-AF65-F5344CB8AC3E}">
        <p14:creationId xmlns:p14="http://schemas.microsoft.com/office/powerpoint/2010/main" val="2049312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Similarly</a:t>
            </a:r>
            <a:r>
              <a:rPr lang="en-GB" baseline="0" dirty="0" smtClean="0"/>
              <a:t> the code to calculate the orbits of rockets to Mars has to ensure precise locations after many months of travel.  Small errors will result in enormous uncertainties in the flight path.</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10</a:t>
            </a:fld>
            <a:endParaRPr lang="en-US"/>
          </a:p>
        </p:txBody>
      </p:sp>
    </p:spTree>
    <p:extLst>
      <p:ext uri="{BB962C8B-B14F-4D97-AF65-F5344CB8AC3E}">
        <p14:creationId xmlns:p14="http://schemas.microsoft.com/office/powerpoint/2010/main" val="1951347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Owl  100 </a:t>
            </a:r>
            <a:r>
              <a:rPr lang="en-GB" dirty="0" smtClean="0"/>
              <a:t>m…..abandoned for the time being</a:t>
            </a:r>
            <a:endParaRPr lang="en-GB" dirty="0" smtClean="0"/>
          </a:p>
          <a:p>
            <a:r>
              <a:rPr lang="en-GB" dirty="0" smtClean="0"/>
              <a:t>ELT </a:t>
            </a:r>
            <a:r>
              <a:rPr lang="en-GB" dirty="0" smtClean="0"/>
              <a:t>39 </a:t>
            </a:r>
            <a:r>
              <a:rPr lang="en-GB" dirty="0" smtClean="0"/>
              <a:t>m  is an adaptive optics telescope.</a:t>
            </a:r>
            <a:r>
              <a:rPr lang="en-GB" baseline="0" dirty="0" smtClean="0"/>
              <a:t>  The mirror is adjustable with thousands of actuators or pistons behind it which adjust the shape of the mirror in order to account for irregularities caused by atmospheric distortion.  This telescope will allow us to image planets in extra-solar systems.  </a:t>
            </a:r>
          </a:p>
          <a:p>
            <a:r>
              <a:rPr lang="en-GB" baseline="0" dirty="0" smtClean="0"/>
              <a:t>All three of these devices are STEM objects.  All the scientists and mathematicians are highly STEM literate and have a good engineering knowledge of the device they are building.</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11</a:t>
            </a:fld>
            <a:endParaRPr lang="en-US"/>
          </a:p>
        </p:txBody>
      </p:sp>
    </p:spTree>
    <p:extLst>
      <p:ext uri="{BB962C8B-B14F-4D97-AF65-F5344CB8AC3E}">
        <p14:creationId xmlns:p14="http://schemas.microsoft.com/office/powerpoint/2010/main" val="163616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832D330-1948-48D2-9645-BA5F52914154}" type="slidenum">
              <a:rPr lang="en-US" altLang="en-US"/>
              <a:pPr eaLnBrk="1" hangingPunct="1">
                <a:spcBef>
                  <a:spcPct val="0"/>
                </a:spcBef>
              </a:pPr>
              <a:t>12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Presenting technology to the public was</a:t>
            </a:r>
            <a:r>
              <a:rPr lang="en-US" altLang="en-US" baseline="0" dirty="0" smtClean="0">
                <a:latin typeface="Arial" panose="020B0604020202020204" pitchFamily="34" charset="0"/>
              </a:rPr>
              <a:t> as difficult in the past as it is today.  Galileo was unable to convince the consumers in 1600 of the value of his device.  Today we are unable to convince education departments of the value of using digital technology in the classroom beyond presentation techniques.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9367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the technology to allow young people</a:t>
            </a:r>
            <a:r>
              <a:rPr lang="en-GB" baseline="0" dirty="0" smtClean="0"/>
              <a:t> to explore their digital world and have an understanding of how it is constructed.  It is simply not possible to educate young people today for the world of tomorrow without embracing the technology we already have.  The technology will change but the importance of providing support to survive in this digital world is becoming ever more urgent.</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14</a:t>
            </a:fld>
            <a:endParaRPr lang="en-US"/>
          </a:p>
        </p:txBody>
      </p:sp>
    </p:spTree>
    <p:extLst>
      <p:ext uri="{BB962C8B-B14F-4D97-AF65-F5344CB8AC3E}">
        <p14:creationId xmlns:p14="http://schemas.microsoft.com/office/powerpoint/2010/main" val="3363328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this support is the notion of STEM literacy.  It is not enough to be educated in science or mathematics.  Engineering solutions to societies</a:t>
            </a:r>
            <a:r>
              <a:rPr lang="en-GB" baseline="0" dirty="0" smtClean="0"/>
              <a:t> problems require that we are all STEM literate.</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15</a:t>
            </a:fld>
            <a:endParaRPr lang="en-US"/>
          </a:p>
        </p:txBody>
      </p:sp>
    </p:spTree>
    <p:extLst>
      <p:ext uri="{BB962C8B-B14F-4D97-AF65-F5344CB8AC3E}">
        <p14:creationId xmlns:p14="http://schemas.microsoft.com/office/powerpoint/2010/main" val="1299359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use of algorithms can be introduced at an early age</a:t>
            </a:r>
            <a:r>
              <a:rPr lang="en-GB" baseline="0" dirty="0" smtClean="0"/>
              <a:t> and so provide the sort of thinking necessary to be able to write computer code.  We are surrounded by digital devices which have an influence on all our lives.  All young people have a right to have some understanding of how the digital world is created and so be more able to understand digital technology at the cutting edge.  Some will go on to create the technology of tomorrow, ALL will be consumers.</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17</a:t>
            </a:fld>
            <a:endParaRPr lang="en-US"/>
          </a:p>
        </p:txBody>
      </p:sp>
    </p:spTree>
    <p:extLst>
      <p:ext uri="{BB962C8B-B14F-4D97-AF65-F5344CB8AC3E}">
        <p14:creationId xmlns:p14="http://schemas.microsoft.com/office/powerpoint/2010/main" val="327834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of the big unsolved problems for tomorrows STEM generation are</a:t>
            </a:r>
            <a:r>
              <a:rPr lang="en-GB" baseline="0" dirty="0" smtClean="0"/>
              <a:t> the understanding of genetic code and what on earth we mean by artificial intelligence.  We have examples of many fine words provided by politicians but until we have real STEM programs for schools we may not be able to survive in this digital world.</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19</a:t>
            </a:fld>
            <a:endParaRPr lang="en-US"/>
          </a:p>
        </p:txBody>
      </p:sp>
    </p:spTree>
    <p:extLst>
      <p:ext uri="{BB962C8B-B14F-4D97-AF65-F5344CB8AC3E}">
        <p14:creationId xmlns:p14="http://schemas.microsoft.com/office/powerpoint/2010/main" val="3259942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falling rain of numbers epitomises the extreme view of a digital world.  Already, film-makers regularly construct images using algorithms</a:t>
            </a:r>
            <a:r>
              <a:rPr lang="en-GB" baseline="0" dirty="0" smtClean="0"/>
              <a:t> and codes.</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2</a:t>
            </a:fld>
            <a:endParaRPr lang="en-US"/>
          </a:p>
        </p:txBody>
      </p:sp>
    </p:spTree>
    <p:extLst>
      <p:ext uri="{BB962C8B-B14F-4D97-AF65-F5344CB8AC3E}">
        <p14:creationId xmlns:p14="http://schemas.microsoft.com/office/powerpoint/2010/main" val="298089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flip</a:t>
            </a:r>
            <a:r>
              <a:rPr lang="en-GB" baseline="0" dirty="0" smtClean="0"/>
              <a:t> flop is a </a:t>
            </a:r>
            <a:r>
              <a:rPr lang="en-GB" baseline="0" dirty="0" err="1" smtClean="0"/>
              <a:t>multivibrator</a:t>
            </a:r>
            <a:r>
              <a:rPr lang="en-GB" baseline="0" dirty="0" smtClean="0"/>
              <a:t> circuit invented in 1918 using valves at the time.  Three types of flip flop are identified, the clock or </a:t>
            </a:r>
            <a:r>
              <a:rPr lang="en-GB" baseline="0" dirty="0" err="1" smtClean="0"/>
              <a:t>astable</a:t>
            </a:r>
            <a:r>
              <a:rPr lang="en-GB" baseline="0" dirty="0" smtClean="0"/>
              <a:t>, the memory or </a:t>
            </a:r>
            <a:r>
              <a:rPr lang="en-GB" baseline="0" dirty="0" err="1" smtClean="0"/>
              <a:t>bistable</a:t>
            </a:r>
            <a:r>
              <a:rPr lang="en-GB" baseline="0" dirty="0" smtClean="0"/>
              <a:t> and the timer or </a:t>
            </a:r>
            <a:r>
              <a:rPr lang="en-GB" baseline="0" dirty="0" err="1" smtClean="0"/>
              <a:t>monostable</a:t>
            </a:r>
            <a:r>
              <a:rPr lang="en-GB" baseline="0" dirty="0" smtClean="0"/>
              <a:t>.  All three types incorporate two transistors.</a:t>
            </a:r>
          </a:p>
          <a:p>
            <a:endParaRPr lang="en-GB" baseline="0" dirty="0" smtClean="0"/>
          </a:p>
          <a:p>
            <a:r>
              <a:rPr lang="en-GB" baseline="0" dirty="0" smtClean="0"/>
              <a:t>The transistor was invented in 1947 and replaces thermionic valves. It is an electronic switch or amplification device.</a:t>
            </a:r>
          </a:p>
          <a:p>
            <a:r>
              <a:rPr lang="en-GB" baseline="0" dirty="0" smtClean="0"/>
              <a:t>The integrated circuit is one where all the components are created simultaneously providing extremely high reliability and the possibility of </a:t>
            </a:r>
            <a:r>
              <a:rPr lang="en-GB" baseline="0" dirty="0" err="1" smtClean="0"/>
              <a:t>micr</a:t>
            </a:r>
            <a:r>
              <a:rPr lang="en-GB" baseline="0" dirty="0" smtClean="0"/>
              <a:t>-miniaturisation.</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3</a:t>
            </a:fld>
            <a:endParaRPr lang="en-US"/>
          </a:p>
        </p:txBody>
      </p:sp>
    </p:spTree>
    <p:extLst>
      <p:ext uri="{BB962C8B-B14F-4D97-AF65-F5344CB8AC3E}">
        <p14:creationId xmlns:p14="http://schemas.microsoft.com/office/powerpoint/2010/main" val="100187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original computer tablet, made of clay and either erasable or permanent (fired or unfired). The</a:t>
            </a:r>
            <a:r>
              <a:rPr lang="en-GB" baseline="0" dirty="0" smtClean="0"/>
              <a:t> use of the number in this image is unknown, but we still use the </a:t>
            </a:r>
            <a:r>
              <a:rPr lang="en-GB" baseline="0" dirty="0" err="1" smtClean="0"/>
              <a:t>sexagesimal</a:t>
            </a:r>
            <a:r>
              <a:rPr lang="en-GB" baseline="0" dirty="0" smtClean="0"/>
              <a:t> base today ….seconds and minutes.</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4</a:t>
            </a:fld>
            <a:endParaRPr lang="en-US"/>
          </a:p>
        </p:txBody>
      </p:sp>
    </p:spTree>
    <p:extLst>
      <p:ext uri="{BB962C8B-B14F-4D97-AF65-F5344CB8AC3E}">
        <p14:creationId xmlns:p14="http://schemas.microsoft.com/office/powerpoint/2010/main" val="222099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marks made in the clay are</a:t>
            </a:r>
            <a:r>
              <a:rPr lang="en-GB" baseline="0" dirty="0" smtClean="0"/>
              <a:t> analogous to the marks made in compact discs.   Red laser light on the left and blue on the right.  The blue (shorter wavelength) laser was a later invention and allows more compact storage by having the pits closer together.</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5</a:t>
            </a:fld>
            <a:endParaRPr lang="en-US"/>
          </a:p>
        </p:txBody>
      </p:sp>
    </p:spTree>
    <p:extLst>
      <p:ext uri="{BB962C8B-B14F-4D97-AF65-F5344CB8AC3E}">
        <p14:creationId xmlns:p14="http://schemas.microsoft.com/office/powerpoint/2010/main" val="368219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ultimate in modern digital technology is the integrated circuit.  Each bit in</a:t>
            </a:r>
            <a:r>
              <a:rPr lang="en-GB" baseline="0" dirty="0" smtClean="0"/>
              <a:t> this storage device is a </a:t>
            </a:r>
            <a:r>
              <a:rPr lang="en-GB" baseline="0" dirty="0" err="1" smtClean="0"/>
              <a:t>bistable</a:t>
            </a:r>
            <a:r>
              <a:rPr lang="en-GB" baseline="0" dirty="0" smtClean="0"/>
              <a:t> requiring two transistors and other components.  A one </a:t>
            </a:r>
            <a:r>
              <a:rPr lang="en-GB" baseline="0" dirty="0" err="1" smtClean="0"/>
              <a:t>Gbyte</a:t>
            </a:r>
            <a:r>
              <a:rPr lang="en-GB" baseline="0" dirty="0" smtClean="0"/>
              <a:t> memory has maybe 16 </a:t>
            </a:r>
            <a:r>
              <a:rPr lang="en-GB" baseline="0" dirty="0" err="1" smtClean="0"/>
              <a:t>Gbits</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6</a:t>
            </a:fld>
            <a:endParaRPr lang="en-US"/>
          </a:p>
        </p:txBody>
      </p:sp>
    </p:spTree>
    <p:extLst>
      <p:ext uri="{BB962C8B-B14F-4D97-AF65-F5344CB8AC3E}">
        <p14:creationId xmlns:p14="http://schemas.microsoft.com/office/powerpoint/2010/main" val="139746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7</a:t>
            </a:fld>
            <a:endParaRPr lang="en-US"/>
          </a:p>
        </p:txBody>
      </p:sp>
    </p:spTree>
    <p:extLst>
      <p:ext uri="{BB962C8B-B14F-4D97-AF65-F5344CB8AC3E}">
        <p14:creationId xmlns:p14="http://schemas.microsoft.com/office/powerpoint/2010/main" val="182336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social problems facing mankind today.  They are the </a:t>
            </a:r>
            <a:r>
              <a:rPr lang="en-GB" baseline="0" dirty="0" smtClean="0"/>
              <a:t> business of all human beings and all have a stake in the challenges confronting us.  The challenges here are both ethical and technological.</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8</a:t>
            </a:fld>
            <a:endParaRPr lang="en-US"/>
          </a:p>
        </p:txBody>
      </p:sp>
    </p:spTree>
    <p:extLst>
      <p:ext uri="{BB962C8B-B14F-4D97-AF65-F5344CB8AC3E}">
        <p14:creationId xmlns:p14="http://schemas.microsoft.com/office/powerpoint/2010/main" val="92227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Three</a:t>
            </a:r>
            <a:r>
              <a:rPr lang="en-GB" baseline="0" dirty="0" smtClean="0"/>
              <a:t> big challenges are described here.  All are technological and all require the use of algorithms and coding at the cutting edge of technology.  All three could have enormous societal impact and are directly relevant to STEM in Europe.</a:t>
            </a:r>
          </a:p>
          <a:p>
            <a:r>
              <a:rPr lang="en-GB" baseline="0" dirty="0" smtClean="0"/>
              <a:t>ITER requires that a plasma at 200 million degrees be controlled by magnetic fields and contained within an enormous torus.  This control is provided by the fastest computer processors available today and of course programs representing  tens of thousands of hours of work.</a:t>
            </a:r>
            <a:endParaRPr lang="en-GB" dirty="0"/>
          </a:p>
        </p:txBody>
      </p:sp>
      <p:sp>
        <p:nvSpPr>
          <p:cNvPr id="4" name="Slide Number Placeholder 3"/>
          <p:cNvSpPr>
            <a:spLocks noGrp="1"/>
          </p:cNvSpPr>
          <p:nvPr>
            <p:ph type="sldNum" sz="quarter" idx="10"/>
          </p:nvPr>
        </p:nvSpPr>
        <p:spPr/>
        <p:txBody>
          <a:bodyPr/>
          <a:lstStyle/>
          <a:p>
            <a:pPr>
              <a:defRPr/>
            </a:pPr>
            <a:fld id="{D9AE5C87-083F-43B6-AC34-9A9B94F5D698}" type="slidenum">
              <a:rPr lang="en-US" smtClean="0"/>
              <a:pPr>
                <a:defRPr/>
              </a:pPr>
              <a:t>9</a:t>
            </a:fld>
            <a:endParaRPr lang="en-US"/>
          </a:p>
        </p:txBody>
      </p:sp>
    </p:spTree>
    <p:extLst>
      <p:ext uri="{BB962C8B-B14F-4D97-AF65-F5344CB8AC3E}">
        <p14:creationId xmlns:p14="http://schemas.microsoft.com/office/powerpoint/2010/main" val="3447974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sz="quarter"/>
          </p:nvPr>
        </p:nvSpPr>
        <p:spPr>
          <a:xfrm>
            <a:off x="4648200" y="1219200"/>
            <a:ext cx="3810000" cy="838200"/>
          </a:xfrm>
        </p:spPr>
        <p:txBody>
          <a:bodyPr anchor="b"/>
          <a:lstStyle>
            <a:lvl1pPr>
              <a:defRPr sz="2500">
                <a:solidFill>
                  <a:schemeClr val="tx2"/>
                </a:solidFill>
              </a:defRPr>
            </a:lvl1pPr>
          </a:lstStyle>
          <a:p>
            <a:r>
              <a:rPr lang="en-US"/>
              <a:t>Click to edit Master title style</a:t>
            </a:r>
          </a:p>
        </p:txBody>
      </p:sp>
      <p:sp>
        <p:nvSpPr>
          <p:cNvPr id="69635" name="Rectangle 3"/>
          <p:cNvSpPr>
            <a:spLocks noGrp="1" noChangeArrowheads="1"/>
          </p:cNvSpPr>
          <p:nvPr>
            <p:ph type="subTitle" sz="quarter" idx="1"/>
          </p:nvPr>
        </p:nvSpPr>
        <p:spPr>
          <a:xfrm>
            <a:off x="4648200" y="2057400"/>
            <a:ext cx="3810000" cy="381000"/>
          </a:xfrm>
        </p:spPr>
        <p:txBody>
          <a:bodyPr/>
          <a:lstStyle>
            <a:lvl1pPr marL="0" indent="0">
              <a:buFont typeface="Times" pitchFamily="18" charset="0"/>
              <a:buNone/>
              <a:defRPr sz="1800" b="1">
                <a:solidFill>
                  <a:schemeClr val="tx2"/>
                </a:solidFill>
              </a:defRPr>
            </a:lvl1pPr>
          </a:lstStyle>
          <a:p>
            <a:r>
              <a:rPr lang="en-US"/>
              <a:t>Click to edit Master subtitle style</a:t>
            </a:r>
          </a:p>
        </p:txBody>
      </p:sp>
      <p:sp>
        <p:nvSpPr>
          <p:cNvPr id="4" name="Date Placeholder 3"/>
          <p:cNvSpPr>
            <a:spLocks noGrp="1" noChangeArrowheads="1"/>
          </p:cNvSpPr>
          <p:nvPr>
            <p:ph type="dt" sz="quarter" idx="10"/>
          </p:nvPr>
        </p:nvSpPr>
        <p:spPr bwMode="auto">
          <a:xfrm>
            <a:off x="4648200" y="2438400"/>
            <a:ext cx="3810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600" b="0">
                <a:ea typeface="ＭＳ Ｐゴシック" pitchFamily="1" charset="-128"/>
                <a:cs typeface="+mn-cs"/>
              </a:defRPr>
            </a:lvl1pPr>
          </a:lstStyle>
          <a:p>
            <a:pPr>
              <a:defRPr/>
            </a:pPr>
            <a:r>
              <a:rPr lang="en-US"/>
              <a:t>Insert date here</a:t>
            </a:r>
          </a:p>
        </p:txBody>
      </p:sp>
      <p:sp>
        <p:nvSpPr>
          <p:cNvPr id="5" name="Footer Placeholder 4"/>
          <p:cNvSpPr>
            <a:spLocks noGrp="1" noChangeArrowheads="1"/>
          </p:cNvSpPr>
          <p:nvPr>
            <p:ph type="ftr" sz="quarter" idx="11"/>
          </p:nvPr>
        </p:nvSpPr>
        <p:spPr bwMode="auto">
          <a:xfrm>
            <a:off x="4648200" y="2743200"/>
            <a:ext cx="3810000"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600" b="0">
                <a:ea typeface="ＭＳ Ｐゴシック" pitchFamily="1" charset="-128"/>
                <a:cs typeface="+mn-cs"/>
              </a:defRPr>
            </a:lvl1pPr>
          </a:lstStyle>
          <a:p>
            <a:pPr>
              <a:defRPr/>
            </a:pPr>
            <a:r>
              <a:rPr lang="en-US"/>
              <a:t>Insert author name here</a:t>
            </a:r>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t>	</a:t>
            </a:r>
            <a:fld id="{F726C32A-ECF5-4929-AB2B-3B55DEE0A68E}" type="slidenum">
              <a:rPr lang="en-US"/>
              <a:pPr>
                <a:defRPr/>
              </a:pPr>
              <a:t>‹#›</a:t>
            </a:fld>
            <a:r>
              <a:rPr lang="en-US"/>
              <a:t>	| TI Information – Selective Disclosure</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454025"/>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4025"/>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t>	</a:t>
            </a:r>
            <a:fld id="{CC1326C6-C90F-46D0-BC12-A3AF9B30306F}" type="slidenum">
              <a:rPr lang="en-US"/>
              <a:pPr>
                <a:defRPr/>
              </a:pPr>
              <a:t>‹#›</a:t>
            </a:fld>
            <a:r>
              <a:rPr lang="en-US"/>
              <a:t>	| TI Information – Selective Disclosure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r>
              <a:rPr lang="en-US"/>
              <a:t>	</a:t>
            </a:r>
            <a:fld id="{0AB6B6A1-1D64-4DAB-A37D-B4E3FE5DFDB8}" type="slidenum">
              <a:rPr lang="en-US"/>
              <a:pPr>
                <a:defRPr/>
              </a:pPr>
              <a:t>‹#›</a:t>
            </a:fld>
            <a:r>
              <a:rPr lang="en-US"/>
              <a:t>	| TI Information – Selective Disclosure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US"/>
              <a:t>	</a:t>
            </a:r>
            <a:fld id="{878172BB-2A50-4F1D-8379-B6A3571B7219}" type="slidenum">
              <a:rPr lang="en-US"/>
              <a:pPr>
                <a:defRPr/>
              </a:pPr>
              <a:t>‹#›</a:t>
            </a:fld>
            <a:r>
              <a:rPr lang="en-US"/>
              <a:t>	| TI Information – Selective Disclosure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39825"/>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139825"/>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r>
              <a:rPr lang="en-US"/>
              <a:t>	</a:t>
            </a:r>
            <a:fld id="{CFECB52E-94A2-43F5-B46F-A5F2D85F9F16}" type="slidenum">
              <a:rPr lang="en-US"/>
              <a:pPr>
                <a:defRPr/>
              </a:pPr>
              <a:t>‹#›</a:t>
            </a:fld>
            <a:r>
              <a:rPr lang="en-US"/>
              <a:t>	| TI Information – Selective Disclosure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r>
              <a:rPr lang="en-US"/>
              <a:t>	</a:t>
            </a:r>
            <a:fld id="{674962E0-FF0F-44DB-95E4-8B69A7DF0F58}" type="slidenum">
              <a:rPr lang="en-US"/>
              <a:pPr>
                <a:defRPr/>
              </a:pPr>
              <a:t>‹#›</a:t>
            </a:fld>
            <a:r>
              <a:rPr lang="en-US"/>
              <a:t>	| TI Information – Selective Disclosure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r>
              <a:rPr lang="en-US"/>
              <a:t>	</a:t>
            </a:r>
            <a:fld id="{828737CD-6F71-454D-9389-85CEC0AAC277}" type="slidenum">
              <a:rPr lang="en-US"/>
              <a:pPr>
                <a:defRPr/>
              </a:pPr>
              <a:t>‹#›</a:t>
            </a:fld>
            <a:r>
              <a:rPr lang="en-US"/>
              <a:t>	| TI Information – Selective Disclosure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US"/>
              <a:t>	</a:t>
            </a:r>
            <a:fld id="{92C180EF-6D57-46EE-88CD-E05EBE29FD49}" type="slidenum">
              <a:rPr lang="en-US"/>
              <a:pPr>
                <a:defRPr/>
              </a:pPr>
              <a:t>‹#›</a:t>
            </a:fld>
            <a:r>
              <a:rPr lang="en-US"/>
              <a:t>	| TI Information – Selective Disclosure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t>	</a:t>
            </a:r>
            <a:fld id="{25E5FC3F-E6CD-40C7-8734-57B4F947D75E}" type="slidenum">
              <a:rPr lang="en-US"/>
              <a:pPr>
                <a:defRPr/>
              </a:pPr>
              <a:t>‹#›</a:t>
            </a:fld>
            <a:r>
              <a:rPr lang="en-US"/>
              <a:t>	| TI Information – Selective Disclosure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a:t>	</a:t>
            </a:r>
            <a:fld id="{7F35F6EB-47C0-4323-BFE3-6A13BA907759}" type="slidenum">
              <a:rPr lang="en-US"/>
              <a:pPr>
                <a:defRPr/>
              </a:pPr>
              <a:t>‹#›</a:t>
            </a:fld>
            <a:r>
              <a:rPr lang="en-US"/>
              <a:t>	| TI Information – Selective Disclosure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4025"/>
            <a:ext cx="7772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39825"/>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2" name="Rectangle 4"/>
          <p:cNvSpPr>
            <a:spLocks noGrp="1" noChangeArrowheads="1"/>
          </p:cNvSpPr>
          <p:nvPr>
            <p:ph type="sldNum" sz="quarter" idx="4"/>
          </p:nvPr>
        </p:nvSpPr>
        <p:spPr bwMode="auto">
          <a:xfrm>
            <a:off x="228600" y="6629400"/>
            <a:ext cx="3581400" cy="228600"/>
          </a:xfrm>
          <a:prstGeom prst="rect">
            <a:avLst/>
          </a:prstGeom>
          <a:noFill/>
          <a:ln w="9525">
            <a:noFill/>
            <a:miter lim="800000"/>
            <a:headEnd/>
            <a:tailEnd/>
          </a:ln>
          <a:effectLst/>
        </p:spPr>
        <p:txBody>
          <a:bodyPr vert="horz" wrap="square" lIns="91440" tIns="0" rIns="91440" bIns="45720" numCol="1" anchor="t" anchorCtr="0" compatLnSpc="1">
            <a:prstTxWarp prst="textNoShape">
              <a:avLst/>
            </a:prstTxWarp>
          </a:bodyPr>
          <a:lstStyle>
            <a:lvl1pPr eaLnBrk="0" hangingPunct="0">
              <a:tabLst>
                <a:tab pos="287338" algn="r"/>
                <a:tab pos="342900" algn="l"/>
              </a:tabLst>
              <a:defRPr sz="900">
                <a:solidFill>
                  <a:srgbClr val="FFFFFF"/>
                </a:solidFill>
                <a:ea typeface="+mn-ea"/>
                <a:cs typeface="+mn-cs"/>
              </a:defRPr>
            </a:lvl1pPr>
          </a:lstStyle>
          <a:p>
            <a:pPr>
              <a:defRPr/>
            </a:pPr>
            <a:r>
              <a:rPr lang="en-US"/>
              <a:t>	</a:t>
            </a:r>
            <a:fld id="{3CE2F3FD-6784-4715-9F33-5BEC62A8A730}" type="slidenum">
              <a:rPr lang="en-US"/>
              <a:pPr>
                <a:defRPr/>
              </a:pPr>
              <a:t>‹#›</a:t>
            </a:fld>
            <a:r>
              <a:rPr lang="en-US"/>
              <a:t>	| TI Information – Selective Disclosure</a:t>
            </a:r>
          </a:p>
        </p:txBody>
      </p:sp>
    </p:spTree>
  </p:cSld>
  <p:clrMap bg1="lt1" tx1="dk1" bg2="lt2" tx2="dk2" accent1="accent1" accent2="accent2" accent3="accent3" accent4="accent4" accent5="accent5" accent6="accent6" hlink="hlink" folHlink="folHlink"/>
  <p:sldLayoutIdLst>
    <p:sldLayoutId id="2147483768" r:id="rId1"/>
    <p:sldLayoutId id="2147483767" r:id="rId2"/>
    <p:sldLayoutId id="2147483766" r:id="rId3"/>
    <p:sldLayoutId id="2147483765" r:id="rId4"/>
    <p:sldLayoutId id="2147483764" r:id="rId5"/>
    <p:sldLayoutId id="2147483763" r:id="rId6"/>
    <p:sldLayoutId id="2147483762" r:id="rId7"/>
    <p:sldLayoutId id="2147483761" r:id="rId8"/>
    <p:sldLayoutId id="2147483760" r:id="rId9"/>
    <p:sldLayoutId id="2147483759" r:id="rId10"/>
    <p:sldLayoutId id="2147483758"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400" b="1">
          <a:solidFill>
            <a:srgbClr val="C30C0E"/>
          </a:solidFill>
          <a:latin typeface="+mj-lt"/>
          <a:ea typeface="+mj-ea"/>
          <a:cs typeface="Osaka"/>
        </a:defRPr>
      </a:lvl1pPr>
      <a:lvl2pPr algn="l" rtl="0" eaLnBrk="0" fontAlgn="base" hangingPunct="0">
        <a:spcBef>
          <a:spcPct val="0"/>
        </a:spcBef>
        <a:spcAft>
          <a:spcPct val="0"/>
        </a:spcAft>
        <a:defRPr sz="2400" b="1">
          <a:solidFill>
            <a:srgbClr val="C30C0E"/>
          </a:solidFill>
          <a:latin typeface="Arial" charset="0"/>
          <a:ea typeface="Osaka" pitchFamily="1" charset="-128"/>
          <a:cs typeface="Osaka"/>
        </a:defRPr>
      </a:lvl2pPr>
      <a:lvl3pPr algn="l" rtl="0" eaLnBrk="0" fontAlgn="base" hangingPunct="0">
        <a:spcBef>
          <a:spcPct val="0"/>
        </a:spcBef>
        <a:spcAft>
          <a:spcPct val="0"/>
        </a:spcAft>
        <a:defRPr sz="2400" b="1">
          <a:solidFill>
            <a:srgbClr val="C30C0E"/>
          </a:solidFill>
          <a:latin typeface="Arial" charset="0"/>
          <a:ea typeface="Osaka" pitchFamily="1" charset="-128"/>
          <a:cs typeface="Osaka"/>
        </a:defRPr>
      </a:lvl3pPr>
      <a:lvl4pPr algn="l" rtl="0" eaLnBrk="0" fontAlgn="base" hangingPunct="0">
        <a:spcBef>
          <a:spcPct val="0"/>
        </a:spcBef>
        <a:spcAft>
          <a:spcPct val="0"/>
        </a:spcAft>
        <a:defRPr sz="2400" b="1">
          <a:solidFill>
            <a:srgbClr val="C30C0E"/>
          </a:solidFill>
          <a:latin typeface="Arial" charset="0"/>
          <a:ea typeface="Osaka" pitchFamily="1" charset="-128"/>
          <a:cs typeface="Osaka"/>
        </a:defRPr>
      </a:lvl4pPr>
      <a:lvl5pPr algn="l" rtl="0" eaLnBrk="0" fontAlgn="base" hangingPunct="0">
        <a:spcBef>
          <a:spcPct val="0"/>
        </a:spcBef>
        <a:spcAft>
          <a:spcPct val="0"/>
        </a:spcAft>
        <a:defRPr sz="2400" b="1">
          <a:solidFill>
            <a:srgbClr val="C30C0E"/>
          </a:solidFill>
          <a:latin typeface="Arial" charset="0"/>
          <a:ea typeface="Osaka" pitchFamily="1" charset="-128"/>
          <a:cs typeface="Osaka"/>
        </a:defRPr>
      </a:lvl5pPr>
      <a:lvl6pPr marL="457200" algn="l" rtl="0" fontAlgn="base">
        <a:spcBef>
          <a:spcPct val="0"/>
        </a:spcBef>
        <a:spcAft>
          <a:spcPct val="0"/>
        </a:spcAft>
        <a:defRPr sz="2400" b="1">
          <a:solidFill>
            <a:srgbClr val="C30C0E"/>
          </a:solidFill>
          <a:latin typeface="Arial" charset="0"/>
          <a:ea typeface="Osaka" pitchFamily="1" charset="-128"/>
        </a:defRPr>
      </a:lvl6pPr>
      <a:lvl7pPr marL="914400" algn="l" rtl="0" fontAlgn="base">
        <a:spcBef>
          <a:spcPct val="0"/>
        </a:spcBef>
        <a:spcAft>
          <a:spcPct val="0"/>
        </a:spcAft>
        <a:defRPr sz="2400" b="1">
          <a:solidFill>
            <a:srgbClr val="C30C0E"/>
          </a:solidFill>
          <a:latin typeface="Arial" charset="0"/>
          <a:ea typeface="Osaka" pitchFamily="1" charset="-128"/>
        </a:defRPr>
      </a:lvl7pPr>
      <a:lvl8pPr marL="1371600" algn="l" rtl="0" fontAlgn="base">
        <a:spcBef>
          <a:spcPct val="0"/>
        </a:spcBef>
        <a:spcAft>
          <a:spcPct val="0"/>
        </a:spcAft>
        <a:defRPr sz="2400" b="1">
          <a:solidFill>
            <a:srgbClr val="C30C0E"/>
          </a:solidFill>
          <a:latin typeface="Arial" charset="0"/>
          <a:ea typeface="Osaka" pitchFamily="1" charset="-128"/>
        </a:defRPr>
      </a:lvl8pPr>
      <a:lvl9pPr marL="1828800" algn="l" rtl="0" fontAlgn="base">
        <a:spcBef>
          <a:spcPct val="0"/>
        </a:spcBef>
        <a:spcAft>
          <a:spcPct val="0"/>
        </a:spcAft>
        <a:defRPr sz="2400" b="1">
          <a:solidFill>
            <a:srgbClr val="C30C0E"/>
          </a:solidFill>
          <a:latin typeface="Arial" charset="0"/>
          <a:ea typeface="Osaka" pitchFamily="1" charset="-128"/>
        </a:defRPr>
      </a:lvl9pPr>
    </p:titleStyle>
    <p:bodyStyle>
      <a:lvl1pPr marL="342900" indent="-342900" algn="l" rtl="0" eaLnBrk="0" fontAlgn="base" hangingPunct="0">
        <a:spcBef>
          <a:spcPct val="20000"/>
        </a:spcBef>
        <a:spcAft>
          <a:spcPct val="0"/>
        </a:spcAft>
        <a:buClr>
          <a:srgbClr val="C30C0E"/>
        </a:buClr>
        <a:buFont typeface="Times"/>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lr>
          <a:schemeClr val="accent1"/>
        </a:buClr>
        <a:buFont typeface="Times"/>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lr>
          <a:schemeClr val="accent1"/>
        </a:buClr>
        <a:buFont typeface="Times"/>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lr>
          <a:schemeClr val="accent1"/>
        </a:buClr>
        <a:buFont typeface="Times"/>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lr>
          <a:schemeClr val="accent1"/>
        </a:buClr>
        <a:buFont typeface="Times"/>
        <a:buChar char="•"/>
        <a:defRPr sz="2000">
          <a:solidFill>
            <a:schemeClr val="tx1"/>
          </a:solidFill>
          <a:latin typeface="+mn-lt"/>
          <a:ea typeface="+mn-ea"/>
          <a:cs typeface="Osaka"/>
        </a:defRPr>
      </a:lvl5pPr>
      <a:lvl6pPr marL="2514600" indent="-228600" algn="l" rtl="0" fontAlgn="base">
        <a:spcBef>
          <a:spcPct val="20000"/>
        </a:spcBef>
        <a:spcAft>
          <a:spcPct val="0"/>
        </a:spcAft>
        <a:buClr>
          <a:schemeClr val="accent1"/>
        </a:buClr>
        <a:buFont typeface="Times" pitchFamily="18" charset="0"/>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Times" pitchFamily="18" charset="0"/>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Times" pitchFamily="18" charset="0"/>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Infxe7c7y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4024"/>
            <a:ext cx="7772400" cy="1344631"/>
          </a:xfrm>
        </p:spPr>
        <p:txBody>
          <a:bodyPr/>
          <a:lstStyle/>
          <a:p>
            <a:pPr algn="ctr"/>
            <a:r>
              <a:rPr lang="en-GB" sz="3600" dirty="0" smtClean="0"/>
              <a:t/>
            </a:r>
            <a:br>
              <a:rPr lang="en-GB" sz="3600" dirty="0" smtClean="0"/>
            </a:br>
            <a:endParaRPr lang="en-GB" sz="3600" dirty="0"/>
          </a:p>
        </p:txBody>
      </p:sp>
      <p:sp>
        <p:nvSpPr>
          <p:cNvPr id="16385" name="Content Placeholder 2"/>
          <p:cNvSpPr>
            <a:spLocks noGrp="1"/>
          </p:cNvSpPr>
          <p:nvPr>
            <p:ph idx="1"/>
          </p:nvPr>
        </p:nvSpPr>
        <p:spPr>
          <a:xfrm>
            <a:off x="457200" y="4260501"/>
            <a:ext cx="7772400" cy="1679924"/>
          </a:xfrm>
        </p:spPr>
        <p:txBody>
          <a:bodyPr/>
          <a:lstStyle/>
          <a:p>
            <a:endParaRPr lang="fr-FR" dirty="0" smtClean="0"/>
          </a:p>
          <a:p>
            <a:pPr>
              <a:buFont typeface="Times"/>
              <a:buNone/>
            </a:pPr>
            <a:endParaRPr lang="fr-FR" dirty="0" smtClean="0"/>
          </a:p>
          <a:p>
            <a:endParaRPr lang="fr-FR" dirty="0" smtClean="0"/>
          </a:p>
          <a:p>
            <a:endParaRPr lang="fr-FR" dirty="0" smtClean="0"/>
          </a:p>
        </p:txBody>
      </p:sp>
      <p:sp>
        <p:nvSpPr>
          <p:cNvPr id="2" name="TextBox 1"/>
          <p:cNvSpPr txBox="1"/>
          <p:nvPr/>
        </p:nvSpPr>
        <p:spPr>
          <a:xfrm>
            <a:off x="1554480" y="1669617"/>
            <a:ext cx="5829300" cy="3170099"/>
          </a:xfrm>
          <a:prstGeom prst="rect">
            <a:avLst/>
          </a:prstGeom>
          <a:noFill/>
        </p:spPr>
        <p:txBody>
          <a:bodyPr wrap="square" rtlCol="0">
            <a:spAutoFit/>
          </a:bodyPr>
          <a:lstStyle/>
          <a:p>
            <a:pPr algn="ctr"/>
            <a:r>
              <a:rPr lang="en-GB" sz="3200" dirty="0" smtClean="0"/>
              <a:t>Surviving in a Digital World</a:t>
            </a:r>
          </a:p>
          <a:p>
            <a:endParaRPr lang="en-GB" sz="2800" dirty="0"/>
          </a:p>
          <a:p>
            <a:pPr algn="ctr"/>
            <a:r>
              <a:rPr lang="en-GB" sz="2800" dirty="0" smtClean="0"/>
              <a:t>Ian Galloway</a:t>
            </a:r>
          </a:p>
          <a:p>
            <a:pPr algn="ctr"/>
            <a:r>
              <a:rPr lang="en-GB" sz="2800" dirty="0" smtClean="0"/>
              <a:t>T3 Europe STEM lead</a:t>
            </a:r>
          </a:p>
          <a:p>
            <a:pPr algn="ctr"/>
            <a:endParaRPr lang="en-GB" sz="2800" dirty="0"/>
          </a:p>
          <a:p>
            <a:pPr algn="ctr"/>
            <a:r>
              <a:rPr lang="en-GB" sz="2800" dirty="0" smtClean="0"/>
              <a:t>T3 Flanders</a:t>
            </a:r>
          </a:p>
          <a:p>
            <a:pPr algn="ctr"/>
            <a:r>
              <a:rPr lang="en-GB" sz="2800" dirty="0" smtClean="0"/>
              <a:t>Brussels 2017</a:t>
            </a:r>
            <a:endParaRPr lang="en-GB"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60" y="445917"/>
            <a:ext cx="7772400" cy="1102328"/>
          </a:xfrm>
        </p:spPr>
        <p:txBody>
          <a:bodyPr/>
          <a:lstStyle/>
          <a:p>
            <a:pPr algn="ctr"/>
            <a:r>
              <a:rPr lang="en-GB" sz="3600" dirty="0" smtClean="0"/>
              <a:t>The Big Challenges</a:t>
            </a:r>
            <a:endParaRPr lang="en-GB" sz="3600" dirty="0"/>
          </a:p>
        </p:txBody>
      </p:sp>
      <p:sp>
        <p:nvSpPr>
          <p:cNvPr id="3" name="Content Placeholder 2"/>
          <p:cNvSpPr>
            <a:spLocks noGrp="1"/>
          </p:cNvSpPr>
          <p:nvPr>
            <p:ph idx="1"/>
          </p:nvPr>
        </p:nvSpPr>
        <p:spPr>
          <a:xfrm>
            <a:off x="404560" y="1711325"/>
            <a:ext cx="7772400" cy="4800600"/>
          </a:xfrm>
        </p:spPr>
        <p:txBody>
          <a:bodyPr/>
          <a:lstStyle/>
          <a:p>
            <a:pPr marL="0" indent="0">
              <a:buNone/>
            </a:pPr>
            <a:r>
              <a:rPr lang="en-GB" dirty="0" smtClean="0"/>
              <a:t>Mission to Mars:</a:t>
            </a:r>
          </a:p>
          <a:p>
            <a:pPr marL="0" indent="0">
              <a:buNone/>
            </a:pPr>
            <a:r>
              <a:rPr lang="en-GB" dirty="0"/>
              <a:t> </a:t>
            </a:r>
            <a:r>
              <a:rPr lang="en-GB" dirty="0" smtClean="0"/>
              <a:t>   the orbit </a:t>
            </a:r>
          </a:p>
          <a:p>
            <a:pPr marL="0" indent="0">
              <a:buNone/>
            </a:pPr>
            <a:endParaRPr lang="en-GB" dirty="0"/>
          </a:p>
          <a:p>
            <a:pPr marL="0" indent="0">
              <a:buNone/>
            </a:pPr>
            <a:r>
              <a:rPr lang="en-GB" dirty="0" smtClean="0"/>
              <a:t>Europe is providing</a:t>
            </a:r>
          </a:p>
          <a:p>
            <a:pPr marL="0" indent="0">
              <a:buNone/>
            </a:pPr>
            <a:r>
              <a:rPr lang="en-GB" dirty="0" smtClean="0"/>
              <a:t>System critical elements.</a:t>
            </a:r>
          </a:p>
          <a:p>
            <a:pPr marL="0" indent="0">
              <a:buNone/>
            </a:pPr>
            <a:endParaRPr lang="en-GB" dirty="0"/>
          </a:p>
          <a:p>
            <a:pPr marL="0" indent="0">
              <a:buNone/>
            </a:pPr>
            <a:r>
              <a:rPr lang="en-GB" dirty="0" smtClean="0"/>
              <a:t>Testing of SLS ready for </a:t>
            </a:r>
          </a:p>
          <a:p>
            <a:pPr marL="0" indent="0">
              <a:buNone/>
            </a:pPr>
            <a:r>
              <a:rPr lang="en-GB" dirty="0" smtClean="0"/>
              <a:t>Orion craft</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8104" y="1335971"/>
            <a:ext cx="3868982" cy="48362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32137212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60" y="445917"/>
            <a:ext cx="7772400" cy="1102328"/>
          </a:xfrm>
        </p:spPr>
        <p:txBody>
          <a:bodyPr/>
          <a:lstStyle/>
          <a:p>
            <a:pPr algn="ctr"/>
            <a:r>
              <a:rPr lang="en-GB" sz="3600" dirty="0" smtClean="0"/>
              <a:t>The Big Challenges</a:t>
            </a:r>
            <a:endParaRPr lang="en-GB" sz="3600" dirty="0"/>
          </a:p>
        </p:txBody>
      </p:sp>
      <p:sp>
        <p:nvSpPr>
          <p:cNvPr id="3" name="Content Placeholder 2"/>
          <p:cNvSpPr>
            <a:spLocks noGrp="1"/>
          </p:cNvSpPr>
          <p:nvPr>
            <p:ph idx="1"/>
          </p:nvPr>
        </p:nvSpPr>
        <p:spPr>
          <a:xfrm>
            <a:off x="404560" y="1711325"/>
            <a:ext cx="7772400" cy="4800600"/>
          </a:xfrm>
        </p:spPr>
        <p:txBody>
          <a:bodyPr/>
          <a:lstStyle/>
          <a:p>
            <a:pPr marL="0" indent="0">
              <a:buNone/>
            </a:pPr>
            <a:r>
              <a:rPr lang="en-GB" dirty="0" smtClean="0"/>
              <a:t>Owl 100m:</a:t>
            </a:r>
          </a:p>
          <a:p>
            <a:pPr marL="0" indent="0">
              <a:buNone/>
            </a:pPr>
            <a:r>
              <a:rPr lang="en-GB" dirty="0"/>
              <a:t> </a:t>
            </a:r>
            <a:r>
              <a:rPr lang="en-GB" dirty="0" smtClean="0"/>
              <a:t> adaptive optics</a:t>
            </a:r>
          </a:p>
          <a:p>
            <a:pPr marL="0" indent="0">
              <a:buNone/>
            </a:pPr>
            <a:r>
              <a:rPr lang="en-GB" dirty="0" smtClean="0"/>
              <a:t>European ELT</a:t>
            </a:r>
          </a:p>
          <a:p>
            <a:pPr marL="0" indent="0">
              <a:buNone/>
            </a:pPr>
            <a:r>
              <a:rPr lang="en-GB" dirty="0" smtClean="0"/>
              <a:t>39m: in Chile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010" y="1097280"/>
            <a:ext cx="6400800" cy="4800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53" y="3779520"/>
            <a:ext cx="4434355" cy="276972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4079589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tLang="en-US" smtClean="0"/>
          </a:p>
        </p:txBody>
      </p:sp>
      <p:sp>
        <p:nvSpPr>
          <p:cNvPr id="19459" name="Rectangle 3"/>
          <p:cNvSpPr>
            <a:spLocks noGrp="1" noChangeArrowheads="1"/>
          </p:cNvSpPr>
          <p:nvPr>
            <p:ph idx="1"/>
          </p:nvPr>
        </p:nvSpPr>
        <p:spPr>
          <a:xfrm>
            <a:off x="457200" y="446088"/>
            <a:ext cx="3970338" cy="5680075"/>
          </a:xfrm>
        </p:spPr>
        <p:txBody>
          <a:bodyPr>
            <a:normAutofit lnSpcReduction="10000"/>
          </a:bodyPr>
          <a:lstStyle/>
          <a:p>
            <a:pPr eaLnBrk="1" hangingPunct="1">
              <a:defRPr/>
            </a:pPr>
            <a:endParaRPr lang="en-US" altLang="en-US" dirty="0" smtClean="0"/>
          </a:p>
          <a:p>
            <a:pPr marL="0" indent="0" eaLnBrk="1" hangingPunct="1">
              <a:buFontTx/>
              <a:buNone/>
              <a:defRPr/>
            </a:pPr>
            <a:r>
              <a:rPr lang="en-GB" sz="2400" b="1" dirty="0" smtClean="0"/>
              <a:t>"My dear </a:t>
            </a:r>
            <a:r>
              <a:rPr lang="en-GB" sz="2400" b="1" dirty="0" err="1" smtClean="0"/>
              <a:t>Kepler</a:t>
            </a:r>
            <a:r>
              <a:rPr lang="en-GB" sz="2400" b="1" dirty="0" smtClean="0"/>
              <a:t>, what would you say of the learned here, who, replete with the pertinacity of the asp, have steadfastly refused to cast a glance through the telescope?  What shall we make of this?  Shall we laugh, or shall we cry?"</a:t>
            </a:r>
            <a:r>
              <a:rPr lang="en-GB" sz="2400" dirty="0" smtClean="0"/>
              <a:t> </a:t>
            </a:r>
            <a:br>
              <a:rPr lang="en-GB" sz="2400" dirty="0" smtClean="0"/>
            </a:br>
            <a:endParaRPr lang="en-GB" sz="2400" dirty="0" smtClean="0"/>
          </a:p>
          <a:p>
            <a:pPr marL="0" indent="0" eaLnBrk="1" hangingPunct="1">
              <a:buFontTx/>
              <a:buNone/>
              <a:defRPr/>
            </a:pPr>
            <a:r>
              <a:rPr lang="en-GB" sz="2000" b="1" dirty="0" smtClean="0"/>
              <a:t>--Letter from Galileo Galilei to Johannes </a:t>
            </a:r>
            <a:r>
              <a:rPr lang="en-GB" sz="2000" b="1" dirty="0" err="1" smtClean="0"/>
              <a:t>Kepler</a:t>
            </a:r>
            <a:r>
              <a:rPr lang="en-GB" b="1" dirty="0" smtClean="0"/>
              <a:t/>
            </a:r>
            <a:br>
              <a:rPr lang="en-GB" b="1" dirty="0" smtClean="0"/>
            </a:br>
            <a:r>
              <a:rPr lang="en-GB" b="1" dirty="0" smtClean="0"/>
              <a:t/>
            </a:r>
            <a:br>
              <a:rPr lang="en-GB" b="1" dirty="0" smtClean="0"/>
            </a:br>
            <a:endParaRPr lang="en-US" altLang="en-US" dirty="0"/>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3463" y="1125538"/>
            <a:ext cx="4179887"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226343586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10" y="2065081"/>
            <a:ext cx="2766060" cy="33423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3374" y="1752889"/>
            <a:ext cx="4512135" cy="3342322"/>
          </a:xfrm>
          <a:prstGeom prst="rect">
            <a:avLst/>
          </a:prstGeom>
        </p:spPr>
      </p:pic>
      <p:sp>
        <p:nvSpPr>
          <p:cNvPr id="2" name="Title 1"/>
          <p:cNvSpPr>
            <a:spLocks noGrp="1"/>
          </p:cNvSpPr>
          <p:nvPr>
            <p:ph type="title"/>
          </p:nvPr>
        </p:nvSpPr>
        <p:spPr>
          <a:xfrm>
            <a:off x="477297" y="279664"/>
            <a:ext cx="7772400" cy="1164672"/>
          </a:xfrm>
        </p:spPr>
        <p:txBody>
          <a:bodyPr/>
          <a:lstStyle/>
          <a:p>
            <a:pPr algn="ctr"/>
            <a:r>
              <a:rPr lang="en-GB" sz="3600" dirty="0" smtClean="0"/>
              <a:t>Digitisation</a:t>
            </a:r>
            <a:endParaRPr lang="en-GB" sz="3600" dirty="0"/>
          </a:p>
        </p:txBody>
      </p:sp>
      <p:sp>
        <p:nvSpPr>
          <p:cNvPr id="3" name="Content Placeholder 2"/>
          <p:cNvSpPr>
            <a:spLocks noGrp="1"/>
          </p:cNvSpPr>
          <p:nvPr>
            <p:ph idx="1"/>
          </p:nvPr>
        </p:nvSpPr>
        <p:spPr>
          <a:xfrm>
            <a:off x="477297" y="1752889"/>
            <a:ext cx="7772400" cy="4800600"/>
          </a:xfrm>
        </p:spPr>
        <p:txBody>
          <a:bodyPr/>
          <a:lstStyle/>
          <a:p>
            <a:pPr marL="0" indent="0" algn="ctr">
              <a:buNone/>
            </a:pPr>
            <a:r>
              <a:rPr lang="en-GB" dirty="0" smtClean="0"/>
              <a:t>of Pictures</a:t>
            </a:r>
          </a:p>
          <a:p>
            <a:pPr marL="0" indent="0" algn="ctr">
              <a:buNone/>
            </a:pPr>
            <a:endParaRPr lang="en-GB" dirty="0"/>
          </a:p>
          <a:p>
            <a:pPr marL="0" indent="0" algn="ctr">
              <a:buNone/>
            </a:pPr>
            <a:r>
              <a:rPr lang="en-GB" dirty="0"/>
              <a:t>o</a:t>
            </a:r>
            <a:r>
              <a:rPr lang="en-GB" dirty="0" smtClean="0"/>
              <a:t>f Audio</a:t>
            </a:r>
          </a:p>
          <a:p>
            <a:pPr marL="0" indent="0" algn="ctr">
              <a:buNone/>
            </a:pPr>
            <a:endParaRPr lang="en-GB" dirty="0" smtClean="0"/>
          </a:p>
          <a:p>
            <a:pPr marL="0" indent="0" algn="ctr">
              <a:buNone/>
            </a:pPr>
            <a:r>
              <a:rPr lang="en-GB" dirty="0"/>
              <a:t>o</a:t>
            </a:r>
            <a:r>
              <a:rPr lang="en-GB" dirty="0" smtClean="0"/>
              <a:t>f All measurable quantities</a:t>
            </a:r>
          </a:p>
          <a:p>
            <a:pPr marL="0" indent="0" algn="ctr">
              <a:buNone/>
            </a:pPr>
            <a:endParaRPr lang="en-GB" dirty="0"/>
          </a:p>
          <a:p>
            <a:pPr marL="0" indent="0" algn="ctr">
              <a:buNone/>
            </a:pPr>
            <a:r>
              <a:rPr lang="en-GB" dirty="0" smtClean="0"/>
              <a:t>Quantisation</a:t>
            </a:r>
          </a:p>
          <a:p>
            <a:pPr marL="0" indent="0" algn="ctr">
              <a:buNone/>
            </a:pPr>
            <a:endParaRPr lang="en-GB" dirty="0"/>
          </a:p>
          <a:p>
            <a:pPr marL="0" indent="0" algn="ctr">
              <a:buNone/>
            </a:pPr>
            <a:r>
              <a:rPr lang="en-GB" dirty="0" smtClean="0"/>
              <a:t>This is Science</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95944067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530" y="2022793"/>
            <a:ext cx="2766060" cy="334232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 y="1945746"/>
            <a:ext cx="4217670" cy="3124200"/>
          </a:xfrm>
          <a:prstGeom prst="rect">
            <a:avLst/>
          </a:prstGeom>
        </p:spPr>
      </p:pic>
      <p:sp>
        <p:nvSpPr>
          <p:cNvPr id="2" name="Title 1"/>
          <p:cNvSpPr>
            <a:spLocks noGrp="1"/>
          </p:cNvSpPr>
          <p:nvPr>
            <p:ph type="title"/>
          </p:nvPr>
        </p:nvSpPr>
        <p:spPr>
          <a:xfrm>
            <a:off x="404560" y="445917"/>
            <a:ext cx="7772400" cy="1102328"/>
          </a:xfrm>
        </p:spPr>
        <p:txBody>
          <a:bodyPr/>
          <a:lstStyle/>
          <a:p>
            <a:pPr algn="ctr"/>
            <a:r>
              <a:rPr lang="en-GB" sz="3600" dirty="0" smtClean="0"/>
              <a:t>Visualisation</a:t>
            </a:r>
            <a:endParaRPr lang="en-GB" sz="3600" dirty="0"/>
          </a:p>
        </p:txBody>
      </p:sp>
      <p:sp>
        <p:nvSpPr>
          <p:cNvPr id="3" name="Content Placeholder 2"/>
          <p:cNvSpPr>
            <a:spLocks noGrp="1"/>
          </p:cNvSpPr>
          <p:nvPr>
            <p:ph idx="1"/>
          </p:nvPr>
        </p:nvSpPr>
        <p:spPr>
          <a:xfrm>
            <a:off x="930340" y="2151803"/>
            <a:ext cx="7772400" cy="4800600"/>
          </a:xfrm>
        </p:spPr>
        <p:txBody>
          <a:bodyPr/>
          <a:lstStyle/>
          <a:p>
            <a:pPr marL="0" indent="0" algn="ctr">
              <a:buNone/>
            </a:pPr>
            <a:r>
              <a:rPr lang="en-GB" dirty="0" smtClean="0"/>
              <a:t>Logic</a:t>
            </a:r>
          </a:p>
          <a:p>
            <a:pPr marL="0" indent="0" algn="ctr">
              <a:buNone/>
            </a:pPr>
            <a:endParaRPr lang="en-GB" dirty="0"/>
          </a:p>
          <a:p>
            <a:pPr marL="0" indent="0" algn="ctr">
              <a:buNone/>
            </a:pPr>
            <a:r>
              <a:rPr lang="en-GB" dirty="0" smtClean="0"/>
              <a:t>Algorithms</a:t>
            </a:r>
          </a:p>
          <a:p>
            <a:pPr marL="0" indent="0" algn="ctr">
              <a:buNone/>
            </a:pPr>
            <a:endParaRPr lang="en-GB" dirty="0" smtClean="0"/>
          </a:p>
          <a:p>
            <a:pPr marL="0" indent="0" algn="ctr">
              <a:buNone/>
            </a:pPr>
            <a:r>
              <a:rPr lang="en-GB" dirty="0" smtClean="0"/>
              <a:t>Coding</a:t>
            </a:r>
          </a:p>
          <a:p>
            <a:pPr marL="0" indent="0" algn="ctr">
              <a:buNone/>
            </a:pPr>
            <a:endParaRPr lang="en-GB" dirty="0"/>
          </a:p>
          <a:p>
            <a:pPr marL="0" indent="0" algn="ctr">
              <a:buNone/>
            </a:pPr>
            <a:r>
              <a:rPr lang="en-GB" i="1" dirty="0" smtClean="0"/>
              <a:t>Display</a:t>
            </a:r>
          </a:p>
          <a:p>
            <a:pPr marL="0" indent="0" algn="ctr">
              <a:buNone/>
            </a:pPr>
            <a:endParaRPr lang="en-GB" dirty="0" smtClean="0"/>
          </a:p>
          <a:p>
            <a:pPr marL="0" indent="0" algn="ctr">
              <a:buNone/>
            </a:pPr>
            <a:r>
              <a:rPr lang="en-GB" dirty="0" smtClean="0"/>
              <a:t>This is Mathematics</a:t>
            </a:r>
          </a:p>
          <a:p>
            <a:pPr marL="0" indent="0">
              <a:buNone/>
            </a:pPr>
            <a:endParaRPr lang="en-GB"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271137593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60" y="445917"/>
            <a:ext cx="7772400" cy="1102328"/>
          </a:xfrm>
        </p:spPr>
        <p:txBody>
          <a:bodyPr/>
          <a:lstStyle/>
          <a:p>
            <a:pPr algn="ctr"/>
            <a:r>
              <a:rPr lang="en-GB" sz="3600" dirty="0" smtClean="0"/>
              <a:t>STEM</a:t>
            </a:r>
            <a:endParaRPr lang="en-GB" sz="3600" dirty="0"/>
          </a:p>
        </p:txBody>
      </p:sp>
      <p:sp>
        <p:nvSpPr>
          <p:cNvPr id="3" name="Content Placeholder 2"/>
          <p:cNvSpPr>
            <a:spLocks noGrp="1"/>
          </p:cNvSpPr>
          <p:nvPr>
            <p:ph idx="1"/>
          </p:nvPr>
        </p:nvSpPr>
        <p:spPr>
          <a:xfrm>
            <a:off x="404560" y="1711325"/>
            <a:ext cx="7772400" cy="4800600"/>
          </a:xfrm>
        </p:spPr>
        <p:txBody>
          <a:bodyPr/>
          <a:lstStyle/>
          <a:p>
            <a:pPr marL="0" indent="0">
              <a:buNone/>
            </a:pPr>
            <a:r>
              <a:rPr lang="en-GB" dirty="0" smtClean="0"/>
              <a:t>[nature] cannot be read until we have learned its language….it is written in mathematical language…</a:t>
            </a:r>
          </a:p>
          <a:p>
            <a:pPr marL="0" indent="0" algn="r">
              <a:buNone/>
            </a:pPr>
            <a:r>
              <a:rPr lang="en-GB" i="1" dirty="0" smtClean="0"/>
              <a:t>Galileo Galilei  Il </a:t>
            </a:r>
            <a:r>
              <a:rPr lang="en-GB" i="1" dirty="0" err="1" smtClean="0"/>
              <a:t>Saggiatore</a:t>
            </a:r>
            <a:endParaRPr lang="en-GB" i="1" dirty="0" smtClean="0"/>
          </a:p>
          <a:p>
            <a:pPr marL="0" indent="0">
              <a:buNone/>
            </a:pPr>
            <a:endParaRPr lang="en-GB" dirty="0"/>
          </a:p>
          <a:p>
            <a:pPr marL="0" indent="0">
              <a:buNone/>
            </a:pPr>
            <a:endParaRPr lang="en-GB" dirty="0"/>
          </a:p>
          <a:p>
            <a:pPr marL="0" indent="0">
              <a:buNone/>
            </a:pPr>
            <a:r>
              <a:rPr lang="en-GB" dirty="0" smtClean="0"/>
              <a:t>There is a need for STEM literacy for survival in this digital world</a:t>
            </a:r>
          </a:p>
          <a:p>
            <a:endParaRPr lang="en-GB" dirty="0"/>
          </a:p>
          <a:p>
            <a:endParaRPr lang="en-GB" dirty="0" smtClean="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397744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530" y="2022793"/>
            <a:ext cx="2766060" cy="334232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 y="1945746"/>
            <a:ext cx="4217670" cy="3124200"/>
          </a:xfrm>
          <a:prstGeom prst="rect">
            <a:avLst/>
          </a:prstGeom>
        </p:spPr>
      </p:pic>
      <p:sp>
        <p:nvSpPr>
          <p:cNvPr id="2" name="Title 1"/>
          <p:cNvSpPr>
            <a:spLocks noGrp="1"/>
          </p:cNvSpPr>
          <p:nvPr>
            <p:ph type="title"/>
          </p:nvPr>
        </p:nvSpPr>
        <p:spPr>
          <a:xfrm>
            <a:off x="404560" y="445917"/>
            <a:ext cx="7772400" cy="1102328"/>
          </a:xfrm>
        </p:spPr>
        <p:txBody>
          <a:bodyPr/>
          <a:lstStyle/>
          <a:p>
            <a:pPr algn="ctr"/>
            <a:r>
              <a:rPr lang="en-GB" sz="3600" dirty="0" smtClean="0"/>
              <a:t>The STEM solution</a:t>
            </a:r>
            <a:endParaRPr lang="en-GB" sz="3600" dirty="0"/>
          </a:p>
        </p:txBody>
      </p:sp>
      <p:sp>
        <p:nvSpPr>
          <p:cNvPr id="3" name="Content Placeholder 2"/>
          <p:cNvSpPr>
            <a:spLocks noGrp="1"/>
          </p:cNvSpPr>
          <p:nvPr>
            <p:ph idx="1"/>
          </p:nvPr>
        </p:nvSpPr>
        <p:spPr>
          <a:xfrm>
            <a:off x="930340" y="2151803"/>
            <a:ext cx="7772400" cy="4800600"/>
          </a:xfrm>
        </p:spPr>
        <p:txBody>
          <a:bodyPr/>
          <a:lstStyle/>
          <a:p>
            <a:pPr marL="0" indent="0" algn="ctr">
              <a:buNone/>
            </a:pPr>
            <a:r>
              <a:rPr lang="en-GB" dirty="0" smtClean="0"/>
              <a:t>Mathematics</a:t>
            </a:r>
          </a:p>
          <a:p>
            <a:pPr marL="0" indent="0" algn="ctr">
              <a:buNone/>
            </a:pPr>
            <a:r>
              <a:rPr lang="en-GB" dirty="0" smtClean="0"/>
              <a:t>And</a:t>
            </a:r>
          </a:p>
          <a:p>
            <a:pPr marL="0" indent="0" algn="ctr">
              <a:buNone/>
            </a:pPr>
            <a:r>
              <a:rPr lang="en-GB" dirty="0" smtClean="0"/>
              <a:t>Science</a:t>
            </a:r>
          </a:p>
          <a:p>
            <a:pPr marL="0" indent="0" algn="ctr">
              <a:buNone/>
            </a:pPr>
            <a:r>
              <a:rPr lang="en-GB" dirty="0" smtClean="0"/>
              <a:t>Using</a:t>
            </a:r>
          </a:p>
          <a:p>
            <a:pPr marL="0" indent="0" algn="ctr">
              <a:buNone/>
            </a:pPr>
            <a:r>
              <a:rPr lang="en-GB" dirty="0" smtClean="0"/>
              <a:t>Digital Tools</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76953891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 in STEM</a:t>
            </a:r>
            <a:endParaRPr lang="en-GB" dirty="0"/>
          </a:p>
        </p:txBody>
      </p:sp>
      <p:sp>
        <p:nvSpPr>
          <p:cNvPr id="3" name="Content Placeholder 2"/>
          <p:cNvSpPr>
            <a:spLocks noGrp="1"/>
          </p:cNvSpPr>
          <p:nvPr>
            <p:ph idx="1"/>
          </p:nvPr>
        </p:nvSpPr>
        <p:spPr>
          <a:xfrm>
            <a:off x="457199" y="987425"/>
            <a:ext cx="2643827" cy="4401004"/>
          </a:xfrm>
        </p:spPr>
        <p:txBody>
          <a:bodyPr/>
          <a:lstStyle/>
          <a:p>
            <a:pPr marL="0" indent="0">
              <a:buNone/>
            </a:pPr>
            <a:endParaRPr lang="en-GB" dirty="0" smtClean="0"/>
          </a:p>
          <a:p>
            <a:pPr marL="0" indent="0">
              <a:buNone/>
            </a:pPr>
            <a:r>
              <a:rPr lang="en-GB" dirty="0" smtClean="0"/>
              <a:t>Technology</a:t>
            </a:r>
            <a:endParaRPr lang="en-GB" dirty="0"/>
          </a:p>
          <a:p>
            <a:pPr marL="0" indent="0">
              <a:buNone/>
            </a:pPr>
            <a:r>
              <a:rPr lang="en-GB" dirty="0" smtClean="0"/>
              <a:t>Understanding </a:t>
            </a:r>
            <a:r>
              <a:rPr lang="en-GB" dirty="0"/>
              <a:t>the mathematics of nature and then being able to digitise and write algorithms allows us to construct codes which control the technology all around us</a:t>
            </a:r>
            <a:r>
              <a:rPr lang="en-GB" dirty="0" smtClean="0"/>
              <a:t>.</a:t>
            </a:r>
          </a:p>
          <a:p>
            <a:pPr marL="0" indent="0">
              <a:buNone/>
            </a:pPr>
            <a:r>
              <a:rPr lang="en-GB" dirty="0" smtClean="0"/>
              <a:t>This is often known as programming.</a:t>
            </a:r>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026" y="1520825"/>
            <a:ext cx="5901458" cy="3334184"/>
          </a:xfrm>
          <a:prstGeom prst="rect">
            <a:avLst/>
          </a:prstGeom>
        </p:spPr>
      </p:pic>
    </p:spTree>
    <p:extLst>
      <p:ext uri="{BB962C8B-B14F-4D97-AF65-F5344CB8AC3E}">
        <p14:creationId xmlns:p14="http://schemas.microsoft.com/office/powerpoint/2010/main" val="170763007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735" y="4466436"/>
            <a:ext cx="6646739" cy="1621994"/>
          </a:xfrm>
          <a:prstGeom prst="rect">
            <a:avLst/>
          </a:prstGeom>
        </p:spPr>
      </p:pic>
      <p:sp>
        <p:nvSpPr>
          <p:cNvPr id="2" name="Title 1"/>
          <p:cNvSpPr>
            <a:spLocks noGrp="1"/>
          </p:cNvSpPr>
          <p:nvPr>
            <p:ph type="title"/>
          </p:nvPr>
        </p:nvSpPr>
        <p:spPr>
          <a:xfrm>
            <a:off x="404560" y="445917"/>
            <a:ext cx="7772400" cy="1102328"/>
          </a:xfrm>
        </p:spPr>
        <p:txBody>
          <a:bodyPr/>
          <a:lstStyle/>
          <a:p>
            <a:pPr algn="ctr"/>
            <a:r>
              <a:rPr lang="en-GB" sz="3600" dirty="0" smtClean="0"/>
              <a:t>Coding</a:t>
            </a:r>
            <a:endParaRPr lang="en-GB" sz="3600" dirty="0"/>
          </a:p>
        </p:txBody>
      </p:sp>
      <p:sp>
        <p:nvSpPr>
          <p:cNvPr id="3" name="Content Placeholder 2"/>
          <p:cNvSpPr>
            <a:spLocks noGrp="1"/>
          </p:cNvSpPr>
          <p:nvPr>
            <p:ph idx="1"/>
          </p:nvPr>
        </p:nvSpPr>
        <p:spPr>
          <a:xfrm>
            <a:off x="581375" y="1064661"/>
            <a:ext cx="7772400" cy="4800600"/>
          </a:xfrm>
        </p:spPr>
        <p:txBody>
          <a:bodyPr/>
          <a:lstStyle/>
          <a:p>
            <a:pPr marL="0" indent="0" algn="ctr">
              <a:buNone/>
            </a:pPr>
            <a:r>
              <a:rPr lang="en-GB" sz="2400" dirty="0" smtClean="0"/>
              <a:t>Digital technology is all around us and coding </a:t>
            </a:r>
            <a:r>
              <a:rPr lang="en-GB" sz="2400" dirty="0"/>
              <a:t>i</a:t>
            </a:r>
            <a:r>
              <a:rPr lang="en-GB" sz="2400" dirty="0" smtClean="0"/>
              <a:t>s key to having access to digital technology.</a:t>
            </a:r>
          </a:p>
          <a:p>
            <a:pPr marL="0" indent="0" algn="ctr">
              <a:buNone/>
            </a:pPr>
            <a:r>
              <a:rPr lang="en-GB" sz="2400" dirty="0" smtClean="0"/>
              <a:t>All young people should have access to coding            …a moral right?</a:t>
            </a:r>
          </a:p>
          <a:p>
            <a:pPr marL="0" indent="0" algn="ctr">
              <a:buNone/>
            </a:pPr>
            <a:r>
              <a:rPr lang="en-GB" sz="2400" dirty="0" smtClean="0"/>
              <a:t>Coding allows all digital technologies to be controlled.</a:t>
            </a:r>
          </a:p>
          <a:p>
            <a:pPr marL="0" indent="0" algn="ctr">
              <a:buNone/>
            </a:pPr>
            <a:r>
              <a:rPr lang="en-GB" sz="2400" dirty="0" smtClean="0"/>
              <a:t>It requires an integration of science and mathematics to find engineering solutions.</a:t>
            </a:r>
          </a:p>
          <a:p>
            <a:pPr marL="0" indent="0" algn="ctr">
              <a:buNone/>
            </a:pPr>
            <a:r>
              <a:rPr lang="en-GB" sz="2400" b="1" dirty="0" smtClean="0"/>
              <a:t>STEM literacy is key to survival in this digital world.</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3995795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50371"/>
            <a:ext cx="4539343" cy="3701143"/>
          </a:xfrm>
        </p:spPr>
        <p:txBody>
          <a:bodyPr/>
          <a:lstStyle/>
          <a:p>
            <a:pPr marL="0" indent="0">
              <a:buNone/>
            </a:pPr>
            <a:r>
              <a:rPr lang="en-GB" sz="3200" i="1" dirty="0" smtClean="0"/>
              <a:t>And tomorrow?</a:t>
            </a:r>
          </a:p>
          <a:p>
            <a:pPr marL="0" indent="0">
              <a:buNone/>
            </a:pPr>
            <a:r>
              <a:rPr lang="en-GB" sz="3200" i="1" dirty="0" smtClean="0"/>
              <a:t>…</a:t>
            </a:r>
            <a:r>
              <a:rPr lang="en-GB" sz="3200" i="1" dirty="0"/>
              <a:t>we unequivocally believe that maths and science education are at the heart of improving our society and our economy. </a:t>
            </a:r>
            <a:endParaRPr lang="en-GB" sz="3200" dirty="0"/>
          </a:p>
          <a:p>
            <a:pPr marL="0" indent="0">
              <a:buNone/>
            </a:pPr>
            <a:endParaRPr lang="en-GB" sz="3200" dirty="0" smtClean="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876" y="612315"/>
            <a:ext cx="4359124" cy="24520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322" y="3951514"/>
            <a:ext cx="3129643" cy="2404135"/>
          </a:xfrm>
          <a:prstGeom prst="rect">
            <a:avLst/>
          </a:prstGeom>
        </p:spPr>
      </p:pic>
      <p:sp>
        <p:nvSpPr>
          <p:cNvPr id="6" name="TextBox 5"/>
          <p:cNvSpPr txBox="1"/>
          <p:nvPr/>
        </p:nvSpPr>
        <p:spPr>
          <a:xfrm>
            <a:off x="4572000" y="3714309"/>
            <a:ext cx="3396343" cy="2308324"/>
          </a:xfrm>
          <a:prstGeom prst="rect">
            <a:avLst/>
          </a:prstGeom>
          <a:noFill/>
        </p:spPr>
        <p:txBody>
          <a:bodyPr wrap="square" rtlCol="0">
            <a:spAutoFit/>
          </a:bodyPr>
          <a:lstStyle/>
          <a:p>
            <a:r>
              <a:rPr lang="en-GB" dirty="0"/>
              <a:t>(Michael Gove when Secretary of State for Education (UK) in a speech to the Royal </a:t>
            </a:r>
            <a:r>
              <a:rPr lang="en-GB" dirty="0" smtClean="0"/>
              <a:t>Society, </a:t>
            </a:r>
            <a:r>
              <a:rPr lang="en-GB" dirty="0"/>
              <a:t>2011)</a:t>
            </a:r>
          </a:p>
          <a:p>
            <a:endParaRPr lang="en-GB" dirty="0"/>
          </a:p>
        </p:txBody>
      </p:sp>
    </p:spTree>
    <p:extLst>
      <p:ext uri="{BB962C8B-B14F-4D97-AF65-F5344CB8AC3E}">
        <p14:creationId xmlns:p14="http://schemas.microsoft.com/office/powerpoint/2010/main" val="5954203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024"/>
            <a:ext cx="7772400" cy="1887241"/>
          </a:xfrm>
        </p:spPr>
        <p:txBody>
          <a:bodyPr/>
          <a:lstStyle/>
          <a:p>
            <a:pPr algn="ctr"/>
            <a:r>
              <a:rPr lang="en-GB" sz="3600" dirty="0" smtClean="0"/>
              <a:t>The Matrix </a:t>
            </a:r>
            <a:endParaRPr lang="en-GB" sz="3600" dirty="0"/>
          </a:p>
        </p:txBody>
      </p:sp>
      <p:pic>
        <p:nvPicPr>
          <p:cNvPr id="4" name="Content Placeholder 3">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43000" y="1139825"/>
            <a:ext cx="6400800" cy="4800600"/>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251886365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sz="4400" dirty="0" smtClean="0"/>
              <a:t>The end</a:t>
            </a:r>
            <a:endParaRPr lang="en-GB" sz="4400" dirty="0"/>
          </a:p>
        </p:txBody>
      </p:sp>
    </p:spTree>
    <p:extLst>
      <p:ext uri="{BB962C8B-B14F-4D97-AF65-F5344CB8AC3E}">
        <p14:creationId xmlns:p14="http://schemas.microsoft.com/office/powerpoint/2010/main" val="419835970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sz="4400" dirty="0" smtClean="0"/>
              <a:t>2345467</a:t>
            </a:r>
            <a:endParaRPr lang="en-GB" sz="4400" dirty="0"/>
          </a:p>
        </p:txBody>
      </p:sp>
    </p:spTree>
    <p:extLst>
      <p:ext uri="{BB962C8B-B14F-4D97-AF65-F5344CB8AC3E}">
        <p14:creationId xmlns:p14="http://schemas.microsoft.com/office/powerpoint/2010/main" val="3975409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5" end="5"/>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interlude</a:t>
            </a:r>
            <a:endParaRPr lang="en-GB" dirty="0"/>
          </a:p>
        </p:txBody>
      </p:sp>
      <p:sp>
        <p:nvSpPr>
          <p:cNvPr id="3" name="Content Placeholder 2"/>
          <p:cNvSpPr>
            <a:spLocks noGrp="1"/>
          </p:cNvSpPr>
          <p:nvPr>
            <p:ph idx="1"/>
          </p:nvPr>
        </p:nvSpPr>
        <p:spPr/>
        <p:txBody>
          <a:bodyPr/>
          <a:lstStyle/>
          <a:p>
            <a:pPr marL="0" indent="0">
              <a:buNone/>
            </a:pPr>
            <a:r>
              <a:rPr lang="en-GB" sz="3200" dirty="0" smtClean="0"/>
              <a:t>Three items which have made the digital world possible</a:t>
            </a:r>
          </a:p>
          <a:p>
            <a:pPr marL="0" indent="0">
              <a:buNone/>
            </a:pPr>
            <a:endParaRPr lang="en-GB" sz="3200" dirty="0" smtClean="0"/>
          </a:p>
          <a:p>
            <a:r>
              <a:rPr lang="en-GB" sz="3200" dirty="0" smtClean="0"/>
              <a:t>The flip flop</a:t>
            </a:r>
          </a:p>
          <a:p>
            <a:r>
              <a:rPr lang="en-GB" sz="3200" dirty="0" smtClean="0"/>
              <a:t>The transistor</a:t>
            </a:r>
          </a:p>
          <a:p>
            <a:r>
              <a:rPr lang="en-GB" sz="3200" dirty="0" smtClean="0"/>
              <a:t>The integrated circuit</a:t>
            </a:r>
            <a:endParaRPr lang="en-GB" sz="3200" dirty="0"/>
          </a:p>
        </p:txBody>
      </p:sp>
    </p:spTree>
    <p:extLst>
      <p:ext uri="{BB962C8B-B14F-4D97-AF65-F5344CB8AC3E}">
        <p14:creationId xmlns:p14="http://schemas.microsoft.com/office/powerpoint/2010/main" val="2382574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97" y="279664"/>
            <a:ext cx="7772400" cy="1164672"/>
          </a:xfrm>
        </p:spPr>
        <p:txBody>
          <a:bodyPr/>
          <a:lstStyle/>
          <a:p>
            <a:pPr algn="ctr"/>
            <a:r>
              <a:rPr lang="en-GB" sz="3600" dirty="0" smtClean="0"/>
              <a:t>For the whole of Recorded History</a:t>
            </a:r>
            <a:br>
              <a:rPr lang="en-GB" sz="3600" dirty="0" smtClean="0"/>
            </a:br>
            <a:r>
              <a:rPr lang="en-GB" sz="3600" dirty="0" smtClean="0"/>
              <a:t>starting with cuneiform</a:t>
            </a:r>
            <a:endParaRPr lang="en-GB" sz="36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3040" y="1444336"/>
            <a:ext cx="5148345" cy="4114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0950" y="1444336"/>
            <a:ext cx="762000" cy="618744"/>
          </a:xfrm>
          <a:prstGeom prst="rect">
            <a:avLst/>
          </a:prstGeom>
        </p:spPr>
      </p:pic>
    </p:spTree>
    <p:extLst>
      <p:ext uri="{BB962C8B-B14F-4D97-AF65-F5344CB8AC3E}">
        <p14:creationId xmlns:p14="http://schemas.microsoft.com/office/powerpoint/2010/main" val="375555123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366" y="475395"/>
            <a:ext cx="7772400" cy="1164672"/>
          </a:xfrm>
        </p:spPr>
        <p:txBody>
          <a:bodyPr/>
          <a:lstStyle/>
          <a:p>
            <a:pPr algn="ctr"/>
            <a:r>
              <a:rPr lang="en-GB" sz="3600" dirty="0" smtClean="0"/>
              <a:t>Modern </a:t>
            </a:r>
            <a:r>
              <a:rPr lang="en-GB" sz="3600" dirty="0" err="1" smtClean="0"/>
              <a:t>times;Compact</a:t>
            </a:r>
            <a:r>
              <a:rPr lang="en-GB" sz="3600" dirty="0"/>
              <a:t> Disc</a:t>
            </a:r>
            <a:br>
              <a:rPr lang="en-GB" sz="3600" dirty="0"/>
            </a:br>
            <a:r>
              <a:rPr lang="en-GB" sz="3600" dirty="0"/>
              <a:t>Bits or Pits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9212" y="2306637"/>
            <a:ext cx="6048375" cy="246697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69631408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97" y="279664"/>
            <a:ext cx="7772400" cy="1164672"/>
          </a:xfrm>
        </p:spPr>
        <p:txBody>
          <a:bodyPr/>
          <a:lstStyle/>
          <a:p>
            <a:pPr algn="ctr"/>
            <a:r>
              <a:rPr lang="en-GB" sz="3600" dirty="0" smtClean="0"/>
              <a:t>To the present day</a:t>
            </a:r>
            <a:endParaRPr lang="en-GB" sz="3600" dirty="0"/>
          </a:p>
        </p:txBody>
      </p:sp>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651" y="1316038"/>
            <a:ext cx="7207939" cy="48006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124248142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97" y="279664"/>
            <a:ext cx="7772400" cy="1164672"/>
          </a:xfrm>
        </p:spPr>
        <p:txBody>
          <a:bodyPr/>
          <a:lstStyle/>
          <a:p>
            <a:pPr algn="ctr"/>
            <a:r>
              <a:rPr lang="en-GB" sz="3600" dirty="0" smtClean="0"/>
              <a:t>Education</a:t>
            </a:r>
            <a:endParaRPr lang="en-GB" sz="3600" dirty="0"/>
          </a:p>
        </p:txBody>
      </p:sp>
      <p:sp>
        <p:nvSpPr>
          <p:cNvPr id="3" name="Content Placeholder 2"/>
          <p:cNvSpPr>
            <a:spLocks noGrp="1"/>
          </p:cNvSpPr>
          <p:nvPr>
            <p:ph idx="1"/>
          </p:nvPr>
        </p:nvSpPr>
        <p:spPr>
          <a:xfrm>
            <a:off x="477297" y="1184564"/>
            <a:ext cx="7772400" cy="4766252"/>
          </a:xfrm>
        </p:spPr>
        <p:txBody>
          <a:bodyPr/>
          <a:lstStyle/>
          <a:p>
            <a:pPr marL="0" indent="0">
              <a:buNone/>
            </a:pPr>
            <a:r>
              <a:rPr lang="en-GB" sz="2400" dirty="0" smtClean="0"/>
              <a:t>Young people have an entitlement to have some knowledge of how their digital world is constructed.</a:t>
            </a:r>
          </a:p>
          <a:p>
            <a:pPr marL="0" indent="0">
              <a:buNone/>
            </a:pPr>
            <a:endParaRPr lang="en-GB" sz="2400" dirty="0" smtClean="0"/>
          </a:p>
          <a:p>
            <a:pPr marL="0" indent="0">
              <a:buNone/>
            </a:pPr>
            <a:r>
              <a:rPr lang="en-GB" sz="2400" dirty="0" smtClean="0"/>
              <a:t>It is they who will have to grow up and survive in it.</a:t>
            </a:r>
          </a:p>
          <a:p>
            <a:pPr marL="0" indent="0">
              <a:buNone/>
            </a:pPr>
            <a:endParaRPr lang="en-GB" sz="2400" dirty="0" smtClean="0"/>
          </a:p>
          <a:p>
            <a:pPr marL="0" indent="0">
              <a:buNone/>
            </a:pPr>
            <a:r>
              <a:rPr lang="en-GB" sz="2400" dirty="0" smtClean="0"/>
              <a:t>It is from the ranks of young people today that the engineers and designers of tomorrow will come from.</a:t>
            </a:r>
          </a:p>
          <a:p>
            <a:pPr marL="0" indent="0">
              <a:buNone/>
            </a:pPr>
            <a:endParaRPr lang="en-GB" sz="2400" dirty="0" smtClean="0"/>
          </a:p>
          <a:p>
            <a:pPr marL="0" indent="0">
              <a:buNone/>
            </a:pPr>
            <a:r>
              <a:rPr lang="en-GB" sz="2400" dirty="0" smtClean="0"/>
              <a:t>Industry right across Europe is complaining about the lack of engineers, right now.  </a:t>
            </a:r>
          </a:p>
          <a:p>
            <a:pPr marL="0" indent="0">
              <a:buNone/>
            </a:pPr>
            <a:endParaRPr lang="en-GB" dirty="0" smtClean="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3032582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60" y="445917"/>
            <a:ext cx="7772400" cy="1102328"/>
          </a:xfrm>
        </p:spPr>
        <p:txBody>
          <a:bodyPr/>
          <a:lstStyle/>
          <a:p>
            <a:pPr algn="ctr"/>
            <a:r>
              <a:rPr lang="en-GB" sz="3600" dirty="0" smtClean="0"/>
              <a:t>The Big Challenges</a:t>
            </a:r>
            <a:endParaRPr lang="en-GB" sz="3600" dirty="0"/>
          </a:p>
        </p:txBody>
      </p:sp>
      <p:sp>
        <p:nvSpPr>
          <p:cNvPr id="3" name="Content Placeholder 2"/>
          <p:cNvSpPr>
            <a:spLocks noGrp="1"/>
          </p:cNvSpPr>
          <p:nvPr>
            <p:ph idx="1"/>
          </p:nvPr>
        </p:nvSpPr>
        <p:spPr>
          <a:xfrm>
            <a:off x="404560" y="1711325"/>
            <a:ext cx="7772400" cy="4800600"/>
          </a:xfrm>
        </p:spPr>
        <p:txBody>
          <a:bodyPr/>
          <a:lstStyle/>
          <a:p>
            <a:pPr marL="0" indent="0">
              <a:buNone/>
            </a:pPr>
            <a:r>
              <a:rPr lang="en-GB" dirty="0" smtClean="0"/>
              <a:t>                      </a:t>
            </a:r>
            <a:r>
              <a:rPr lang="en-GB" sz="2400" dirty="0" smtClean="0"/>
              <a:t>Genomics</a:t>
            </a:r>
          </a:p>
          <a:p>
            <a:pPr marL="0" indent="0">
              <a:buNone/>
            </a:pPr>
            <a:r>
              <a:rPr lang="en-GB" sz="3600" dirty="0" smtClean="0"/>
              <a:t>                                   Water</a:t>
            </a:r>
          </a:p>
          <a:p>
            <a:pPr marL="0" indent="0">
              <a:buNone/>
            </a:pPr>
            <a:endParaRPr lang="en-GB" dirty="0"/>
          </a:p>
          <a:p>
            <a:pPr marL="0" indent="0">
              <a:buNone/>
            </a:pPr>
            <a:r>
              <a:rPr lang="en-GB" sz="2400" dirty="0" smtClean="0"/>
              <a:t>                            Food</a:t>
            </a:r>
          </a:p>
          <a:p>
            <a:pPr marL="0" indent="0">
              <a:buNone/>
            </a:pPr>
            <a:endParaRPr lang="en-GB" dirty="0"/>
          </a:p>
          <a:p>
            <a:pPr marL="0" indent="0">
              <a:buNone/>
            </a:pPr>
            <a:r>
              <a:rPr lang="en-GB" sz="2400" dirty="0" smtClean="0"/>
              <a:t>                                                              Air</a:t>
            </a:r>
          </a:p>
          <a:p>
            <a:pPr marL="0" indent="0">
              <a:buNone/>
            </a:pPr>
            <a:r>
              <a:rPr lang="en-GB" sz="4000" dirty="0" smtClean="0"/>
              <a:t>            Climate Change    </a:t>
            </a:r>
            <a:endParaRPr lang="en-GB" sz="4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3553061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60" y="445917"/>
            <a:ext cx="7772400" cy="1102328"/>
          </a:xfrm>
        </p:spPr>
        <p:txBody>
          <a:bodyPr/>
          <a:lstStyle/>
          <a:p>
            <a:pPr algn="ctr"/>
            <a:r>
              <a:rPr lang="en-GB" sz="3600" dirty="0" smtClean="0"/>
              <a:t>The Big Challenges</a:t>
            </a:r>
            <a:endParaRPr lang="en-GB" sz="3600" dirty="0"/>
          </a:p>
        </p:txBody>
      </p:sp>
      <p:sp>
        <p:nvSpPr>
          <p:cNvPr id="3" name="Content Placeholder 2"/>
          <p:cNvSpPr>
            <a:spLocks noGrp="1"/>
          </p:cNvSpPr>
          <p:nvPr>
            <p:ph idx="1"/>
          </p:nvPr>
        </p:nvSpPr>
        <p:spPr>
          <a:xfrm>
            <a:off x="404560" y="1711325"/>
            <a:ext cx="7772400" cy="4800600"/>
          </a:xfrm>
        </p:spPr>
        <p:txBody>
          <a:bodyPr/>
          <a:lstStyle/>
          <a:p>
            <a:pPr marL="0" indent="0">
              <a:buNone/>
            </a:pPr>
            <a:r>
              <a:rPr lang="en-GB" dirty="0" smtClean="0"/>
              <a:t>ITER:</a:t>
            </a:r>
          </a:p>
          <a:p>
            <a:pPr marL="0" indent="0">
              <a:buNone/>
            </a:pPr>
            <a:r>
              <a:rPr lang="en-GB" dirty="0"/>
              <a:t> </a:t>
            </a:r>
            <a:r>
              <a:rPr lang="en-GB" dirty="0" smtClean="0"/>
              <a:t>    the </a:t>
            </a:r>
            <a:r>
              <a:rPr lang="en-GB" dirty="0" err="1" smtClean="0"/>
              <a:t>Divertor</a:t>
            </a:r>
            <a:r>
              <a:rPr lang="en-GB" dirty="0" smtClean="0"/>
              <a:t>,</a:t>
            </a:r>
          </a:p>
          <a:p>
            <a:pPr marL="0" indent="0">
              <a:buNone/>
            </a:pPr>
            <a:r>
              <a:rPr lang="en-GB" dirty="0" smtClean="0"/>
              <a:t>Being built in</a:t>
            </a:r>
          </a:p>
          <a:p>
            <a:pPr marL="0" indent="0">
              <a:buNone/>
            </a:pPr>
            <a:r>
              <a:rPr lang="en-GB" dirty="0" smtClean="0"/>
              <a:t>Finland</a:t>
            </a:r>
          </a:p>
          <a:p>
            <a:pPr marL="0" indent="0">
              <a:buNone/>
            </a:pPr>
            <a:endParaRPr lang="en-GB" dirty="0"/>
          </a:p>
          <a:p>
            <a:pPr marL="0" indent="0">
              <a:buNone/>
            </a:pPr>
            <a:r>
              <a:rPr lang="en-GB" dirty="0" smtClean="0"/>
              <a:t>European project</a:t>
            </a:r>
          </a:p>
          <a:p>
            <a:pPr marL="0" indent="0">
              <a:buNone/>
            </a:pPr>
            <a:r>
              <a:rPr lang="en-GB" dirty="0" smtClean="0"/>
              <a:t>In </a:t>
            </a:r>
            <a:r>
              <a:rPr lang="en-GB" dirty="0" err="1" smtClean="0"/>
              <a:t>Cadarache</a:t>
            </a:r>
            <a:endParaRPr lang="en-GB" dirty="0" smtClean="0"/>
          </a:p>
          <a:p>
            <a:pPr marL="0" indent="0">
              <a:buNone/>
            </a:pPr>
            <a:r>
              <a:rPr lang="en-GB" dirty="0" smtClean="0"/>
              <a:t>Southern France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661" y="1301997"/>
            <a:ext cx="5624451" cy="45828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590" y="364998"/>
            <a:ext cx="762000" cy="618744"/>
          </a:xfrm>
          <a:prstGeom prst="rect">
            <a:avLst/>
          </a:prstGeom>
        </p:spPr>
      </p:pic>
    </p:spTree>
    <p:extLst>
      <p:ext uri="{BB962C8B-B14F-4D97-AF65-F5344CB8AC3E}">
        <p14:creationId xmlns:p14="http://schemas.microsoft.com/office/powerpoint/2010/main" val="22590893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ale-dancer_no-tag_PowerPoint_selectivedisc">
  <a:themeElements>
    <a:clrScheme name="Male-dancer_no-tag_PowerPoint_selectivedisc 2">
      <a:dk1>
        <a:srgbClr val="3B3D3C"/>
      </a:dk1>
      <a:lt1>
        <a:srgbClr val="FFFFFF"/>
      </a:lt1>
      <a:dk2>
        <a:srgbClr val="CD0921"/>
      </a:dk2>
      <a:lt2>
        <a:srgbClr val="75141C"/>
      </a:lt2>
      <a:accent1>
        <a:srgbClr val="CD0921"/>
      </a:accent1>
      <a:accent2>
        <a:srgbClr val="000000"/>
      </a:accent2>
      <a:accent3>
        <a:srgbClr val="FFFFFF"/>
      </a:accent3>
      <a:accent4>
        <a:srgbClr val="313332"/>
      </a:accent4>
      <a:accent5>
        <a:srgbClr val="E3AAAB"/>
      </a:accent5>
      <a:accent6>
        <a:srgbClr val="000000"/>
      </a:accent6>
      <a:hlink>
        <a:srgbClr val="004C84"/>
      </a:hlink>
      <a:folHlink>
        <a:srgbClr val="60A8D1"/>
      </a:folHlink>
    </a:clrScheme>
    <a:fontScheme name="Male-dancer_no-tag_PowerPoint_selectivedisc">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Male-dancer_no-tag_PowerPoint_selectivedisc 1">
        <a:dk1>
          <a:srgbClr val="75141C"/>
        </a:dk1>
        <a:lt1>
          <a:srgbClr val="A1A4A3"/>
        </a:lt1>
        <a:dk2>
          <a:srgbClr val="000000"/>
        </a:dk2>
        <a:lt2>
          <a:srgbClr val="FFFFFF"/>
        </a:lt2>
        <a:accent1>
          <a:srgbClr val="CD0921"/>
        </a:accent1>
        <a:accent2>
          <a:srgbClr val="626464"/>
        </a:accent2>
        <a:accent3>
          <a:srgbClr val="AAAAAA"/>
        </a:accent3>
        <a:accent4>
          <a:srgbClr val="898B8B"/>
        </a:accent4>
        <a:accent5>
          <a:srgbClr val="E3AAAB"/>
        </a:accent5>
        <a:accent6>
          <a:srgbClr val="585A5A"/>
        </a:accent6>
        <a:hlink>
          <a:srgbClr val="004C84"/>
        </a:hlink>
        <a:folHlink>
          <a:srgbClr val="60A8D1"/>
        </a:folHlink>
      </a:clrScheme>
      <a:clrMap bg1="dk2" tx1="lt1" bg2="dk1" tx2="lt2" accent1="accent1" accent2="accent2" accent3="accent3" accent4="accent4" accent5="accent5" accent6="accent6" hlink="hlink" folHlink="folHlink"/>
    </a:extraClrScheme>
    <a:extraClrScheme>
      <a:clrScheme name="Male-dancer_no-tag_PowerPoint_selectivedisc 2">
        <a:dk1>
          <a:srgbClr val="3B3D3C"/>
        </a:dk1>
        <a:lt1>
          <a:srgbClr val="FFFFFF"/>
        </a:lt1>
        <a:dk2>
          <a:srgbClr val="CD0921"/>
        </a:dk2>
        <a:lt2>
          <a:srgbClr val="75141C"/>
        </a:lt2>
        <a:accent1>
          <a:srgbClr val="CD0921"/>
        </a:accent1>
        <a:accent2>
          <a:srgbClr val="000000"/>
        </a:accent2>
        <a:accent3>
          <a:srgbClr val="FFFFFF"/>
        </a:accent3>
        <a:accent4>
          <a:srgbClr val="313332"/>
        </a:accent4>
        <a:accent5>
          <a:srgbClr val="E3AAAB"/>
        </a:accent5>
        <a:accent6>
          <a:srgbClr val="000000"/>
        </a:accent6>
        <a:hlink>
          <a:srgbClr val="004C84"/>
        </a:hlink>
        <a:folHlink>
          <a:srgbClr val="60A8D1"/>
        </a:folHlink>
      </a:clrScheme>
      <a:clrMap bg1="lt1" tx1="dk1" bg2="lt2" tx2="dk2" accent1="accent1" accent2="accent2" accent3="accent3" accent4="accent4" accent5="accent5" accent6="accent6" hlink="hlink" folHlink="folHlink"/>
    </a:extraClrScheme>
    <a:extraClrScheme>
      <a:clrScheme name="Male-dancer_no-tag_PowerPoint_selectivedisc 3">
        <a:dk1>
          <a:srgbClr val="75141C"/>
        </a:dk1>
        <a:lt1>
          <a:srgbClr val="B7C8DD"/>
        </a:lt1>
        <a:dk2>
          <a:srgbClr val="000000"/>
        </a:dk2>
        <a:lt2>
          <a:srgbClr val="FFFFFF"/>
        </a:lt2>
        <a:accent1>
          <a:srgbClr val="CD0921"/>
        </a:accent1>
        <a:accent2>
          <a:srgbClr val="626464"/>
        </a:accent2>
        <a:accent3>
          <a:srgbClr val="AAAAAA"/>
        </a:accent3>
        <a:accent4>
          <a:srgbClr val="9CAABD"/>
        </a:accent4>
        <a:accent5>
          <a:srgbClr val="E3AAAB"/>
        </a:accent5>
        <a:accent6>
          <a:srgbClr val="585A5A"/>
        </a:accent6>
        <a:hlink>
          <a:srgbClr val="004C84"/>
        </a:hlink>
        <a:folHlink>
          <a:srgbClr val="60A8D1"/>
        </a:folHlink>
      </a:clrScheme>
      <a:clrMap bg1="dk2" tx1="lt1" bg2="dk1" tx2="lt2" accent1="accent1" accent2="accent2" accent3="accent3" accent4="accent4" accent5="accent5" accent6="accent6" hlink="hlink" folHlink="folHlink"/>
    </a:extraClrScheme>
    <a:extraClrScheme>
      <a:clrScheme name="Male-dancer_no-tag_PowerPoint_selectivedisc 4">
        <a:dk1>
          <a:srgbClr val="75141C"/>
        </a:dk1>
        <a:lt1>
          <a:srgbClr val="92C5EB"/>
        </a:lt1>
        <a:dk2>
          <a:srgbClr val="000000"/>
        </a:dk2>
        <a:lt2>
          <a:srgbClr val="DCDDDE"/>
        </a:lt2>
        <a:accent1>
          <a:srgbClr val="CD0921"/>
        </a:accent1>
        <a:accent2>
          <a:srgbClr val="626464"/>
        </a:accent2>
        <a:accent3>
          <a:srgbClr val="AAAAAA"/>
        </a:accent3>
        <a:accent4>
          <a:srgbClr val="7CA8C9"/>
        </a:accent4>
        <a:accent5>
          <a:srgbClr val="E3AAAB"/>
        </a:accent5>
        <a:accent6>
          <a:srgbClr val="585A5A"/>
        </a:accent6>
        <a:hlink>
          <a:srgbClr val="004C84"/>
        </a:hlink>
        <a:folHlink>
          <a:srgbClr val="60A8D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le-dancer_no-tag_PowerPoint_selectivedisc 4">
    <a:dk1>
      <a:srgbClr val="75141C"/>
    </a:dk1>
    <a:lt1>
      <a:srgbClr val="92C5EB"/>
    </a:lt1>
    <a:dk2>
      <a:srgbClr val="000000"/>
    </a:dk2>
    <a:lt2>
      <a:srgbClr val="DCDDDE"/>
    </a:lt2>
    <a:accent1>
      <a:srgbClr val="CD0921"/>
    </a:accent1>
    <a:accent2>
      <a:srgbClr val="626464"/>
    </a:accent2>
    <a:accent3>
      <a:srgbClr val="AAAAAA"/>
    </a:accent3>
    <a:accent4>
      <a:srgbClr val="7CA8C9"/>
    </a:accent4>
    <a:accent5>
      <a:srgbClr val="E3AAAB"/>
    </a:accent5>
    <a:accent6>
      <a:srgbClr val="585A5A"/>
    </a:accent6>
    <a:hlink>
      <a:srgbClr val="004C84"/>
    </a:hlink>
    <a:folHlink>
      <a:srgbClr val="60A8D1"/>
    </a:folHlink>
  </a:clrScheme>
</a:themeOverride>
</file>

<file path=docProps/app.xml><?xml version="1.0" encoding="utf-8"?>
<Properties xmlns="http://schemas.openxmlformats.org/officeDocument/2006/extended-properties" xmlns:vt="http://schemas.openxmlformats.org/officeDocument/2006/docPropsVTypes">
  <Template/>
  <TotalTime>13201</TotalTime>
  <Words>1252</Words>
  <Application>Microsoft Office PowerPoint</Application>
  <PresentationFormat>On-screen Show (4:3)</PresentationFormat>
  <Paragraphs>159</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Osaka</vt:lpstr>
      <vt:lpstr>Arial</vt:lpstr>
      <vt:lpstr>Times</vt:lpstr>
      <vt:lpstr>Male-dancer_no-tag_PowerPoint_selectivedisc</vt:lpstr>
      <vt:lpstr> </vt:lpstr>
      <vt:lpstr>The Matrix </vt:lpstr>
      <vt:lpstr>An interlude</vt:lpstr>
      <vt:lpstr>For the whole of Recorded History starting with cuneiform</vt:lpstr>
      <vt:lpstr>Modern times;Compact Disc Bits or Pits</vt:lpstr>
      <vt:lpstr>To the present day</vt:lpstr>
      <vt:lpstr>Education</vt:lpstr>
      <vt:lpstr>The Big Challenges</vt:lpstr>
      <vt:lpstr>The Big Challenges</vt:lpstr>
      <vt:lpstr>The Big Challenges</vt:lpstr>
      <vt:lpstr>The Big Challenges</vt:lpstr>
      <vt:lpstr>PowerPoint Presentation</vt:lpstr>
      <vt:lpstr>Digitisation</vt:lpstr>
      <vt:lpstr>Visualisation</vt:lpstr>
      <vt:lpstr>STEM</vt:lpstr>
      <vt:lpstr>The STEM solution</vt:lpstr>
      <vt:lpstr>The T in STEM</vt:lpstr>
      <vt:lpstr>Coding</vt:lpstr>
      <vt:lpstr>PowerPoint Presentation</vt:lpstr>
      <vt:lpstr>PowerPoint Presentation</vt:lpstr>
      <vt:lpstr>PowerPoint Presentation</vt:lpstr>
    </vt:vector>
  </TitlesOfParts>
  <Company>TI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 User</dc:creator>
  <cp:lastModifiedBy>Galloway I.</cp:lastModifiedBy>
  <cp:revision>322</cp:revision>
  <dcterms:created xsi:type="dcterms:W3CDTF">2009-06-27T20:56:06Z</dcterms:created>
  <dcterms:modified xsi:type="dcterms:W3CDTF">2017-10-13T09:32:11Z</dcterms:modified>
</cp:coreProperties>
</file>