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74" r:id="rId9"/>
    <p:sldId id="263" r:id="rId10"/>
    <p:sldId id="275" r:id="rId11"/>
    <p:sldId id="276" r:id="rId12"/>
    <p:sldId id="273" r:id="rId13"/>
    <p:sldId id="277" r:id="rId14"/>
    <p:sldId id="278" r:id="rId15"/>
    <p:sldId id="266" r:id="rId16"/>
    <p:sldId id="279" r:id="rId17"/>
    <p:sldId id="264" r:id="rId18"/>
    <p:sldId id="265" r:id="rId19"/>
    <p:sldId id="269" r:id="rId20"/>
    <p:sldId id="280" r:id="rId21"/>
    <p:sldId id="281" r:id="rId22"/>
    <p:sldId id="271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6154" autoAdjust="0"/>
    <p:restoredTop sz="94660"/>
  </p:normalViewPr>
  <p:slideViewPr>
    <p:cSldViewPr>
      <p:cViewPr varScale="1">
        <p:scale>
          <a:sx n="129" d="100"/>
          <a:sy n="129" d="100"/>
        </p:scale>
        <p:origin x="2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87F0E-1EC1-1E49-B1AF-86B9B08BBE8C}" type="datetimeFigureOut">
              <a:rPr lang="nl-NL" smtClean="0"/>
              <a:t>26-07-17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8BDC-C67A-AB4C-8A2C-EEAA2EECE3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69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6A53-9E2E-4D28-9D79-8CD493B18DE3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7829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B0D8-6C6C-487A-B77B-AFDBF6805EB5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0423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6532E-4E1F-4EDF-91D0-9D80633A88F5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9824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81E40-B2A0-489E-86B3-38F8B1F2513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596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4D60-4002-40FA-832A-AF64D3FE4734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4741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7207-1820-4B67-9E37-9E2BD388D7F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0098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A780-84D8-4C00-8540-E93D8827EB32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5907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6E4A-A34A-4BC5-A8B0-F6872DCAF756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9631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12DBB-860E-4FDF-9D51-44BF59BF030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463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1AF9F-074E-458D-9428-C7A7C45275EF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840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F9C2-BDF9-4F9C-9475-6C28198351E2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371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CB0EFC-F8D8-44D8-89F2-998C38FE44C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5.png"/><Relationship Id="rId5" Type="http://schemas.openxmlformats.org/officeDocument/2006/relationships/image" Target="../media/image25.JP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" descr="achtergrond voor 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Functies met een parameter</a:t>
            </a: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De GR als </a:t>
            </a:r>
            <a:r>
              <a:rPr lang="nl-NL" altLang="nl-NL" dirty="0" smtClean="0"/>
              <a:t>onderzoekshulpmiddel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 smtClean="0"/>
              <a:t>Begin om 19.30</a:t>
            </a:r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nl-NL" altLang="nl-NL" dirty="0"/>
                  <a:t>Invoeren vergt een aandachtspunt. De Nspire werkt met </a:t>
                </a:r>
                <a:r>
                  <a:rPr lang="nl-NL" altLang="nl-NL" dirty="0" err="1"/>
                  <a:t>meerlettervariabelen</a:t>
                </a:r>
                <a:r>
                  <a:rPr lang="nl-NL" altLang="nl-NL" dirty="0"/>
                  <a:t>. 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AX is één variabele. De functie 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f1(x)=</a:t>
                </a:r>
                <a14:m>
                  <m:oMath xmlns:m="http://schemas.openxmlformats.org/officeDocument/2006/math">
                    <m:r>
                      <a:rPr lang="nl-NL" altLang="nl-NL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NL" altLang="nl-NL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altLang="nl-NL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altLang="nl-NL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altLang="nl-NL" b="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nl-NL" altLang="nl-NL" dirty="0"/>
                  <a:t> geeft </a:t>
                </a:r>
                <a:r>
                  <a:rPr lang="nl-NL" altLang="nl-NL" dirty="0" smtClean="0"/>
                  <a:t>niet wat we willen. </a:t>
                </a:r>
                <a:r>
                  <a:rPr lang="nl-NL" altLang="nl-NL" dirty="0"/>
                  <a:t>Het moet zijn: f1(x)=</a:t>
                </a:r>
                <a14:m>
                  <m:oMath xmlns:m="http://schemas.openxmlformats.org/officeDocument/2006/math"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altLang="nl-NL" b="0" i="1" dirty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nl-NL" altLang="nl-NL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altLang="nl-NL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altLang="nl-NL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altLang="nl-NL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nl-NL" altLang="nl-NL" dirty="0"/>
                  <a:t> dus met een maalteken.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De </a:t>
                </a:r>
                <a:r>
                  <a:rPr lang="nl-NL" altLang="nl-NL" dirty="0" smtClean="0"/>
                  <a:t>GR </a:t>
                </a:r>
                <a:r>
                  <a:rPr lang="nl-NL" altLang="nl-NL" dirty="0"/>
                  <a:t>vraagt nu of je een schuifbalk </a:t>
                </a:r>
                <a:r>
                  <a:rPr lang="nl-NL" altLang="nl-NL" dirty="0" smtClean="0"/>
                  <a:t>voor a wilt </a:t>
                </a:r>
                <a:r>
                  <a:rPr lang="nl-NL" altLang="nl-NL" dirty="0"/>
                  <a:t>hebben.</a:t>
                </a:r>
              </a:p>
            </p:txBody>
          </p:sp>
        </mc:Choice>
        <mc:Fallback xmlns="">
          <p:sp>
            <p:nvSpPr>
              <p:cNvPr id="307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  <a:blipFill rotWithShape="0">
                <a:blip r:embed="rId4"/>
                <a:stretch>
                  <a:fillRect l="-1852" t="-1752" r="-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26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nl-NL" altLang="nl-NL" dirty="0"/>
                  <a:t>Laat zien: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f1(x)=</a:t>
                </a:r>
                <a14:m>
                  <m:oMath xmlns:m="http://schemas.openxmlformats.org/officeDocument/2006/math"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nl-NL" altLang="nl-NL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altLang="nl-NL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altLang="nl-NL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altLang="nl-NL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En op een nieuwe grafiekenpagina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f2(x)=</a:t>
                </a:r>
                <a14:m>
                  <m:oMath xmlns:m="http://schemas.openxmlformats.org/officeDocument/2006/math"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nl-NL" altLang="nl-NL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altLang="nl-NL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altLang="nl-NL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altLang="nl-NL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altLang="nl-NL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</p:txBody>
          </p:sp>
        </mc:Choice>
        <mc:Fallback xmlns="">
          <p:sp>
            <p:nvSpPr>
              <p:cNvPr id="307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  <a:blipFill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14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jdelijke aanduiding voor inhoud 2" descr="Afbeelding met schermafbeelding&#10;&#10;Beschrijving is gegenereerd met zeer hoge betrouwbaarheid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4" y="1712174"/>
            <a:ext cx="2986163" cy="2249234"/>
          </a:xfrm>
        </p:spPr>
      </p:pic>
      <p:pic>
        <p:nvPicPr>
          <p:cNvPr id="5" name="Afbeelding 4" descr="Afbeelding met schermafbeelding&#10;&#10;Beschrijving is gegenereerd met zeer hoge betrouwbaarhei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30" y="1712175"/>
            <a:ext cx="2986163" cy="2249234"/>
          </a:xfrm>
          <a:prstGeom prst="rect">
            <a:avLst/>
          </a:prstGeom>
        </p:spPr>
      </p:pic>
      <p:pic>
        <p:nvPicPr>
          <p:cNvPr id="7" name="Afbeelding 6" descr="Afbeelding met schermafbeelding&#10;&#10;Beschrijving is gegenereerd met zeer hoge betrouwbaarhei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04" y="4123449"/>
            <a:ext cx="2966741" cy="2234605"/>
          </a:xfrm>
          <a:prstGeom prst="rect">
            <a:avLst/>
          </a:prstGeom>
        </p:spPr>
      </p:pic>
      <p:pic>
        <p:nvPicPr>
          <p:cNvPr id="9" name="Afbeelding 8" descr="Afbeelding met schermafbeelding&#10;&#10;Beschrijving is gegenereerd met zeer hoge betrouwbaarhei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69" y="4123449"/>
            <a:ext cx="2966741" cy="22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52675" y="2618581"/>
            <a:ext cx="44386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1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nl-NL" altLang="nl-NL" dirty="0"/>
                  <a:t>Laat zien: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Onderzoek naar bestaan van buigpunten van </a:t>
                </a:r>
                <a14:m>
                  <m:oMath xmlns:m="http://schemas.openxmlformats.org/officeDocument/2006/math"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altLang="nl-NL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alt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nl-NL" alt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altLang="nl-NL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altLang="nl-NL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nl-NL" altLang="nl-NL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altLang="nl-NL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nl-NL" altLang="nl-NL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altLang="nl-NL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nl-NL" altLang="nl-NL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altLang="nl-NL" b="0" i="0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nl-NL" altLang="nl-NL" dirty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nl-NL" altLang="nl-NL" sz="1400" dirty="0"/>
                  <a:t>G&amp;R </a:t>
                </a:r>
                <a:r>
                  <a:rPr lang="nl-NL" altLang="nl-NL" sz="1400" dirty="0" err="1"/>
                  <a:t>wisB</a:t>
                </a:r>
                <a:r>
                  <a:rPr lang="nl-NL" altLang="nl-NL" sz="1400" dirty="0"/>
                  <a:t> </a:t>
                </a:r>
                <a:r>
                  <a:rPr lang="nl-NL" altLang="nl-NL" sz="1400" dirty="0" err="1"/>
                  <a:t>hfdst</a:t>
                </a:r>
                <a:r>
                  <a:rPr lang="nl-NL" altLang="nl-NL" sz="1400" dirty="0"/>
                  <a:t> 6</a:t>
                </a:r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</p:txBody>
          </p:sp>
        </mc:Choice>
        <mc:Fallback xmlns="">
          <p:sp>
            <p:nvSpPr>
              <p:cNvPr id="307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  <a:blipFill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ijdelijke aanduiding voor inhoud 2" descr="Afbeelding met ding&#10;&#10;Beschrijving is gegenereerd met hoge betrouwbaarhei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0213" y="4114800"/>
            <a:ext cx="48101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381000" y="5029578"/>
                <a:ext cx="884889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3200" dirty="0">
                    <a:latin typeface="+mn-lt"/>
                  </a:rPr>
                  <a:t>Invoer van deze familie van functies met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32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nl-NL" sz="3200" dirty="0">
                  <a:latin typeface="+mn-lt"/>
                </a:endParaRPr>
              </a:p>
              <a:p>
                <a:r>
                  <a:rPr lang="nl-NL" sz="3200" dirty="0">
                    <a:latin typeface="+mn-lt"/>
                  </a:rPr>
                  <a:t>levert automatisch de vraag naar een schuif- </a:t>
                </a:r>
              </a:p>
              <a:p>
                <a:r>
                  <a:rPr lang="nl-NL" sz="3200" dirty="0">
                    <a:latin typeface="+mn-lt"/>
                  </a:rPr>
                  <a:t>balk voor </a:t>
                </a:r>
                <a:r>
                  <a:rPr lang="nl-NL" sz="3200" i="1" dirty="0">
                    <a:latin typeface="+mn-lt"/>
                  </a:rPr>
                  <a:t>p</a:t>
                </a:r>
                <a:r>
                  <a:rPr lang="nl-NL" sz="3200" dirty="0">
                    <a:latin typeface="+mn-lt"/>
                  </a:rPr>
                  <a:t> op.</a:t>
                </a:r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29578"/>
                <a:ext cx="8848897" cy="1569660"/>
              </a:xfrm>
              <a:prstGeom prst="rect">
                <a:avLst/>
              </a:prstGeom>
              <a:blipFill>
                <a:blip r:embed="rId6"/>
                <a:stretch>
                  <a:fillRect l="-1792" t="-5039" b="-116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71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Instellen van de schuifbalk</a:t>
            </a:r>
          </a:p>
          <a:p>
            <a:pPr marL="0" indent="0" eaLnBrk="1" hangingPunct="1">
              <a:buNone/>
            </a:pPr>
            <a:r>
              <a:rPr lang="nl-NL" altLang="nl-NL" dirty="0"/>
              <a:t>Met Ctrl-Menu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399" y="2146228"/>
            <a:ext cx="2805405" cy="211696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1" y="4638682"/>
            <a:ext cx="2739086" cy="206691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994" y="4617834"/>
            <a:ext cx="2775538" cy="20944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399" y="4575347"/>
            <a:ext cx="2831841" cy="21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9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Voeg toe: de grafieken van de eerste en de tweede afgeleide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(Wat niet werkt is f ” maken via de afgeleide van de numerieke afgeleide van f1. Gebruik de tweede afgeleide vanuit het mallen menu)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0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10168"/>
            <a:ext cx="3105150" cy="23431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410168"/>
            <a:ext cx="3105150" cy="23431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85799" y="1981200"/>
            <a:ext cx="768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Met de TI Nspire kun je documenten voorbereiden die je met een USB kabeltje razendsnel op de leerlingenmachines kunt krijgen.</a:t>
            </a:r>
          </a:p>
        </p:txBody>
      </p:sp>
    </p:spTree>
    <p:extLst>
      <p:ext uri="{BB962C8B-B14F-4D97-AF65-F5344CB8AC3E}">
        <p14:creationId xmlns:p14="http://schemas.microsoft.com/office/powerpoint/2010/main" val="304159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Nog mooi te maken met wat meetkunde.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9" y="2637111"/>
            <a:ext cx="2514600" cy="18975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04" y="2687134"/>
            <a:ext cx="2415268" cy="18225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448" y="2663807"/>
            <a:ext cx="2443843" cy="18441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603996"/>
            <a:ext cx="2492829" cy="18810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2710" y="4607106"/>
            <a:ext cx="2488708" cy="18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6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Nu is beter te begrijpen wat er berekend wordt in de uitwerking:</a:t>
            </a:r>
          </a:p>
        </p:txBody>
      </p:sp>
      <p:pic>
        <p:nvPicPr>
          <p:cNvPr id="3" name="Afbeelding 2" descr="Afbeelding met tekst&#10;&#10;Beschrijving is gegenereerd met hoge betrouwbaarhei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71342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 84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eaLnBrk="1" hangingPunct="1"/>
            <a:r>
              <a:rPr lang="nl-NL" altLang="nl-NL" dirty="0"/>
              <a:t>De app </a:t>
            </a:r>
            <a:r>
              <a:rPr lang="nl-NL" altLang="nl-NL" dirty="0" err="1"/>
              <a:t>Transfrm</a:t>
            </a:r>
            <a:r>
              <a:rPr lang="nl-NL" altLang="nl-NL" dirty="0"/>
              <a:t> is hiervoor een geschikt hulpmiddel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47219"/>
            <a:ext cx="3048000" cy="2286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4721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Een voorbeeld met rijen (</a:t>
            </a:r>
            <a:r>
              <a:rPr lang="nl-NL" altLang="nl-NL" dirty="0" err="1"/>
              <a:t>wisD</a:t>
            </a:r>
            <a:r>
              <a:rPr lang="nl-NL" altLang="nl-NL" dirty="0"/>
              <a:t>, G&amp;R, H6 vwo4)</a:t>
            </a:r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13" y="3059886"/>
            <a:ext cx="6838950" cy="27717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45" y="4876029"/>
            <a:ext cx="4696298" cy="15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Bedenk dat </a:t>
            </a:r>
            <a:r>
              <a:rPr lang="nl-NL" altLang="nl-NL" i="1" dirty="0"/>
              <a:t>k</a:t>
            </a:r>
            <a:r>
              <a:rPr lang="nl-NL" altLang="nl-NL" dirty="0"/>
              <a:t> niet al te grote en geen negatieve waarden aanneemt.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Plot y=25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Pak beginwaarde</a:t>
            </a:r>
          </a:p>
          <a:p>
            <a:pPr marL="0" indent="0" eaLnBrk="1" hangingPunct="1">
              <a:buNone/>
            </a:pPr>
            <a:r>
              <a:rPr lang="nl-NL" altLang="nl-NL" dirty="0"/>
              <a:t>en verplaats deze.</a:t>
            </a:r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005347"/>
            <a:ext cx="4914900" cy="36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60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nl-NL" altLang="nl-NL" dirty="0"/>
                  <a:t>Ook hier kunnen lijsten gebruikt worden vanuit het L&amp;S scherm</a:t>
                </a:r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Laat ook zien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𝑛𝑆𝑜𝑙𝑣𝑒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trlPr>
                            <a:rPr lang="nl-NL" altLang="nl-NL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nl-NL" altLang="nl-NL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nl-NL" altLang="nl-NL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altLang="nl-NL" dirty="0"/>
              </a:p>
            </p:txBody>
          </p:sp>
        </mc:Choice>
        <mc:Fallback xmlns="">
          <p:sp>
            <p:nvSpPr>
              <p:cNvPr id="307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  <a:blipFill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06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TI-Nspire CX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G&amp;R H6 vwo4 buigpunten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3 documenten van vorige week</a:t>
            </a:r>
          </a:p>
        </p:txBody>
      </p:sp>
    </p:spTree>
    <p:extLst>
      <p:ext uri="{BB962C8B-B14F-4D97-AF65-F5344CB8AC3E}">
        <p14:creationId xmlns:p14="http://schemas.microsoft.com/office/powerpoint/2010/main" val="4925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 84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1828800"/>
            <a:ext cx="3048000" cy="2286000"/>
          </a:xfrm>
        </p:spPr>
      </p:pic>
      <p:sp>
        <p:nvSpPr>
          <p:cNvPr id="4" name="Tekstvak 3"/>
          <p:cNvSpPr txBox="1"/>
          <p:nvPr/>
        </p:nvSpPr>
        <p:spPr>
          <a:xfrm>
            <a:off x="4114800" y="17965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Setting voor de parameters</a:t>
            </a:r>
          </a:p>
          <a:p>
            <a:r>
              <a:rPr lang="nl-NL" dirty="0"/>
              <a:t>Startwaarde en stapgrootte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0"/>
            <a:ext cx="3048000" cy="2286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114799" y="3962400"/>
            <a:ext cx="4259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Pijltjes op/neer andere parameter</a:t>
            </a:r>
          </a:p>
          <a:p>
            <a:r>
              <a:rPr lang="nl-NL" dirty="0"/>
              <a:t>Pijltjes links/rechts verlaagt/verhoogt de parameterwaarde met de stapgrootte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 84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Beperkingen:</a:t>
            </a:r>
          </a:p>
          <a:p>
            <a:pPr eaLnBrk="1" hangingPunct="1"/>
            <a:r>
              <a:rPr lang="nl-NL" altLang="nl-NL" dirty="0"/>
              <a:t>Slechts één functie tegelijk</a:t>
            </a:r>
          </a:p>
          <a:p>
            <a:pPr marL="0" indent="0" eaLnBrk="1" hangingPunct="1">
              <a:buNone/>
            </a:pPr>
            <a:r>
              <a:rPr lang="nl-NL" altLang="nl-NL" dirty="0"/>
              <a:t>Voorbeelden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0"/>
            <a:ext cx="3048000" cy="2286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8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 84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nl-NL" altLang="nl-NL" dirty="0"/>
                  <a:t>Laat zien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nl-NL" altLang="nl-NL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altLang="nl-NL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nl-NL" altLang="nl-NL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altLang="nl-NL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altLang="nl-N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altLang="nl-N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Rooster met pi/3 </a:t>
                </a:r>
                <a:r>
                  <a:rPr lang="nl-NL" altLang="nl-NL" dirty="0" smtClean="0"/>
                  <a:t>horizontaal </a:t>
                </a:r>
                <a:r>
                  <a:rPr lang="nl-NL" altLang="nl-NL" dirty="0"/>
                  <a:t>en 1 </a:t>
                </a:r>
                <a:r>
                  <a:rPr lang="nl-NL" altLang="nl-NL" dirty="0" smtClean="0"/>
                  <a:t>verticaal</a:t>
                </a:r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Play button in </a:t>
                </a:r>
                <a:r>
                  <a:rPr lang="nl-NL" altLang="nl-NL" dirty="0" err="1"/>
                  <a:t>Transfrm</a:t>
                </a: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altLang="nl-NL" b="0" i="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altLang="nl-NL" b="0" i="0" dirty="0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nl-NL" altLang="nl-NL" i="1" dirty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altLang="nl-NL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nl-NL" altLang="nl-NL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altLang="nl-NL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altLang="nl-NL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nl-NL" altLang="nl-NL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Vragen voor </a:t>
                </a:r>
                <a:r>
                  <a:rPr lang="nl-NL" altLang="nl-NL" dirty="0" err="1"/>
                  <a:t>lln</a:t>
                </a:r>
                <a:r>
                  <a:rPr lang="nl-NL" altLang="nl-NL" dirty="0"/>
                  <a:t>:…..</a:t>
                </a:r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eaLnBrk="1" hangingPunct="1"/>
                <a:endParaRPr lang="nl-NL" altLang="nl-NL" dirty="0"/>
              </a:p>
            </p:txBody>
          </p:sp>
        </mc:Choice>
        <mc:Fallback xmlns="">
          <p:sp>
            <p:nvSpPr>
              <p:cNvPr id="307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  <a:blipFill rotWithShape="0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9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 84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nl-NL" altLang="nl-NL" dirty="0"/>
                  <a:t>Waar vind je de top van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altLang="nl-NL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nl-NL" altLang="nl-NL" dirty="0">
                        <a:latin typeface="Cambria Math" panose="02040503050406030204" pitchFamily="18" charset="0"/>
                      </a:rPr>
                      <m:t>2=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NL" altLang="nl-NL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altLang="nl-NL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nl-NL" altLang="nl-NL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altLang="nl-NL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altLang="nl-NL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altLang="nl-NL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altLang="nl-NL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Bij welke waarde(n) krijg je nu juist geen parabool?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Bij welke waarde(n) krijg je een bergparabool? 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Hoe zit het met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altLang="nl-NL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nl-NL" altLang="nl-NL" dirty="0">
                        <a:latin typeface="Cambria Math" panose="02040503050406030204" pitchFamily="18" charset="0"/>
                      </a:rPr>
                      <m:t>2=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NL" altLang="nl-NL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altLang="nl-NL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nl-NL" altLang="nl-NL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altLang="nl-NL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altLang="nl-NL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altLang="nl-NL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altLang="nl-NL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…</a:t>
                </a:r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eaLnBrk="1" hangingPunct="1"/>
                <a:endParaRPr lang="nl-NL" altLang="nl-NL" dirty="0"/>
              </a:p>
            </p:txBody>
          </p:sp>
        </mc:Choice>
        <mc:Fallback xmlns="">
          <p:sp>
            <p:nvSpPr>
              <p:cNvPr id="307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  <a:blipFill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91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 84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nl-NL" altLang="nl-NL" dirty="0"/>
                  <a:t>Alternatieven bij transformaties: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altLang="nl-NL" dirty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altLang="nl-NL" b="0" i="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altLang="nl-NL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altLang="nl-NL" i="1" dirty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altLang="nl-NL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altLang="nl-NL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altLang="nl-NL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altLang="nl-NL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nl-NL" altLang="nl-NL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altLang="nl-NL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altLang="nl-NL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Bestudeer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altLang="nl-NL" dirty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altLang="nl-NL" dirty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nl-NL" altLang="nl-NL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altLang="nl-NL" b="0" i="1" dirty="0" smtClean="0"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nl-NL" altLang="nl-NL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altLang="nl-NL" b="0" i="1" dirty="0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altLang="nl-NL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nl-NL" altLang="nl-NL" dirty="0">
                        <a:latin typeface="Cambria Math" panose="02040503050406030204" pitchFamily="18" charset="0"/>
                      </a:rPr>
                      <m:t>2=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1(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altLang="nl-NL" i="1" dirty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nl-NL" altLang="nl-NL" dirty="0"/>
                  <a:t>+3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altLang="nl-NL" dirty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altLang="nl-NL" dirty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nl-NL" altLang="nl-NL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nl-NL" altLang="nl-NL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nl-NL" altLang="nl-NL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altLang="nl-NL" dirty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altLang="nl-NL" dirty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altLang="nl-NL" i="1" dirty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nl-NL" altLang="nl-NL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nl-NL" altLang="nl-NL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altLang="nl-NL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altLang="nl-NL" b="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eaLnBrk="1" hangingPunct="1"/>
                <a:endParaRPr lang="nl-NL" altLang="nl-NL" dirty="0"/>
              </a:p>
            </p:txBody>
          </p:sp>
        </mc:Choice>
        <mc:Fallback xmlns="">
          <p:sp>
            <p:nvSpPr>
              <p:cNvPr id="307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  <a:blipFill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78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 84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Ook kun je lijsten gebruiken</a:t>
            </a:r>
          </a:p>
          <a:p>
            <a:pPr marL="0" indent="0" eaLnBrk="1" hangingPunct="1">
              <a:buNone/>
            </a:pPr>
            <a:r>
              <a:rPr lang="nl-NL" altLang="nl-NL" dirty="0"/>
              <a:t>Met STAT – EDIT kun je de lijsten invoeren</a:t>
            </a:r>
          </a:p>
          <a:p>
            <a:pPr marL="0" indent="0" eaLnBrk="1" hangingPunct="1">
              <a:buNone/>
            </a:pPr>
            <a:r>
              <a:rPr lang="nl-NL" altLang="nl-NL" dirty="0"/>
              <a:t>Vb1: L1={-3,-2,-1,0,1,2,3} en y1=L1x+2</a:t>
            </a:r>
          </a:p>
          <a:p>
            <a:pPr marL="0" indent="0" eaLnBrk="1" hangingPunct="1">
              <a:buNone/>
            </a:pPr>
            <a:r>
              <a:rPr lang="nl-NL" altLang="nl-NL" dirty="0"/>
              <a:t>Vb2: nu met L2={6,4,2,0,-2,-4,-6} wel even lange lijsten nodig in </a:t>
            </a:r>
            <a:r>
              <a:rPr lang="nl-NL" altLang="nl-NL" dirty="0" smtClean="0"/>
              <a:t>y2=L1x+L2</a:t>
            </a:r>
          </a:p>
          <a:p>
            <a:pPr marL="0" indent="0" eaLnBrk="1" hangingPunct="1">
              <a:buNone/>
            </a:pPr>
            <a:r>
              <a:rPr lang="nl-NL" altLang="nl-NL" dirty="0" smtClean="0"/>
              <a:t>Dan krijg je meerdere grafieken in één scherm.</a:t>
            </a: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60645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De TI 84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5926138"/>
            <a:ext cx="769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nl-NL" altLang="nl-NL" dirty="0"/>
                  <a:t>Laat nog even zien: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De </a:t>
                </a:r>
                <a:r>
                  <a:rPr lang="nl-NL" altLang="nl-NL" dirty="0" err="1"/>
                  <a:t>solver</a:t>
                </a:r>
                <a:r>
                  <a:rPr lang="nl-NL" altLang="nl-NL" dirty="0"/>
                  <a:t> op de TI84 CE</a:t>
                </a:r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Los op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nl-NL" altLang="nl-NL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alt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nl-NL" altLang="nl-NL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nl-NL" alt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l-NL" altLang="nl-NL" dirty="0"/>
              </a:p>
              <a:p>
                <a:pPr marL="0" indent="0" eaLnBrk="1" hangingPunct="1">
                  <a:buNone/>
                </a:pPr>
                <a:r>
                  <a:rPr lang="nl-NL" altLang="nl-NL" dirty="0"/>
                  <a:t>Math-Numerieke </a:t>
                </a:r>
                <a:r>
                  <a:rPr lang="nl-NL" altLang="nl-NL" dirty="0" err="1"/>
                  <a:t>Solver</a:t>
                </a:r>
                <a:endParaRPr lang="nl-NL" altLang="nl-NL" dirty="0"/>
              </a:p>
              <a:p>
                <a:pPr marL="0" indent="0" eaLnBrk="1" hangingPunct="1">
                  <a:buNone/>
                </a:pPr>
                <a:endParaRPr lang="nl-NL" altLang="nl-NL" dirty="0"/>
              </a:p>
              <a:p>
                <a:pPr eaLnBrk="1" hangingPunct="1"/>
                <a:endParaRPr lang="nl-NL" altLang="nl-NL" dirty="0"/>
              </a:p>
            </p:txBody>
          </p:sp>
        </mc:Choice>
        <mc:Fallback xmlns="">
          <p:sp>
            <p:nvSpPr>
              <p:cNvPr id="307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27238"/>
                <a:ext cx="8229600" cy="4525962"/>
              </a:xfrm>
              <a:blipFill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784549"/>
            <a:ext cx="2540000" cy="1905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572000"/>
            <a:ext cx="3048000" cy="2286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53921"/>
            <a:ext cx="3048000" cy="2286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602883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916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667</Words>
  <Application>Microsoft Macintosh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Kantoorthema</vt:lpstr>
      <vt:lpstr>Functies met een parameter</vt:lpstr>
      <vt:lpstr>De TI 84</vt:lpstr>
      <vt:lpstr>De TI 84</vt:lpstr>
      <vt:lpstr>De TI 84</vt:lpstr>
      <vt:lpstr>De TI 84</vt:lpstr>
      <vt:lpstr>De TI 84</vt:lpstr>
      <vt:lpstr>De TI 84</vt:lpstr>
      <vt:lpstr>De TI 84</vt:lpstr>
      <vt:lpstr>De TI 84</vt:lpstr>
      <vt:lpstr>De TI-Nspire CX</vt:lpstr>
      <vt:lpstr>De TI-Nspire CX</vt:lpstr>
      <vt:lpstr>De TI-Nspire CX</vt:lpstr>
      <vt:lpstr>De TI-Nspire CX</vt:lpstr>
      <vt:lpstr>De TI-Nspire CX</vt:lpstr>
      <vt:lpstr>De TI-Nspire CX</vt:lpstr>
      <vt:lpstr>De TI-Nspire CX</vt:lpstr>
      <vt:lpstr>De TI-Nspire CX</vt:lpstr>
      <vt:lpstr>De TI-Nspire CX</vt:lpstr>
      <vt:lpstr>De TI-Nspire CX</vt:lpstr>
      <vt:lpstr>De TI-Nspire CX</vt:lpstr>
      <vt:lpstr>De TI-Nspire CX</vt:lpstr>
      <vt:lpstr>De TI-Nspire CX</vt:lpstr>
      <vt:lpstr>De TI-Nspire CX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epi van winsen</dc:creator>
  <cp:lastModifiedBy>Koen Stulens</cp:lastModifiedBy>
  <cp:revision>19</cp:revision>
  <cp:lastPrinted>2017-06-12T08:40:29Z</cp:lastPrinted>
  <dcterms:created xsi:type="dcterms:W3CDTF">2014-10-03T16:31:27Z</dcterms:created>
  <dcterms:modified xsi:type="dcterms:W3CDTF">2017-07-26T08:32:36Z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