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Ubuntu" panose="020B060402020202020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Maven Pro"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2" d="100"/>
          <a:sy n="152" d="100"/>
        </p:scale>
        <p:origin x="-360"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031804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logs.worldbank.org/opendata/improving-pathway-school-stem-careers-girls-and-wom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49da968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49da968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4a9cb3cf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4a9cb3cf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Split in half small group discussion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3d0e2159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3d0e215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49da96861_0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49da96861_0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 what else would you add as a benefit?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5b72cdd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5b72cdd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49da96861_0_1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49da96861_0_1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b72cdda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b72cdd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9da96861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9da96861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9da96861_0_1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9da96861_0_1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for participation We think your perspective in this is valuable and would you mind sharing with the group?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4a9cb3cfe_0_1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4a9cb3cfe_0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a picture or word description of what you think of people that work within the STEM field. Share out images/text with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a9cb3cfe_0_1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a9cb3cfe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4a9cb3cf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4a9cb3cf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9da96861_0_1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9da96861_0_1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530cb4c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530cb4c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 group discussion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49da96861_0_1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49da96861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https://blogs.worldbank.org/opendata/improving-pathway-school-stem-careers-girls-and-women</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3d0e2159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3d0e2159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457200" y="57150"/>
            <a:ext cx="8229600" cy="857400"/>
          </a:xfrm>
          <a:prstGeom prst="rect">
            <a:avLst/>
          </a:prstGeom>
          <a:noFill/>
          <a:ln>
            <a:noFill/>
          </a:ln>
        </p:spPr>
        <p:txBody>
          <a:bodyPr spcFirstLastPara="1" wrap="square" lIns="91425" tIns="91425" rIns="91425" bIns="91425" anchor="ctr" anchorCtr="0"/>
          <a:lstStyle>
            <a:lvl1pPr lvl="0" algn="l" rtl="0">
              <a:spcBef>
                <a:spcPts val="0"/>
              </a:spcBef>
              <a:spcAft>
                <a:spcPts val="0"/>
              </a:spcAft>
              <a:buClr>
                <a:schemeClr val="accent1"/>
              </a:buClr>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5" name="Google Shape;275;p13"/>
          <p:cNvSpPr txBox="1">
            <a:spLocks noGrp="1"/>
          </p:cNvSpPr>
          <p:nvPr>
            <p:ph type="body" idx="1"/>
          </p:nvPr>
        </p:nvSpPr>
        <p:spPr>
          <a:xfrm>
            <a:off x="457200" y="1085850"/>
            <a:ext cx="8229600" cy="3372000"/>
          </a:xfrm>
          <a:prstGeom prst="rect">
            <a:avLst/>
          </a:prstGeom>
          <a:noFill/>
          <a:ln>
            <a:noFill/>
          </a:ln>
        </p:spPr>
        <p:txBody>
          <a:bodyPr spcFirstLastPara="1" wrap="square" lIns="91425" tIns="91425" rIns="91425" bIns="91425" anchor="t" anchorCtr="0"/>
          <a:lstStyle>
            <a:lvl1pPr marL="457200" lvl="0" indent="-311150" algn="l" rtl="0">
              <a:spcBef>
                <a:spcPts val="600"/>
              </a:spcBef>
              <a:spcAft>
                <a:spcPts val="0"/>
              </a:spcAft>
              <a:buSzPts val="1300"/>
              <a:buFont typeface="Merriweather Sans"/>
              <a:buChar char="»"/>
              <a:defRPr/>
            </a:lvl1pPr>
            <a:lvl2pPr marL="914400" lvl="1" indent="-298450" algn="l" rtl="0">
              <a:spcBef>
                <a:spcPts val="1600"/>
              </a:spcBef>
              <a:spcAft>
                <a:spcPts val="0"/>
              </a:spcAft>
              <a:buSzPts val="1100"/>
              <a:buFont typeface="Merriweather Sans"/>
              <a:buChar char="»"/>
              <a:defRPr/>
            </a:lvl2pPr>
            <a:lvl3pPr marL="1371600" lvl="2" indent="-298450" algn="l" rtl="0">
              <a:spcBef>
                <a:spcPts val="1600"/>
              </a:spcBef>
              <a:spcAft>
                <a:spcPts val="0"/>
              </a:spcAft>
              <a:buClr>
                <a:schemeClr val="dk1"/>
              </a:buClr>
              <a:buSzPts val="1100"/>
              <a:buFont typeface="Merriweather Sans"/>
              <a:buChar char="»"/>
              <a:defRPr/>
            </a:lvl3pPr>
            <a:lvl4pPr marL="1828800" lvl="3" indent="-298450" algn="l" rtl="0">
              <a:spcBef>
                <a:spcPts val="1600"/>
              </a:spcBef>
              <a:spcAft>
                <a:spcPts val="0"/>
              </a:spcAft>
              <a:buClr>
                <a:schemeClr val="dk1"/>
              </a:buClr>
              <a:buSzPts val="1100"/>
              <a:buFont typeface="Merriweather Sans"/>
              <a:buChar char="»"/>
              <a:defRPr/>
            </a:lvl4pPr>
            <a:lvl5pPr marL="2286000" lvl="4" indent="-298450" algn="l" rtl="0">
              <a:spcBef>
                <a:spcPts val="1600"/>
              </a:spcBef>
              <a:spcAft>
                <a:spcPts val="0"/>
              </a:spcAft>
              <a:buClr>
                <a:schemeClr val="dk1"/>
              </a:buClr>
              <a:buSzPts val="1100"/>
              <a:buFont typeface="Merriweather Sans"/>
              <a:buChar char="»"/>
              <a:defRPr/>
            </a:lvl5pPr>
            <a:lvl6pPr marL="2743200" lvl="5" indent="-298450" algn="l" rtl="0">
              <a:spcBef>
                <a:spcPts val="1600"/>
              </a:spcBef>
              <a:spcAft>
                <a:spcPts val="0"/>
              </a:spcAft>
              <a:buClr>
                <a:schemeClr val="dk1"/>
              </a:buClr>
              <a:buSzPts val="1100"/>
              <a:buFont typeface="Arial"/>
              <a:buChar char="•"/>
              <a:defRPr/>
            </a:lvl6pPr>
            <a:lvl7pPr marL="3200400" lvl="6" indent="-298450" algn="l" rtl="0">
              <a:spcBef>
                <a:spcPts val="1600"/>
              </a:spcBef>
              <a:spcAft>
                <a:spcPts val="0"/>
              </a:spcAft>
              <a:buClr>
                <a:schemeClr val="dk1"/>
              </a:buClr>
              <a:buSzPts val="1100"/>
              <a:buFont typeface="Arial"/>
              <a:buChar char="•"/>
              <a:defRPr/>
            </a:lvl7pPr>
            <a:lvl8pPr marL="3657600" lvl="7" indent="-298450" algn="l" rtl="0">
              <a:spcBef>
                <a:spcPts val="1600"/>
              </a:spcBef>
              <a:spcAft>
                <a:spcPts val="0"/>
              </a:spcAft>
              <a:buClr>
                <a:schemeClr val="dk1"/>
              </a:buClr>
              <a:buSzPts val="1100"/>
              <a:buFont typeface="Arial"/>
              <a:buChar char="•"/>
              <a:defRPr/>
            </a:lvl8pPr>
            <a:lvl9pPr marL="4114800" lvl="8" indent="-298450" algn="l" rtl="0">
              <a:spcBef>
                <a:spcPts val="1600"/>
              </a:spcBef>
              <a:spcAft>
                <a:spcPts val="1600"/>
              </a:spcAft>
              <a:buClr>
                <a:schemeClr val="dk1"/>
              </a:buClr>
              <a:buSzPts val="1100"/>
              <a:buFont typeface="Arial"/>
              <a:buChar char="•"/>
              <a:defRPr/>
            </a:lvl9pPr>
          </a:lstStyle>
          <a:p>
            <a:endParaRPr/>
          </a:p>
        </p:txBody>
      </p:sp>
      <p:sp>
        <p:nvSpPr>
          <p:cNvPr id="276" name="Google Shape;276;p13"/>
          <p:cNvSpPr txBox="1">
            <a:spLocks noGrp="1"/>
          </p:cNvSpPr>
          <p:nvPr>
            <p:ph type="sldNum" idx="12"/>
          </p:nvPr>
        </p:nvSpPr>
        <p:spPr>
          <a:xfrm>
            <a:off x="6858000" y="4869656"/>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AEAE"/>
                </a:solidFill>
                <a:latin typeface="Arial"/>
                <a:ea typeface="Arial"/>
                <a:cs typeface="Arial"/>
                <a:sym typeface="Arial"/>
              </a:defRPr>
            </a:lvl1pPr>
            <a:lvl2pPr marL="0" marR="0" lvl="1" indent="0" algn="r" rtl="0">
              <a:spcBef>
                <a:spcPts val="0"/>
              </a:spcBef>
              <a:buNone/>
              <a:defRPr sz="1200" b="0" i="0" u="none" strike="noStrike" cap="none">
                <a:solidFill>
                  <a:srgbClr val="AEAEAE"/>
                </a:solidFill>
                <a:latin typeface="Arial"/>
                <a:ea typeface="Arial"/>
                <a:cs typeface="Arial"/>
                <a:sym typeface="Arial"/>
              </a:defRPr>
            </a:lvl2pPr>
            <a:lvl3pPr marL="0" marR="0" lvl="2" indent="0" algn="r" rtl="0">
              <a:spcBef>
                <a:spcPts val="0"/>
              </a:spcBef>
              <a:buNone/>
              <a:defRPr sz="1200" b="0" i="0" u="none" strike="noStrike" cap="none">
                <a:solidFill>
                  <a:srgbClr val="AEAEAE"/>
                </a:solidFill>
                <a:latin typeface="Arial"/>
                <a:ea typeface="Arial"/>
                <a:cs typeface="Arial"/>
                <a:sym typeface="Arial"/>
              </a:defRPr>
            </a:lvl3pPr>
            <a:lvl4pPr marL="0" marR="0" lvl="3" indent="0" algn="r" rtl="0">
              <a:spcBef>
                <a:spcPts val="0"/>
              </a:spcBef>
              <a:buNone/>
              <a:defRPr sz="1200" b="0" i="0" u="none" strike="noStrike" cap="none">
                <a:solidFill>
                  <a:srgbClr val="AEAEAE"/>
                </a:solidFill>
                <a:latin typeface="Arial"/>
                <a:ea typeface="Arial"/>
                <a:cs typeface="Arial"/>
                <a:sym typeface="Arial"/>
              </a:defRPr>
            </a:lvl4pPr>
            <a:lvl5pPr marL="0" marR="0" lvl="4" indent="0" algn="r" rtl="0">
              <a:spcBef>
                <a:spcPts val="0"/>
              </a:spcBef>
              <a:buNone/>
              <a:defRPr sz="1200" b="0" i="0" u="none" strike="noStrike" cap="none">
                <a:solidFill>
                  <a:srgbClr val="AEAEAE"/>
                </a:solidFill>
                <a:latin typeface="Arial"/>
                <a:ea typeface="Arial"/>
                <a:cs typeface="Arial"/>
                <a:sym typeface="Arial"/>
              </a:defRPr>
            </a:lvl5pPr>
            <a:lvl6pPr marL="0" marR="0" lvl="5" indent="0" algn="r" rtl="0">
              <a:spcBef>
                <a:spcPts val="0"/>
              </a:spcBef>
              <a:buNone/>
              <a:defRPr sz="1200" b="0" i="0" u="none" strike="noStrike" cap="none">
                <a:solidFill>
                  <a:srgbClr val="AEAEAE"/>
                </a:solidFill>
                <a:latin typeface="Arial"/>
                <a:ea typeface="Arial"/>
                <a:cs typeface="Arial"/>
                <a:sym typeface="Arial"/>
              </a:defRPr>
            </a:lvl6pPr>
            <a:lvl7pPr marL="0" marR="0" lvl="6" indent="0" algn="r" rtl="0">
              <a:spcBef>
                <a:spcPts val="0"/>
              </a:spcBef>
              <a:buNone/>
              <a:defRPr sz="1200" b="0" i="0" u="none" strike="noStrike" cap="none">
                <a:solidFill>
                  <a:srgbClr val="AEAEAE"/>
                </a:solidFill>
                <a:latin typeface="Arial"/>
                <a:ea typeface="Arial"/>
                <a:cs typeface="Arial"/>
                <a:sym typeface="Arial"/>
              </a:defRPr>
            </a:lvl7pPr>
            <a:lvl8pPr marL="0" marR="0" lvl="7" indent="0" algn="r" rtl="0">
              <a:spcBef>
                <a:spcPts val="0"/>
              </a:spcBef>
              <a:buNone/>
              <a:defRPr sz="1200" b="0" i="0" u="none" strike="noStrike" cap="none">
                <a:solidFill>
                  <a:srgbClr val="AEAEAE"/>
                </a:solidFill>
                <a:latin typeface="Arial"/>
                <a:ea typeface="Arial"/>
                <a:cs typeface="Arial"/>
                <a:sym typeface="Arial"/>
              </a:defRPr>
            </a:lvl8pPr>
            <a:lvl9pPr marL="0" marR="0" lvl="8" indent="0" algn="r" rtl="0">
              <a:spcBef>
                <a:spcPts val="0"/>
              </a:spcBef>
              <a:buNone/>
              <a:defRPr sz="1200" b="0" i="0" u="none" strike="noStrike" cap="none">
                <a:solidFill>
                  <a:srgbClr val="AEAEA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SI19STE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8tq2evx1i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bit.ly/SI19STE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bit.ly/SI19STE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Zyg09hv6A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subTitle" idx="1"/>
          </p:nvPr>
        </p:nvSpPr>
        <p:spPr>
          <a:xfrm>
            <a:off x="729625" y="3172900"/>
            <a:ext cx="3842400" cy="128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Jessica Kohout</a:t>
            </a:r>
            <a:endParaRPr sz="2400" b="1"/>
          </a:p>
          <a:p>
            <a:pPr marL="0" lvl="0" indent="0" algn="ctr" rtl="0">
              <a:spcBef>
                <a:spcPts val="0"/>
              </a:spcBef>
              <a:spcAft>
                <a:spcPts val="0"/>
              </a:spcAft>
              <a:buNone/>
            </a:pPr>
            <a:r>
              <a:rPr lang="en"/>
              <a:t>Reservoir High School, US</a:t>
            </a:r>
            <a:endParaRPr/>
          </a:p>
          <a:p>
            <a:pPr marL="0" lvl="0" indent="0" algn="ctr" rtl="0">
              <a:spcBef>
                <a:spcPts val="0"/>
              </a:spcBef>
              <a:spcAft>
                <a:spcPts val="0"/>
              </a:spcAft>
              <a:buNone/>
            </a:pPr>
            <a:r>
              <a:rPr lang="en"/>
              <a:t>jessica_kohout@hcpss.org</a:t>
            </a:r>
            <a:endParaRPr/>
          </a:p>
          <a:p>
            <a:pPr marL="0" lvl="0" indent="0" algn="ctr" rtl="0">
              <a:spcBef>
                <a:spcPts val="0"/>
              </a:spcBef>
              <a:spcAft>
                <a:spcPts val="0"/>
              </a:spcAft>
              <a:buNone/>
            </a:pPr>
            <a:r>
              <a:rPr lang="en"/>
              <a:t>@MrsKohout</a:t>
            </a:r>
            <a:endParaRPr/>
          </a:p>
        </p:txBody>
      </p:sp>
      <p:sp>
        <p:nvSpPr>
          <p:cNvPr id="282" name="Google Shape;282;p14"/>
          <p:cNvSpPr txBox="1">
            <a:spLocks noGrp="1"/>
          </p:cNvSpPr>
          <p:nvPr>
            <p:ph type="subTitle" idx="1"/>
          </p:nvPr>
        </p:nvSpPr>
        <p:spPr>
          <a:xfrm>
            <a:off x="4572025" y="3172900"/>
            <a:ext cx="3842400" cy="128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Kevin Spry</a:t>
            </a:r>
            <a:endParaRPr sz="2400" b="1"/>
          </a:p>
          <a:p>
            <a:pPr marL="0" lvl="0" indent="0" algn="ctr" rtl="0">
              <a:spcBef>
                <a:spcPts val="0"/>
              </a:spcBef>
              <a:spcAft>
                <a:spcPts val="0"/>
              </a:spcAft>
              <a:buNone/>
            </a:pPr>
            <a:r>
              <a:rPr lang="en"/>
              <a:t>Texas Instruments</a:t>
            </a:r>
            <a:endParaRPr/>
          </a:p>
          <a:p>
            <a:pPr marL="0" lvl="0" indent="0" algn="ctr" rtl="0">
              <a:spcBef>
                <a:spcPts val="0"/>
              </a:spcBef>
              <a:spcAft>
                <a:spcPts val="0"/>
              </a:spcAft>
              <a:buNone/>
            </a:pPr>
            <a:r>
              <a:rPr lang="en"/>
              <a:t>kspry@ti.com</a:t>
            </a:r>
            <a:endParaRPr/>
          </a:p>
          <a:p>
            <a:pPr marL="0" lvl="0" indent="0" algn="ctr" rtl="0">
              <a:spcBef>
                <a:spcPts val="0"/>
              </a:spcBef>
              <a:spcAft>
                <a:spcPts val="0"/>
              </a:spcAft>
              <a:buNone/>
            </a:pPr>
            <a:r>
              <a:rPr lang="en"/>
              <a:t>@kspry</a:t>
            </a:r>
            <a:endParaRPr/>
          </a:p>
        </p:txBody>
      </p:sp>
      <p:pic>
        <p:nvPicPr>
          <p:cNvPr id="283" name="Google Shape;283;p14"/>
          <p:cNvPicPr preferRelativeResize="0"/>
          <p:nvPr/>
        </p:nvPicPr>
        <p:blipFill>
          <a:blip r:embed="rId3">
            <a:alphaModFix/>
          </a:blip>
          <a:stretch>
            <a:fillRect/>
          </a:stretch>
        </p:blipFill>
        <p:spPr>
          <a:xfrm>
            <a:off x="0" y="0"/>
            <a:ext cx="9144000" cy="3219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3"/>
          <p:cNvSpPr txBox="1">
            <a:spLocks noGrp="1"/>
          </p:cNvSpPr>
          <p:nvPr>
            <p:ph type="title"/>
          </p:nvPr>
        </p:nvSpPr>
        <p:spPr>
          <a:xfrm>
            <a:off x="824000" y="763600"/>
            <a:ext cx="77037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Why Do We Care</a:t>
            </a:r>
            <a:endParaRPr/>
          </a:p>
          <a:p>
            <a:pPr marL="0" lvl="0" indent="0" algn="l" rtl="0">
              <a:spcBef>
                <a:spcPts val="0"/>
              </a:spcBef>
              <a:spcAft>
                <a:spcPts val="0"/>
              </a:spcAft>
              <a:buNone/>
            </a:pPr>
            <a:endParaRPr/>
          </a:p>
          <a:p>
            <a:pPr marL="0" lvl="0" indent="0" algn="l" rtl="0">
              <a:spcBef>
                <a:spcPts val="0"/>
              </a:spcBef>
              <a:spcAft>
                <a:spcPts val="0"/>
              </a:spcAft>
              <a:buNone/>
            </a:pPr>
            <a:r>
              <a:rPr lang="en"/>
              <a:t>Article Excerpts:</a:t>
            </a:r>
            <a:endParaRPr/>
          </a:p>
          <a:p>
            <a:pPr marL="457200" lvl="0" indent="-457200" algn="l" rtl="0">
              <a:spcBef>
                <a:spcPts val="0"/>
              </a:spcBef>
              <a:spcAft>
                <a:spcPts val="0"/>
              </a:spcAft>
              <a:buSzPts val="3600"/>
              <a:buChar char="●"/>
            </a:pPr>
            <a:r>
              <a:rPr lang="en"/>
              <a:t>Changing the Face of STEM</a:t>
            </a:r>
            <a:endParaRPr/>
          </a:p>
          <a:p>
            <a:pPr marL="457200" lvl="0" indent="-457200" algn="l" rtl="0">
              <a:spcBef>
                <a:spcPts val="0"/>
              </a:spcBef>
              <a:spcAft>
                <a:spcPts val="0"/>
              </a:spcAft>
              <a:buSzPts val="3600"/>
              <a:buChar char="●"/>
            </a:pPr>
            <a:r>
              <a:rPr lang="en"/>
              <a:t>Save our Science</a:t>
            </a:r>
            <a:endParaRPr/>
          </a:p>
        </p:txBody>
      </p:sp>
      <p:sp>
        <p:nvSpPr>
          <p:cNvPr id="336" name="Google Shape;336;p23"/>
          <p:cNvSpPr txBox="1"/>
          <p:nvPr/>
        </p:nvSpPr>
        <p:spPr>
          <a:xfrm>
            <a:off x="1110550" y="4384500"/>
            <a:ext cx="6216300" cy="56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u="sng">
                <a:solidFill>
                  <a:schemeClr val="accent5"/>
                </a:solidFill>
                <a:latin typeface="Nunito"/>
                <a:ea typeface="Nunito"/>
                <a:cs typeface="Nunito"/>
                <a:sym typeface="Nunito"/>
                <a:hlinkClick r:id="rId3"/>
              </a:rPr>
              <a:t>http://bit.ly/SI19STEM</a:t>
            </a: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are the benefits to a diverse STEM field?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of a Diverse STEM field</a:t>
            </a:r>
            <a:endParaRPr/>
          </a:p>
        </p:txBody>
      </p:sp>
      <p:pic>
        <p:nvPicPr>
          <p:cNvPr id="347" name="Google Shape;347;p25" descr="Go behind-the-scenes with Janelle Monáe and author of Hidden Figures, Margot Lee Shetterly, as they talk about the inspiring true story of three unsung STEM heroes during the Space Race. Hear from Leah Gilliam from (Girls Who Code) and Lindsay-Rae McIntyre (IBM’s Chief Diversity Officer) as they share their perspectives on diversity in STEM." title="Revealing Hidden Figures of STEM">
            <a:hlinkClick r:id="rId3"/>
          </p:cNvPr>
          <p:cNvPicPr preferRelativeResize="0"/>
          <p:nvPr/>
        </p:nvPicPr>
        <p:blipFill>
          <a:blip r:embed="rId4">
            <a:alphaModFix/>
          </a:blip>
          <a:stretch>
            <a:fillRect/>
          </a:stretch>
        </p:blipFill>
        <p:spPr>
          <a:xfrm>
            <a:off x="2229400" y="1350225"/>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title"/>
          </p:nvPr>
        </p:nvSpPr>
        <p:spPr>
          <a:xfrm>
            <a:off x="406550" y="353550"/>
            <a:ext cx="7569600" cy="358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Why is it happening?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Small Group Activity</a:t>
            </a:r>
            <a:endParaRPr/>
          </a:p>
          <a:p>
            <a:pPr marL="457200" lvl="0" indent="-457200" algn="l" rtl="0">
              <a:spcBef>
                <a:spcPts val="0"/>
              </a:spcBef>
              <a:spcAft>
                <a:spcPts val="0"/>
              </a:spcAft>
              <a:buSzPts val="3600"/>
              <a:buChar char="●"/>
            </a:pPr>
            <a:r>
              <a:rPr lang="en"/>
              <a:t>Why is it happening 1, 2, 3</a:t>
            </a:r>
            <a:endParaRPr/>
          </a:p>
        </p:txBody>
      </p:sp>
      <p:sp>
        <p:nvSpPr>
          <p:cNvPr id="353" name="Google Shape;353;p26"/>
          <p:cNvSpPr txBox="1"/>
          <p:nvPr/>
        </p:nvSpPr>
        <p:spPr>
          <a:xfrm>
            <a:off x="1110550" y="4384500"/>
            <a:ext cx="6216300" cy="56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u="sng">
                <a:solidFill>
                  <a:schemeClr val="accent5"/>
                </a:solidFill>
                <a:latin typeface="Nunito"/>
                <a:ea typeface="Nunito"/>
                <a:cs typeface="Nunito"/>
                <a:sym typeface="Nunito"/>
                <a:hlinkClick r:id="rId3"/>
              </a:rPr>
              <a:t>http://bit.ly/SI19STEM</a:t>
            </a:r>
            <a:endParaRPr>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body" idx="1"/>
          </p:nvPr>
        </p:nvSpPr>
        <p:spPr>
          <a:xfrm>
            <a:off x="1303800" y="1436225"/>
            <a:ext cx="7030500" cy="30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Read article Pathways to Change</a:t>
            </a:r>
            <a:endParaRPr sz="2200"/>
          </a:p>
          <a:p>
            <a:pPr marL="0" lvl="0" indent="0" algn="l" rtl="0">
              <a:spcBef>
                <a:spcPts val="1600"/>
              </a:spcBef>
              <a:spcAft>
                <a:spcPts val="0"/>
              </a:spcAft>
              <a:buNone/>
            </a:pPr>
            <a:endParaRPr sz="2200"/>
          </a:p>
          <a:p>
            <a:pPr marL="0" lvl="0" indent="0" algn="l" rtl="0">
              <a:spcBef>
                <a:spcPts val="1600"/>
              </a:spcBef>
              <a:spcAft>
                <a:spcPts val="1600"/>
              </a:spcAft>
              <a:buNone/>
            </a:pPr>
            <a:endParaRPr sz="2200"/>
          </a:p>
        </p:txBody>
      </p:sp>
      <p:sp>
        <p:nvSpPr>
          <p:cNvPr id="359" name="Google Shape;359;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Pathways to Change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Pathways to Change</a:t>
            </a:r>
            <a:endParaRPr/>
          </a:p>
        </p:txBody>
      </p:sp>
      <p:sp>
        <p:nvSpPr>
          <p:cNvPr id="365" name="Google Shape;365;p28"/>
          <p:cNvSpPr txBox="1">
            <a:spLocks noGrp="1"/>
          </p:cNvSpPr>
          <p:nvPr>
            <p:ph type="body" idx="1"/>
          </p:nvPr>
        </p:nvSpPr>
        <p:spPr>
          <a:xfrm>
            <a:off x="1303800" y="1436225"/>
            <a:ext cx="7030500" cy="30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This pathway starts with you!</a:t>
            </a:r>
            <a:endParaRPr sz="2200"/>
          </a:p>
          <a:p>
            <a:pPr marL="0" lvl="0" indent="0" algn="l" rtl="0">
              <a:spcBef>
                <a:spcPts val="1600"/>
              </a:spcBef>
              <a:spcAft>
                <a:spcPts val="0"/>
              </a:spcAft>
              <a:buNone/>
            </a:pPr>
            <a:r>
              <a:rPr lang="en" sz="2200"/>
              <a:t>What can you do to improve diversity in STEM?</a:t>
            </a:r>
            <a:endParaRPr sz="2200"/>
          </a:p>
          <a:p>
            <a:pPr marL="457200" lvl="0" indent="-368300" algn="l" rtl="0">
              <a:spcBef>
                <a:spcPts val="1600"/>
              </a:spcBef>
              <a:spcAft>
                <a:spcPts val="0"/>
              </a:spcAft>
              <a:buSzPts val="2200"/>
              <a:buChar char="★"/>
            </a:pPr>
            <a:r>
              <a:rPr lang="en" sz="2200"/>
              <a:t>Create a personal goal to implement within your school district.</a:t>
            </a:r>
            <a:endParaRPr sz="2200"/>
          </a:p>
          <a:p>
            <a:pPr marL="0" lvl="0" indent="0" algn="l" rtl="0">
              <a:spcBef>
                <a:spcPts val="1600"/>
              </a:spcBef>
              <a:spcAft>
                <a:spcPts val="1600"/>
              </a:spcAft>
              <a:buNone/>
            </a:pP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9"/>
          <p:cNvSpPr txBox="1">
            <a:spLocks noGrp="1"/>
          </p:cNvSpPr>
          <p:nvPr>
            <p:ph type="title"/>
          </p:nvPr>
        </p:nvSpPr>
        <p:spPr>
          <a:xfrm>
            <a:off x="1196375" y="7951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Documents and Info:</a:t>
            </a:r>
            <a:endParaRPr/>
          </a:p>
          <a:p>
            <a:pPr marL="0" lvl="0" indent="0" algn="l" rtl="0">
              <a:spcBef>
                <a:spcPts val="0"/>
              </a:spcBef>
              <a:spcAft>
                <a:spcPts val="0"/>
              </a:spcAft>
              <a:buNone/>
            </a:pPr>
            <a:endParaRPr/>
          </a:p>
        </p:txBody>
      </p:sp>
      <p:sp>
        <p:nvSpPr>
          <p:cNvPr id="371" name="Google Shape;371;p29"/>
          <p:cNvSpPr txBox="1">
            <a:spLocks noGrp="1"/>
          </p:cNvSpPr>
          <p:nvPr>
            <p:ph type="body" idx="1"/>
          </p:nvPr>
        </p:nvSpPr>
        <p:spPr>
          <a:xfrm>
            <a:off x="1196375" y="1634325"/>
            <a:ext cx="7221900" cy="25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Access to Documents:  </a:t>
            </a:r>
            <a:r>
              <a:rPr lang="en" sz="2200" u="sng">
                <a:solidFill>
                  <a:schemeClr val="hlink"/>
                </a:solidFill>
                <a:hlinkClick r:id="rId3"/>
              </a:rPr>
              <a:t>http://bit.ly/SI19STEM</a:t>
            </a:r>
            <a:r>
              <a:rPr lang="en" sz="2200"/>
              <a:t>  </a:t>
            </a:r>
            <a:endParaRPr sz="2200"/>
          </a:p>
          <a:p>
            <a:pPr marL="0" lvl="0" indent="0" algn="l" rtl="0">
              <a:spcBef>
                <a:spcPts val="1600"/>
              </a:spcBef>
              <a:spcAft>
                <a:spcPts val="0"/>
              </a:spcAft>
              <a:buNone/>
            </a:pPr>
            <a:r>
              <a:rPr lang="en" sz="2200" b="1"/>
              <a:t>Jessica Kohout </a:t>
            </a:r>
            <a:endParaRPr sz="2200" b="1"/>
          </a:p>
          <a:p>
            <a:pPr marL="0" lvl="0" indent="0" algn="l" rtl="0">
              <a:spcBef>
                <a:spcPts val="0"/>
              </a:spcBef>
              <a:spcAft>
                <a:spcPts val="0"/>
              </a:spcAft>
              <a:buNone/>
            </a:pPr>
            <a:r>
              <a:rPr lang="en" sz="2200"/>
              <a:t>Email: jessica_kohout@hcpss.org</a:t>
            </a:r>
            <a:endParaRPr sz="2200"/>
          </a:p>
          <a:p>
            <a:pPr marL="0" lvl="0" indent="0" algn="l" rtl="0">
              <a:spcBef>
                <a:spcPts val="0"/>
              </a:spcBef>
              <a:spcAft>
                <a:spcPts val="0"/>
              </a:spcAft>
              <a:buNone/>
            </a:pPr>
            <a:r>
              <a:rPr lang="en" sz="2200"/>
              <a:t>Twitter: @MrsKohout</a:t>
            </a:r>
            <a:endParaRPr sz="2200"/>
          </a:p>
          <a:p>
            <a:pPr marL="0" lvl="0" indent="0" algn="l" rtl="0">
              <a:spcBef>
                <a:spcPts val="0"/>
              </a:spcBef>
              <a:spcAft>
                <a:spcPts val="0"/>
              </a:spcAft>
              <a:buNone/>
            </a:pPr>
            <a:endParaRPr sz="2200" b="1"/>
          </a:p>
          <a:p>
            <a:pPr marL="0" lvl="0" indent="0" algn="l" rtl="0">
              <a:spcBef>
                <a:spcPts val="0"/>
              </a:spcBef>
              <a:spcAft>
                <a:spcPts val="0"/>
              </a:spcAft>
              <a:buNone/>
            </a:pPr>
            <a:r>
              <a:rPr lang="en" sz="2200" b="1"/>
              <a:t>Kevin Spry</a:t>
            </a:r>
            <a:endParaRPr sz="2200" b="1"/>
          </a:p>
          <a:p>
            <a:pPr marL="0" lvl="0" indent="0" algn="l" rtl="0">
              <a:spcBef>
                <a:spcPts val="0"/>
              </a:spcBef>
              <a:spcAft>
                <a:spcPts val="0"/>
              </a:spcAft>
              <a:buNone/>
            </a:pPr>
            <a:r>
              <a:rPr lang="en" sz="2200"/>
              <a:t>Email: kspry@ti.com</a:t>
            </a:r>
            <a:endParaRPr sz="2200"/>
          </a:p>
          <a:p>
            <a:pPr marL="0" lvl="0" indent="0" algn="l" rtl="0">
              <a:spcBef>
                <a:spcPts val="0"/>
              </a:spcBef>
              <a:spcAft>
                <a:spcPts val="0"/>
              </a:spcAft>
              <a:buNone/>
            </a:pPr>
            <a:r>
              <a:rPr lang="en" sz="2200"/>
              <a:t>Twitter: @kspry</a:t>
            </a:r>
            <a:endParaRPr sz="2200"/>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Changing the Face of STEM 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draw an engineer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7" descr="how to draw a engineer easy step by step for kids.&#10;► Please LIKE ✯ COMMENT ✯ SUBSCRIBE to My Channel to see more interesting videos !&#10;►Subscribe For More: http://www.youtube.com/c/HTDraw&#10;► My Website: http://htdraw.com&#10;► FOLLOW FACEBOOK: https://goo.gl/b1BNQ7&#10;► FOLLOW TWITTER: https://twitter.com/HTDraw1&#10;Thank you for watching video!" title="how to draw a engineer easy step by step | Easy drawing for kids">
            <a:hlinkClick r:id="rId3"/>
          </p:cNvPr>
          <p:cNvPicPr preferRelativeResize="0"/>
          <p:nvPr/>
        </p:nvPicPr>
        <p:blipFill>
          <a:blip r:embed="rId4">
            <a:alphaModFix/>
          </a:blip>
          <a:stretch>
            <a:fillRect/>
          </a:stretch>
        </p:blipFill>
        <p:spPr>
          <a:xfrm>
            <a:off x="1357950" y="237075"/>
            <a:ext cx="6326950" cy="474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457200" y="133350"/>
            <a:ext cx="8229600" cy="857400"/>
          </a:xfrm>
          <a:prstGeom prst="rect">
            <a:avLst/>
          </a:prstGeom>
          <a:solidFill>
            <a:schemeClr val="accent1"/>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Ubuntu"/>
                <a:ea typeface="Ubuntu"/>
                <a:cs typeface="Ubuntu"/>
                <a:sym typeface="Ubuntu"/>
              </a:rPr>
              <a:t>Who’s in the Room?</a:t>
            </a:r>
            <a:endParaRPr b="1">
              <a:solidFill>
                <a:srgbClr val="FFFFFF"/>
              </a:solidFill>
              <a:latin typeface="Ubuntu"/>
              <a:ea typeface="Ubuntu"/>
              <a:cs typeface="Ubuntu"/>
              <a:sym typeface="Ubuntu"/>
            </a:endParaRPr>
          </a:p>
        </p:txBody>
      </p:sp>
      <p:sp>
        <p:nvSpPr>
          <p:cNvPr id="304" name="Google Shape;304;p18"/>
          <p:cNvSpPr txBox="1">
            <a:spLocks noGrp="1"/>
          </p:cNvSpPr>
          <p:nvPr>
            <p:ph type="body" idx="1"/>
          </p:nvPr>
        </p:nvSpPr>
        <p:spPr>
          <a:xfrm>
            <a:off x="457200" y="1390650"/>
            <a:ext cx="8229600" cy="33720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600"/>
              </a:spcBef>
              <a:spcAft>
                <a:spcPts val="0"/>
              </a:spcAft>
              <a:buClr>
                <a:srgbClr val="1C4587"/>
              </a:buClr>
              <a:buSzPts val="2200"/>
              <a:buFont typeface="Ubuntu"/>
              <a:buChar char="❏"/>
            </a:pPr>
            <a:r>
              <a:rPr lang="en" sz="2200">
                <a:solidFill>
                  <a:srgbClr val="1C4587"/>
                </a:solidFill>
                <a:latin typeface="Ubuntu"/>
                <a:ea typeface="Ubuntu"/>
                <a:cs typeface="Ubuntu"/>
                <a:sym typeface="Ubuntu"/>
              </a:rPr>
              <a:t>The usual (name, location, course(s))</a:t>
            </a:r>
            <a:endParaRPr sz="2200">
              <a:solidFill>
                <a:srgbClr val="1C4587"/>
              </a:solidFill>
              <a:latin typeface="Ubuntu"/>
              <a:ea typeface="Ubuntu"/>
              <a:cs typeface="Ubuntu"/>
              <a:sym typeface="Ubuntu"/>
            </a:endParaRPr>
          </a:p>
          <a:p>
            <a:pPr marL="457200" marR="0" lvl="0" indent="-368300" algn="l" rtl="0">
              <a:lnSpc>
                <a:spcPct val="100000"/>
              </a:lnSpc>
              <a:spcBef>
                <a:spcPts val="1000"/>
              </a:spcBef>
              <a:spcAft>
                <a:spcPts val="0"/>
              </a:spcAft>
              <a:buClr>
                <a:srgbClr val="1C4587"/>
              </a:buClr>
              <a:buSzPts val="2200"/>
              <a:buFont typeface="Ubuntu"/>
              <a:buChar char="❏"/>
            </a:pPr>
            <a:r>
              <a:rPr lang="en" sz="2200">
                <a:solidFill>
                  <a:srgbClr val="1C4587"/>
                </a:solidFill>
                <a:latin typeface="Ubuntu"/>
                <a:ea typeface="Ubuntu"/>
                <a:cs typeface="Ubuntu"/>
                <a:sym typeface="Ubuntu"/>
              </a:rPr>
              <a:t>What is your experience with STEM?</a:t>
            </a:r>
            <a:endParaRPr sz="2200">
              <a:solidFill>
                <a:srgbClr val="1C4587"/>
              </a:solidFill>
              <a:latin typeface="Ubuntu"/>
              <a:ea typeface="Ubuntu"/>
              <a:cs typeface="Ubuntu"/>
              <a:sym typeface="Ubuntu"/>
            </a:endParaRPr>
          </a:p>
          <a:p>
            <a:pPr marL="457200" marR="0" lvl="0" indent="-368300" algn="l" rtl="0">
              <a:lnSpc>
                <a:spcPct val="100000"/>
              </a:lnSpc>
              <a:spcBef>
                <a:spcPts val="1000"/>
              </a:spcBef>
              <a:spcAft>
                <a:spcPts val="1000"/>
              </a:spcAft>
              <a:buClr>
                <a:schemeClr val="accent5"/>
              </a:buClr>
              <a:buSzPts val="2200"/>
              <a:buFont typeface="Ubuntu"/>
              <a:buChar char="❏"/>
            </a:pPr>
            <a:r>
              <a:rPr lang="en" sz="2200">
                <a:solidFill>
                  <a:schemeClr val="accent5"/>
                </a:solidFill>
                <a:latin typeface="Ubuntu"/>
                <a:ea typeface="Ubuntu"/>
                <a:cs typeface="Ubuntu"/>
                <a:sym typeface="Ubuntu"/>
              </a:rPr>
              <a:t>One outcome you hope for this session</a:t>
            </a:r>
            <a:endParaRPr sz="2200">
              <a:solidFill>
                <a:schemeClr val="accent5"/>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9"/>
          <p:cNvSpPr txBox="1">
            <a:spLocks noGrp="1"/>
          </p:cNvSpPr>
          <p:nvPr>
            <p:ph type="title"/>
          </p:nvPr>
        </p:nvSpPr>
        <p:spPr>
          <a:xfrm>
            <a:off x="317100" y="286525"/>
            <a:ext cx="5857800" cy="153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are common stereotypes of engineers?  </a:t>
            </a:r>
            <a:endParaRPr/>
          </a:p>
        </p:txBody>
      </p:sp>
      <p:sp>
        <p:nvSpPr>
          <p:cNvPr id="310" name="Google Shape;310;p19"/>
          <p:cNvSpPr txBox="1"/>
          <p:nvPr/>
        </p:nvSpPr>
        <p:spPr>
          <a:xfrm>
            <a:off x="611250" y="2131950"/>
            <a:ext cx="8080500" cy="26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test</a:t>
            </a:r>
            <a:endParaRPr/>
          </a:p>
          <a:p>
            <a:pPr marL="0" lvl="0" indent="0" algn="l" rtl="0">
              <a:spcBef>
                <a:spcPts val="0"/>
              </a:spcBef>
              <a:spcAft>
                <a:spcPts val="0"/>
              </a:spcAft>
              <a:buNone/>
            </a:pPr>
            <a:r>
              <a:rPr lang="en" sz="1800">
                <a:solidFill>
                  <a:srgbClr val="FFFFFF"/>
                </a:solidFill>
                <a:latin typeface="Nunito"/>
                <a:ea typeface="Nunito"/>
                <a:cs typeface="Nunito"/>
                <a:sym typeface="Nunito"/>
              </a:rPr>
              <a:t>Male, hard hat, computer, lots of play, white, team of men, glasses, middle age, nerd, gloves, hard skills, colourless, married, two children, machines, industrial, blow things up, Bob the Builder</a:t>
            </a:r>
            <a:endParaRPr sz="1800">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care? </a:t>
            </a:r>
            <a:endParaRPr/>
          </a:p>
          <a:p>
            <a:pPr marL="0" lvl="0" indent="0" algn="l" rtl="0">
              <a:spcBef>
                <a:spcPts val="0"/>
              </a:spcBef>
              <a:spcAft>
                <a:spcPts val="0"/>
              </a:spcAft>
              <a:buNone/>
            </a:pPr>
            <a:r>
              <a:rPr lang="en"/>
              <a:t>What are the costs?</a:t>
            </a:r>
            <a:endParaRPr/>
          </a:p>
        </p:txBody>
      </p:sp>
      <p:pic>
        <p:nvPicPr>
          <p:cNvPr id="316" name="Google Shape;316;p20"/>
          <p:cNvPicPr preferRelativeResize="0"/>
          <p:nvPr/>
        </p:nvPicPr>
        <p:blipFill>
          <a:blip r:embed="rId3">
            <a:alphaModFix/>
          </a:blip>
          <a:stretch>
            <a:fillRect/>
          </a:stretch>
        </p:blipFill>
        <p:spPr>
          <a:xfrm>
            <a:off x="2004125" y="1761675"/>
            <a:ext cx="4471675" cy="253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this a problem?</a:t>
            </a:r>
            <a:endParaRPr/>
          </a:p>
        </p:txBody>
      </p:sp>
      <p:sp>
        <p:nvSpPr>
          <p:cNvPr id="322" name="Google Shape;322;p21"/>
          <p:cNvSpPr txBox="1">
            <a:spLocks noGrp="1"/>
          </p:cNvSpPr>
          <p:nvPr>
            <p:ph type="body" idx="1"/>
          </p:nvPr>
        </p:nvSpPr>
        <p:spPr>
          <a:xfrm>
            <a:off x="518475" y="1358400"/>
            <a:ext cx="3800700" cy="36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Girls and boys perform the same in Math and Science in Secondary School.</a:t>
            </a:r>
            <a:endParaRPr/>
          </a:p>
        </p:txBody>
      </p:sp>
      <p:sp>
        <p:nvSpPr>
          <p:cNvPr id="323" name="Google Shape;323;p21"/>
          <p:cNvSpPr txBox="1">
            <a:spLocks noGrp="1"/>
          </p:cNvSpPr>
          <p:nvPr>
            <p:ph type="body" idx="2"/>
          </p:nvPr>
        </p:nvSpPr>
        <p:spPr>
          <a:xfrm>
            <a:off x="4319175" y="1330100"/>
            <a:ext cx="4439400" cy="320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Even with high rate of enrollment and graduation rates at the University level, women are less likely to major in a STEM field.</a:t>
            </a:r>
            <a:endParaRPr/>
          </a:p>
        </p:txBody>
      </p:sp>
      <p:pic>
        <p:nvPicPr>
          <p:cNvPr id="324" name="Google Shape;324;p21"/>
          <p:cNvPicPr preferRelativeResize="0"/>
          <p:nvPr/>
        </p:nvPicPr>
        <p:blipFill>
          <a:blip r:embed="rId3">
            <a:alphaModFix/>
          </a:blip>
          <a:stretch>
            <a:fillRect/>
          </a:stretch>
        </p:blipFill>
        <p:spPr>
          <a:xfrm>
            <a:off x="619250" y="2006262"/>
            <a:ext cx="3599150" cy="2862625"/>
          </a:xfrm>
          <a:prstGeom prst="rect">
            <a:avLst/>
          </a:prstGeom>
          <a:noFill/>
          <a:ln>
            <a:noFill/>
          </a:ln>
        </p:spPr>
      </p:pic>
      <p:pic>
        <p:nvPicPr>
          <p:cNvPr id="325" name="Google Shape;325;p21"/>
          <p:cNvPicPr preferRelativeResize="0"/>
          <p:nvPr/>
        </p:nvPicPr>
        <p:blipFill>
          <a:blip r:embed="rId4">
            <a:alphaModFix/>
          </a:blip>
          <a:stretch>
            <a:fillRect/>
          </a:stretch>
        </p:blipFill>
        <p:spPr>
          <a:xfrm>
            <a:off x="4319175" y="2259050"/>
            <a:ext cx="4688200" cy="23570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2"/>
          <p:cNvSpPr txBox="1">
            <a:spLocks noGrp="1"/>
          </p:cNvSpPr>
          <p:nvPr>
            <p:ph type="title"/>
          </p:nvPr>
        </p:nvSpPr>
        <p:spPr>
          <a:xfrm>
            <a:off x="432350" y="362625"/>
            <a:ext cx="8319300" cy="4502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400" b="0">
                <a:solidFill>
                  <a:srgbClr val="FFFFFF"/>
                </a:solidFill>
                <a:latin typeface="Arial"/>
                <a:ea typeface="Arial"/>
                <a:cs typeface="Arial"/>
                <a:sym typeface="Arial"/>
              </a:rPr>
              <a:t>USA TODAY October 20, 2016</a:t>
            </a:r>
            <a:endParaRPr sz="2400" b="0">
              <a:solidFill>
                <a:srgbClr val="FFFFFF"/>
              </a:solidFill>
              <a:latin typeface="Arial"/>
              <a:ea typeface="Arial"/>
              <a:cs typeface="Arial"/>
              <a:sym typeface="Arial"/>
            </a:endParaRPr>
          </a:p>
          <a:p>
            <a:pPr marL="0" lvl="0" indent="0" algn="l" rtl="0">
              <a:lnSpc>
                <a:spcPct val="115000"/>
              </a:lnSpc>
              <a:spcBef>
                <a:spcPts val="0"/>
              </a:spcBef>
              <a:spcAft>
                <a:spcPts val="0"/>
              </a:spcAft>
              <a:buNone/>
            </a:pPr>
            <a:endParaRPr sz="2400" b="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2400" b="0">
                <a:solidFill>
                  <a:srgbClr val="FFFFFF"/>
                </a:solidFill>
                <a:latin typeface="Arial"/>
                <a:ea typeface="Arial"/>
                <a:cs typeface="Arial"/>
                <a:sym typeface="Arial"/>
              </a:rPr>
              <a:t>Women in computing to decline to 22% by 2025, </a:t>
            </a:r>
            <a:br>
              <a:rPr lang="en" sz="2400" b="0">
                <a:solidFill>
                  <a:srgbClr val="FFFFFF"/>
                </a:solidFill>
                <a:latin typeface="Arial"/>
                <a:ea typeface="Arial"/>
                <a:cs typeface="Arial"/>
                <a:sym typeface="Arial"/>
              </a:rPr>
            </a:br>
            <a:r>
              <a:rPr lang="en" sz="2400" b="0">
                <a:solidFill>
                  <a:srgbClr val="FFFFFF"/>
                </a:solidFill>
                <a:latin typeface="Arial"/>
                <a:ea typeface="Arial"/>
                <a:cs typeface="Arial"/>
                <a:sym typeface="Arial"/>
              </a:rPr>
              <a:t>study warns</a:t>
            </a:r>
            <a:endParaRPr sz="2400" b="0">
              <a:solidFill>
                <a:srgbClr val="FFFFFF"/>
              </a:solidFill>
              <a:latin typeface="Arial"/>
              <a:ea typeface="Arial"/>
              <a:cs typeface="Arial"/>
              <a:sym typeface="Arial"/>
            </a:endParaRPr>
          </a:p>
          <a:p>
            <a:pPr marL="0" lvl="0" indent="0" algn="l" rtl="0">
              <a:lnSpc>
                <a:spcPct val="115000"/>
              </a:lnSpc>
              <a:spcBef>
                <a:spcPts val="0"/>
              </a:spcBef>
              <a:spcAft>
                <a:spcPts val="0"/>
              </a:spcAft>
              <a:buNone/>
            </a:pPr>
            <a:endParaRPr sz="2400" b="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2400" b="0">
                <a:solidFill>
                  <a:srgbClr val="FFFFFF"/>
                </a:solidFill>
                <a:latin typeface="Arial"/>
                <a:ea typeface="Arial"/>
                <a:cs typeface="Arial"/>
                <a:sym typeface="Arial"/>
              </a:rPr>
              <a:t>SAN FRANCISCO-New research claims that at the current rate, the number of women in the computing workforce will decline to 22% from 24% by 2025 if nothing is done to encourage more of them to study computer science.</a:t>
            </a:r>
            <a:endParaRPr>
              <a:solidFill>
                <a:srgbClr val="FFFFFF"/>
              </a:solidFill>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On-screen Show (16:9)</PresentationFormat>
  <Paragraphs>63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Merriweather Sans</vt:lpstr>
      <vt:lpstr>Ubuntu</vt:lpstr>
      <vt:lpstr>Nunito</vt:lpstr>
      <vt:lpstr>Maven Pro</vt:lpstr>
      <vt:lpstr>Momentum</vt:lpstr>
      <vt:lpstr>PowerPoint Presentation</vt:lpstr>
      <vt:lpstr>Changing the Face of STEM Education</vt:lpstr>
      <vt:lpstr>Let’s draw an engineer</vt:lpstr>
      <vt:lpstr>PowerPoint Presentation</vt:lpstr>
      <vt:lpstr>Who’s in the Room?</vt:lpstr>
      <vt:lpstr>What are common stereotypes of engineers?  </vt:lpstr>
      <vt:lpstr>Why do we care?  What are the costs?</vt:lpstr>
      <vt:lpstr>Why is this a problem?</vt:lpstr>
      <vt:lpstr> USA TODAY October 20, 2016  Women in computing to decline to 22% by 2025,  study warns  SAN FRANCISCO-New research claims that at the current rate, the number of women in the computing workforce will decline to 22% from 24% by 2025 if nothing is done to encourage more of them to study computer science.</vt:lpstr>
      <vt:lpstr>Why Do We Care  Article Excerpts: Changing the Face of STEM Save our Science</vt:lpstr>
      <vt:lpstr>What are the benefits to a diverse STEM field?</vt:lpstr>
      <vt:lpstr>Benefits of a Diverse STEM field</vt:lpstr>
      <vt:lpstr>Why is it happening?   Small Group Activity Why is it happening 1, 2, 3</vt:lpstr>
      <vt:lpstr>Potential Pathways to Change</vt:lpstr>
      <vt:lpstr>Potential Pathways to Change</vt:lpstr>
      <vt:lpstr>Documents and Info: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Deiwiks, Christof</dc:creator>
  <cp:lastModifiedBy>Windows User</cp:lastModifiedBy>
  <cp:revision>1</cp:revision>
  <dcterms:modified xsi:type="dcterms:W3CDTF">2019-04-16T09:06:11Z</dcterms:modified>
</cp:coreProperties>
</file>