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sldIdLst>
    <p:sldId id="268" r:id="rId2"/>
    <p:sldId id="295" r:id="rId3"/>
    <p:sldId id="298" r:id="rId4"/>
    <p:sldId id="313" r:id="rId5"/>
    <p:sldId id="296" r:id="rId6"/>
    <p:sldId id="297" r:id="rId7"/>
    <p:sldId id="325" r:id="rId8"/>
    <p:sldId id="314" r:id="rId9"/>
    <p:sldId id="374" r:id="rId10"/>
    <p:sldId id="312" r:id="rId11"/>
    <p:sldId id="315" r:id="rId12"/>
    <p:sldId id="316" r:id="rId13"/>
    <p:sldId id="317" r:id="rId14"/>
    <p:sldId id="337" r:id="rId15"/>
    <p:sldId id="371" r:id="rId16"/>
    <p:sldId id="336" r:id="rId17"/>
    <p:sldId id="355" r:id="rId18"/>
    <p:sldId id="354" r:id="rId19"/>
    <p:sldId id="373" r:id="rId20"/>
    <p:sldId id="310" r:id="rId21"/>
    <p:sldId id="287" r:id="rId22"/>
    <p:sldId id="304" r:id="rId23"/>
    <p:sldId id="300" r:id="rId24"/>
    <p:sldId id="308" r:id="rId25"/>
    <p:sldId id="309" r:id="rId26"/>
    <p:sldId id="302" r:id="rId27"/>
    <p:sldId id="338" r:id="rId28"/>
    <p:sldId id="335" r:id="rId29"/>
    <p:sldId id="307" r:id="rId30"/>
    <p:sldId id="305" r:id="rId31"/>
    <p:sldId id="303" r:id="rId32"/>
    <p:sldId id="27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FFF"/>
    <a:srgbClr val="991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0385" autoAdjust="0"/>
  </p:normalViewPr>
  <p:slideViewPr>
    <p:cSldViewPr>
      <p:cViewPr varScale="1">
        <p:scale>
          <a:sx n="89" d="100"/>
          <a:sy n="89" d="100"/>
        </p:scale>
        <p:origin x="2280" y="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79B18-8B84-4A90-8726-4F4733A09688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EA5FF-CECD-4049-AB8D-91576D3E2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1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import </a:t>
            </a:r>
            <a:r>
              <a:rPr lang="en-US" baseline="0" dirty="0" err="1"/>
              <a:t>ti_rover</a:t>
            </a:r>
            <a:r>
              <a:rPr lang="en-US" baseline="0" dirty="0"/>
              <a:t> module</a:t>
            </a:r>
          </a:p>
          <a:p>
            <a:r>
              <a:rPr lang="en-US" baseline="0" dirty="0"/>
              <a:t>Then demo how to import and how to enter the statements.</a:t>
            </a:r>
          </a:p>
          <a:p>
            <a:r>
              <a:rPr lang="en-US" baseline="0" dirty="0"/>
              <a:t>Give students time to explore with different distances to figure out.</a:t>
            </a:r>
          </a:p>
          <a:p>
            <a:r>
              <a:rPr lang="en-US" baseline="0" dirty="0"/>
              <a:t>Use [ctrl] left and [ctrl] right to move from page to page in the document.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59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Explain import </a:t>
            </a:r>
            <a:r>
              <a:rPr lang="en-US" baseline="0" dirty="0" err="1"/>
              <a:t>ti_rover</a:t>
            </a:r>
            <a:r>
              <a:rPr lang="en-US" baseline="0" dirty="0"/>
              <a:t> module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7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import </a:t>
            </a:r>
            <a:r>
              <a:rPr lang="en-US" baseline="0" dirty="0" err="1"/>
              <a:t>ti_rover</a:t>
            </a:r>
            <a:r>
              <a:rPr lang="en-US" baseline="0" dirty="0"/>
              <a:t> module</a:t>
            </a:r>
          </a:p>
          <a:p>
            <a:r>
              <a:rPr lang="en-US" baseline="0" dirty="0"/>
              <a:t>Then demo how to import and how to enter the statements.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Give time to explore.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challenge is to drive the shape without crossing any lines and without picking up the 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16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to import the math library</a:t>
            </a:r>
          </a:p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1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to import the math library</a:t>
            </a:r>
          </a:p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3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need to import the math library</a:t>
            </a:r>
          </a:p>
          <a:p>
            <a:r>
              <a:rPr lang="en-US" dirty="0"/>
              <a:t>First challenge is to drive the shape without crossing any lines and without picking up the pen.</a:t>
            </a:r>
          </a:p>
          <a:p>
            <a:r>
              <a:rPr lang="en-US" baseline="0" dirty="0"/>
              <a:t>Second will be to drive at least one segment in reverse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EA5FF-CECD-4049-AB8D-91576D3E24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4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128C58D-6045-487F-AFD8-55B6B56E9F8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18EA56B-ADE2-4108-BBB7-9D079231D52F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E359840-9455-4144-B71D-6F981C9AE7A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C4D41FB-8AAF-4D11-8BB6-75AAFC49B67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1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939FBAFF-CC4D-42F0-81C2-FD19E881C822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3BA88DA-5A08-4CD2-9E62-6592BC1C69D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13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ADF1D27-BCD7-4469-A8D4-06053446F4CA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E6FBE99-549E-4F51-9B0C-41358EF58216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1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45FAC0C3-4C6A-4ED5-A4C7-BD9E4A3E64E7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565304-0C46-4D5C-961F-E41901AC2E5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20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51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5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25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2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3048000"/>
            <a:ext cx="6629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2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1" descr="Plus-bk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3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2895600"/>
          </a:xfrm>
        </p:spPr>
        <p:txBody>
          <a:bodyPr tIns="0" anchor="t">
            <a:noAutofit/>
          </a:bodyPr>
          <a:lstStyle>
            <a:lvl1pPr algn="l"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8956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1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4C21E2F-7186-4F6F-AC8B-F9756EC0A499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5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C3830F7D-D99B-47D7-8A1D-B07ED6463C5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62C7B48-82B4-469D-A675-F42A7755A7FD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7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33AE23B3-ED6E-44C0-B7E8-C0E2A1BE8FCD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C19FD4A-452E-4452-B7D3-AF4CEA771EB1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6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4F735AE-ED01-4689-96B5-8F406DF4DCA6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0271EA9-59D3-455B-8818-B89ECA32852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5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283C6230-094F-4027-81A6-86BA8ED81EC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D96FF-B2F7-456F-AD95-43064B07E0A7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5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E28BC3DB-74DD-45E8-A86D-6E876D4DC8A4}" type="datetimeFigureOut">
              <a:rPr lang="en-US">
                <a:solidFill>
                  <a:srgbClr val="525252"/>
                </a:solidFill>
              </a:rPr>
              <a:pPr defTabSz="457200">
                <a:defRPr/>
              </a:pPr>
              <a:t>2/20/23</a:t>
            </a:fld>
            <a:endParaRPr lang="en-US">
              <a:solidFill>
                <a:srgbClr val="52525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52525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B5B314-EB64-46E4-8D40-B826BD6422F8}" type="slidenum">
              <a:rPr lang="en-US" altLang="en-US">
                <a:solidFill>
                  <a:srgbClr val="525252"/>
                </a:solidFill>
                <a:cs typeface="Arial" panose="020B0604020202020204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2525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7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77000"/>
            <a:ext cx="7239000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6324600"/>
            <a:ext cx="1549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3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Myriad Pro" panose="020B0503030403020204" pitchFamily="34" charset="0"/>
          <a:cs typeface="Myriad Pro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anose="020B0604020202020204" pitchFamily="34" charset="0"/>
          <a:ea typeface="Myriad Pro" panose="020B0503030403020204" pitchFamily="34" charset="0"/>
          <a:cs typeface="Myriad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32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8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4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Lucida Grande"/>
        <a:buChar char="»"/>
        <a:defRPr sz="2000" kern="1200">
          <a:solidFill>
            <a:schemeClr val="tx1"/>
          </a:solidFill>
          <a:latin typeface="+mn-lt"/>
          <a:ea typeface="Myriad Pro" panose="020B0503030403020204" pitchFamily="34" charset="0"/>
          <a:cs typeface="Myriad Pro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tem-team@ti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tem-team@ti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5350"/>
            <a:ext cx="7772400" cy="1924050"/>
          </a:xfrm>
        </p:spPr>
        <p:txBody>
          <a:bodyPr/>
          <a:lstStyle/>
          <a:p>
            <a:r>
              <a:rPr lang="en-US" dirty="0"/>
              <a:t>Meet the TI-Rover </a:t>
            </a:r>
            <a:br>
              <a:rPr lang="en-US" dirty="0"/>
            </a:br>
            <a:r>
              <a:rPr lang="en-US" dirty="0"/>
              <a:t>with Geometry Challenges</a:t>
            </a:r>
            <a:br>
              <a:rPr lang="en-US" dirty="0"/>
            </a:br>
            <a:r>
              <a:rPr lang="en-US" sz="3200" dirty="0"/>
              <a:t>TI-</a:t>
            </a:r>
            <a:r>
              <a:rPr lang="en-US" sz="3200" dirty="0" err="1"/>
              <a:t>Nspire</a:t>
            </a:r>
            <a:r>
              <a:rPr lang="en-US" sz="3200" dirty="0"/>
              <a:t> CXII </a:t>
            </a:r>
            <a:br>
              <a:rPr lang="en-US" sz="3200" dirty="0"/>
            </a:br>
            <a:r>
              <a:rPr lang="en-US" sz="3200" dirty="0"/>
              <a:t>Python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038600"/>
            <a:ext cx="6400800" cy="1752600"/>
          </a:xfrm>
        </p:spPr>
        <p:txBody>
          <a:bodyPr/>
          <a:lstStyle/>
          <a:p>
            <a:pPr algn="l"/>
            <a:r>
              <a:rPr lang="en-US" dirty="0"/>
              <a:t>Texas Instruments</a:t>
            </a:r>
          </a:p>
          <a:p>
            <a:pPr algn="l"/>
            <a:r>
              <a:rPr lang="en-US" dirty="0"/>
              <a:t>@</a:t>
            </a:r>
            <a:r>
              <a:rPr lang="en-US" dirty="0" err="1"/>
              <a:t>ticalculators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0C12725-1158-790F-FE21-4F88170841DD}"/>
              </a:ext>
            </a:extLst>
          </p:cNvPr>
          <p:cNvSpPr txBox="1">
            <a:spLocks/>
          </p:cNvSpPr>
          <p:nvPr/>
        </p:nvSpPr>
        <p:spPr bwMode="auto">
          <a:xfrm>
            <a:off x="4838698" y="4953000"/>
            <a:ext cx="4305302" cy="14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yriad Pro" panose="020B0503030403020204" pitchFamily="34" charset="0"/>
                <a:cs typeface="Myriad Pro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C8C53-1FB5-40E6-E725-347229B435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76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A96F73-79E7-2446-A068-70FD59208E7D}"/>
              </a:ext>
            </a:extLst>
          </p:cNvPr>
          <p:cNvSpPr txBox="1"/>
          <p:nvPr/>
        </p:nvSpPr>
        <p:spPr>
          <a:xfrm>
            <a:off x="62432" y="6488668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4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3141839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 new TI-</a:t>
            </a:r>
            <a:r>
              <a:rPr lang="en-US" sz="4000" dirty="0" err="1"/>
              <a:t>Nspire</a:t>
            </a:r>
            <a:r>
              <a:rPr lang="en-US" sz="4000" dirty="0"/>
              <a:t> document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6A652A9D-743D-414C-B920-3E7348745B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363247"/>
            <a:ext cx="1827413" cy="27432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108308" y="4262735"/>
            <a:ext cx="2101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 the </a:t>
            </a:r>
            <a:r>
              <a:rPr lang="en-US" sz="1200" b="1" dirty="0"/>
              <a:t>[home/on] </a:t>
            </a:r>
            <a:r>
              <a:rPr lang="en-US" sz="1200" dirty="0"/>
              <a:t>key to</a:t>
            </a:r>
          </a:p>
          <a:p>
            <a:r>
              <a:rPr lang="en-US" sz="1200" dirty="0"/>
              <a:t>display the home screen. </a:t>
            </a:r>
          </a:p>
          <a:p>
            <a:endParaRPr lang="en-US" sz="1200" b="1" dirty="0"/>
          </a:p>
          <a:p>
            <a:r>
              <a:rPr lang="en-US" sz="1200" b="1" dirty="0"/>
              <a:t>Note: </a:t>
            </a:r>
            <a:r>
              <a:rPr lang="en-US" sz="1200" dirty="0"/>
              <a:t>If you have a document open, pressing the </a:t>
            </a:r>
            <a:r>
              <a:rPr lang="en-US" sz="1200" b="1" dirty="0"/>
              <a:t>[home/on] </a:t>
            </a:r>
            <a:r>
              <a:rPr lang="en-US" sz="1200" dirty="0"/>
              <a:t>key repeatedly toggles between the home screen and the document.</a:t>
            </a:r>
          </a:p>
          <a:p>
            <a:endParaRPr lang="en-US" sz="12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1219200" y="1439447"/>
            <a:ext cx="457200" cy="33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2652873" y="3549533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arrow keys </a:t>
            </a:r>
            <a:r>
              <a:rPr lang="en-US" sz="1200" dirty="0"/>
              <a:t>and </a:t>
            </a:r>
            <a:r>
              <a:rPr lang="en-US" sz="1200" b="1" dirty="0"/>
              <a:t>[enter] </a:t>
            </a:r>
            <a:r>
              <a:rPr lang="en-US" sz="1200" dirty="0"/>
              <a:t>or</a:t>
            </a:r>
          </a:p>
          <a:p>
            <a:r>
              <a:rPr lang="en-US" sz="1200" dirty="0"/>
              <a:t>Press </a:t>
            </a:r>
            <a:r>
              <a:rPr lang="en-US" sz="1200" b="1" dirty="0"/>
              <a:t>[1] </a:t>
            </a:r>
            <a:r>
              <a:rPr lang="en-US" sz="1200" dirty="0"/>
              <a:t>to select 1 New document.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0056B-3BA4-E24D-B39B-3C78C9A7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621" y="1316468"/>
            <a:ext cx="2906979" cy="2180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E2B07-546F-C242-B726-0ED35A9A1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866" y="1316468"/>
            <a:ext cx="2895600" cy="21717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5939866" y="3580971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See next slide for steps to add </a:t>
            </a:r>
          </a:p>
          <a:p>
            <a:r>
              <a:rPr lang="en-US" sz="1200" dirty="0"/>
              <a:t>a program.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228600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2652873" y="9807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5951877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6264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 Rover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-29790" y="2997205"/>
            <a:ext cx="240322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Note: You can also add a new page</a:t>
            </a:r>
          </a:p>
          <a:p>
            <a:r>
              <a:rPr lang="en-US" sz="1100" dirty="0"/>
              <a:t>to the document by pressing</a:t>
            </a:r>
          </a:p>
          <a:p>
            <a:r>
              <a:rPr lang="en-US" sz="1100" b="1" dirty="0">
                <a:solidFill>
                  <a:srgbClr val="0070C0"/>
                </a:solidFill>
              </a:rPr>
              <a:t>[</a:t>
            </a:r>
            <a:r>
              <a:rPr lang="en-US" sz="1100" b="1" dirty="0" err="1">
                <a:solidFill>
                  <a:srgbClr val="0070C0"/>
                </a:solidFill>
              </a:rPr>
              <a:t>ctlr</a:t>
            </a:r>
            <a:r>
              <a:rPr lang="en-US" sz="1100" b="1" dirty="0">
                <a:solidFill>
                  <a:srgbClr val="0070C0"/>
                </a:solidFill>
              </a:rPr>
              <a:t>] </a:t>
            </a:r>
            <a:r>
              <a:rPr lang="en-US" sz="1100" b="1" dirty="0"/>
              <a:t>[doc] </a:t>
            </a:r>
            <a:r>
              <a:rPr lang="en-US" sz="1100" b="1" dirty="0">
                <a:solidFill>
                  <a:srgbClr val="0070C0"/>
                </a:solidFill>
              </a:rPr>
              <a:t>+page</a:t>
            </a:r>
            <a:r>
              <a:rPr lang="en-US" sz="1100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82F98F-63D0-8449-AFB2-3ECE5254F7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0" y="903189"/>
            <a:ext cx="2015180" cy="15113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to bring up a menu</a:t>
            </a:r>
          </a:p>
          <a:p>
            <a:r>
              <a:rPr lang="en-US" sz="1100" dirty="0"/>
              <a:t>of applications to add to the page.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3075B7-EA00-A544-A233-4E62847C59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196" y="914468"/>
            <a:ext cx="2015179" cy="15113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down arrow </a:t>
            </a:r>
            <a:r>
              <a:rPr lang="en-US" sz="1100" dirty="0"/>
              <a:t>repeatedly then press </a:t>
            </a:r>
            <a:r>
              <a:rPr lang="en-US" sz="1100" b="1" dirty="0"/>
              <a:t>[enter] </a:t>
            </a:r>
            <a:r>
              <a:rPr lang="en-US" sz="1100" dirty="0"/>
              <a:t>or </a:t>
            </a:r>
          </a:p>
          <a:p>
            <a:r>
              <a:rPr lang="en-US" sz="1100" dirty="0"/>
              <a:t>press</a:t>
            </a:r>
            <a:r>
              <a:rPr lang="en-US" sz="1100" b="1" dirty="0"/>
              <a:t> [A] </a:t>
            </a:r>
            <a:r>
              <a:rPr lang="en-US" sz="1100" dirty="0"/>
              <a:t>to select Add Python.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590147-FC20-1344-AFC8-662167BDC7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790" y="856141"/>
            <a:ext cx="2014539" cy="15109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FED33C-1DCF-214F-9A65-5CDE37DB3E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898" y="903670"/>
            <a:ext cx="2014539" cy="15109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1640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1: New by pressing </a:t>
            </a:r>
            <a:r>
              <a:rPr lang="en-US" sz="1100" b="1" dirty="0"/>
              <a:t>[enter] </a:t>
            </a:r>
            <a:r>
              <a:rPr lang="en-US" sz="1100" dirty="0"/>
              <a:t>or </a:t>
            </a:r>
            <a:r>
              <a:rPr lang="en-US" sz="1100" b="1" dirty="0"/>
              <a:t>[1]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85960" y="2399769"/>
            <a:ext cx="17876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Enter your program name</a:t>
            </a:r>
          </a:p>
          <a:p>
            <a:r>
              <a:rPr lang="en-US" sz="1100" dirty="0"/>
              <a:t>and press </a:t>
            </a:r>
            <a:r>
              <a:rPr lang="en-US" sz="1100" b="1" dirty="0"/>
              <a:t>[enter]</a:t>
            </a:r>
            <a:r>
              <a:rPr lang="en-US" sz="1100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25401" y="5717124"/>
            <a:ext cx="197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 begin at a blank edit</a:t>
            </a:r>
          </a:p>
          <a:p>
            <a:r>
              <a:rPr lang="en-US" sz="1100" dirty="0"/>
              <a:t>screen.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65695-EFA3-3644-A522-520804E077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" y="4108408"/>
            <a:ext cx="2038085" cy="1528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6A2A1-1FEB-9742-A325-51A9CADEEC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097" y="4114640"/>
            <a:ext cx="2066278" cy="15497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8E6D36-7E1C-944A-8CFF-6C572FC8F70F}"/>
              </a:ext>
            </a:extLst>
          </p:cNvPr>
          <p:cNvSpPr txBox="1"/>
          <p:nvPr/>
        </p:nvSpPr>
        <p:spPr>
          <a:xfrm>
            <a:off x="2222935" y="5748328"/>
            <a:ext cx="197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then</a:t>
            </a:r>
            <a:r>
              <a:rPr lang="en-US" sz="1100" b="1" dirty="0"/>
              <a:t> [9] </a:t>
            </a:r>
            <a:r>
              <a:rPr lang="en-US" sz="1100" dirty="0"/>
              <a:t>TI Rover </a:t>
            </a:r>
            <a:r>
              <a:rPr lang="en-US" sz="1100" b="1" dirty="0"/>
              <a:t>[1] </a:t>
            </a:r>
            <a:r>
              <a:rPr lang="en-US" sz="1100" dirty="0"/>
              <a:t>Import </a:t>
            </a:r>
            <a:r>
              <a:rPr lang="en-US" sz="1100" dirty="0" err="1"/>
              <a:t>ti_rover</a:t>
            </a:r>
            <a:r>
              <a:rPr lang="en-US" sz="11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B2449-93BE-D64C-BF0C-3EDB1972F8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196" y="4108408"/>
            <a:ext cx="2078890" cy="155916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6553368-7BA0-854B-AE47-563D52818C75}"/>
              </a:ext>
            </a:extLst>
          </p:cNvPr>
          <p:cNvSpPr txBox="1"/>
          <p:nvPr/>
        </p:nvSpPr>
        <p:spPr>
          <a:xfrm>
            <a:off x="4454949" y="5728063"/>
            <a:ext cx="21397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Importing the </a:t>
            </a:r>
            <a:r>
              <a:rPr lang="en-US" sz="1100" dirty="0" err="1"/>
              <a:t>ti_rover</a:t>
            </a:r>
            <a:r>
              <a:rPr lang="en-US" sz="1100" dirty="0"/>
              <a:t> module</a:t>
            </a:r>
          </a:p>
          <a:p>
            <a:r>
              <a:rPr lang="en-US" sz="1100" dirty="0"/>
              <a:t>is required at the beginning of every Rover program.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A23311-5929-5143-952B-15FDEB704F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964" y="2946996"/>
            <a:ext cx="1616514" cy="121238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22CA11F-B269-DC41-8F86-7623063A417E}"/>
              </a:ext>
            </a:extLst>
          </p:cNvPr>
          <p:cNvSpPr txBox="1"/>
          <p:nvPr/>
        </p:nvSpPr>
        <p:spPr>
          <a:xfrm>
            <a:off x="6629184" y="4919036"/>
            <a:ext cx="251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then</a:t>
            </a:r>
            <a:r>
              <a:rPr lang="en-US" sz="1100" b="1" dirty="0"/>
              <a:t> [9] </a:t>
            </a:r>
            <a:r>
              <a:rPr lang="en-US" sz="1100" dirty="0"/>
              <a:t>TI Rover </a:t>
            </a:r>
            <a:r>
              <a:rPr lang="en-US" sz="1100" b="1" dirty="0"/>
              <a:t>[2] </a:t>
            </a:r>
            <a:r>
              <a:rPr lang="en-US" sz="1100" dirty="0"/>
              <a:t>Drive </a:t>
            </a:r>
            <a:r>
              <a:rPr lang="en-US" sz="1100" b="1" dirty="0"/>
              <a:t>[1] </a:t>
            </a:r>
            <a:r>
              <a:rPr lang="en-US" sz="1100" dirty="0"/>
              <a:t>forward() to paste to the edit line. Type a value for units to drive. </a:t>
            </a:r>
            <a:r>
              <a:rPr lang="en-US" sz="1100" b="1" dirty="0"/>
              <a:t>Right arrow </a:t>
            </a:r>
            <a:r>
              <a:rPr lang="en-US" sz="1100" dirty="0"/>
              <a:t>to the end of the line and press </a:t>
            </a:r>
            <a:r>
              <a:rPr lang="en-US" sz="1100" b="1" dirty="0"/>
              <a:t>[enter] </a:t>
            </a:r>
            <a:r>
              <a:rPr lang="en-US" sz="1100" dirty="0"/>
              <a:t>to complete the statement.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CF336A-4BC4-214D-92AE-951DE33C83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337" y="3698060"/>
            <a:ext cx="1616515" cy="12123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78051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7923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BA806A-1C81-F449-8402-D7B0FD8EA029}"/>
              </a:ext>
            </a:extLst>
          </p:cNvPr>
          <p:cNvSpPr txBox="1"/>
          <p:nvPr/>
        </p:nvSpPr>
        <p:spPr>
          <a:xfrm>
            <a:off x="4572754" y="378051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5D3322-9356-4947-A084-8C3BAEBAF058}"/>
              </a:ext>
            </a:extLst>
          </p:cNvPr>
          <p:cNvSpPr txBox="1"/>
          <p:nvPr/>
        </p:nvSpPr>
        <p:spPr>
          <a:xfrm>
            <a:off x="6295647" y="307051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9884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0219C-65EA-C141-9452-2BEF52B1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107496"/>
            <a:ext cx="2012841" cy="1515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F336A-4BC4-214D-92AE-951DE33C83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95757"/>
            <a:ext cx="2012290" cy="1509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Running a Rover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9" y="2685127"/>
            <a:ext cx="260707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endParaRPr lang="en-US" sz="1100" dirty="0"/>
          </a:p>
          <a:p>
            <a:r>
              <a:rPr lang="en-US" sz="1100" dirty="0"/>
              <a:t>Note: </a:t>
            </a:r>
            <a:r>
              <a:rPr lang="en-US" sz="1100" b="1" dirty="0"/>
              <a:t>[ctrl] [R] </a:t>
            </a:r>
            <a:r>
              <a:rPr lang="en-US" sz="1100" dirty="0"/>
              <a:t>also checks syntax and stores program changes. </a:t>
            </a:r>
            <a:r>
              <a:rPr lang="en-US" sz="1100" b="1" dirty="0"/>
              <a:t>[ctrl] [B] is another option for checking syntax and storing. </a:t>
            </a:r>
            <a:r>
              <a:rPr lang="en-US" sz="1100" dirty="0"/>
              <a:t> * before the program name indicates that changes have not been stored.</a:t>
            </a:r>
          </a:p>
          <a:p>
            <a:endParaRPr lang="en-US" sz="1100" dirty="0"/>
          </a:p>
          <a:p>
            <a:r>
              <a:rPr lang="en-US" sz="1100" dirty="0"/>
              <a:t>Before running the program </a:t>
            </a:r>
          </a:p>
          <a:p>
            <a:r>
              <a:rPr lang="en-US" sz="1100" dirty="0"/>
              <a:t>make sure that</a:t>
            </a:r>
          </a:p>
          <a:p>
            <a:r>
              <a:rPr lang="en-US" sz="1100" dirty="0"/>
              <a:t>- Rover is connected to the calculator</a:t>
            </a:r>
          </a:p>
          <a:p>
            <a:r>
              <a:rPr lang="en-US" sz="1100" dirty="0"/>
              <a:t>- Rover is switched on</a:t>
            </a:r>
          </a:p>
          <a:p>
            <a:r>
              <a:rPr lang="en-US" sz="1100" dirty="0"/>
              <a:t>- Rover is on a flat surface ready to roll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819400" y="2685127"/>
            <a:ext cx="22715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Your program runs in a Python shell.</a:t>
            </a:r>
          </a:p>
          <a:p>
            <a:endParaRPr lang="en-US" sz="1100" dirty="0"/>
          </a:p>
          <a:p>
            <a:r>
              <a:rPr lang="en-US" sz="1100" dirty="0"/>
              <a:t>You can re-run the program from the shell by pressing </a:t>
            </a:r>
            <a:r>
              <a:rPr lang="en-US" sz="1100" b="1" dirty="0"/>
              <a:t>[ctrl] [R] </a:t>
            </a:r>
            <a:r>
              <a:rPr lang="en-US" sz="1100" dirty="0"/>
              <a:t>again.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7651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819400" y="76518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ED8A69-1164-CD42-B1A3-EDE5E317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921" y="4145585"/>
            <a:ext cx="2920841" cy="194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07262D-6017-244C-8B85-7CE3F9888A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960" y="4145585"/>
            <a:ext cx="2920840" cy="19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05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CAC6D8-EA56-6E4E-AC3D-CE2DCF1AF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489" y="3826934"/>
            <a:ext cx="2057400" cy="154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2E8F89-780A-0B42-904F-A716C9B2F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6" y="3822676"/>
            <a:ext cx="2057400" cy="154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08CEF-7D79-F148-BC23-2CF9F35B4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359" y="850369"/>
            <a:ext cx="2057400" cy="154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A055F9-9874-C447-A421-66B0D3C4F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901523"/>
            <a:ext cx="2057400" cy="154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F336A-4BC4-214D-92AE-951DE33C831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196" y="937435"/>
            <a:ext cx="2004599" cy="1503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726B4B-C2AE-B44A-8520-C0D820BD4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77" y="937436"/>
            <a:ext cx="2012841" cy="1515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Editing a Rover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491427"/>
            <a:ext cx="22953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left </a:t>
            </a:r>
            <a:r>
              <a:rPr lang="en-US" sz="1100" dirty="0"/>
              <a:t>to go back to your Python editor page.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486166"/>
            <a:ext cx="2271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the arrow keys to position the cursor to change the value of the forward distance.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481707"/>
            <a:ext cx="1640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[del] </a:t>
            </a:r>
            <a:r>
              <a:rPr lang="en-US" sz="1100" dirty="0"/>
              <a:t>to backspace over the 3.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85960" y="2399769"/>
            <a:ext cx="2270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Type in a new value for distance,</a:t>
            </a:r>
          </a:p>
          <a:p>
            <a:r>
              <a:rPr lang="en-US" sz="1100" b="1" dirty="0"/>
              <a:t>right arrow </a:t>
            </a:r>
            <a:r>
              <a:rPr lang="en-US" sz="1100" dirty="0"/>
              <a:t>to the end of the line,</a:t>
            </a:r>
          </a:p>
          <a:p>
            <a:r>
              <a:rPr lang="en-US" sz="1100" dirty="0"/>
              <a:t>then </a:t>
            </a:r>
            <a:r>
              <a:rPr lang="en-US" sz="1100" b="1" dirty="0"/>
              <a:t>[enter] </a:t>
            </a:r>
            <a:r>
              <a:rPr lang="en-US" sz="1100" dirty="0"/>
              <a:t>to move to the next</a:t>
            </a:r>
          </a:p>
          <a:p>
            <a:r>
              <a:rPr lang="en-US" sz="1100" dirty="0"/>
              <a:t>line.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25401" y="5441810"/>
            <a:ext cx="1976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again from a Python shell on the next page.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57148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570068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57914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51772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95D7AD-9813-B64D-A749-33CFA539FC49}"/>
              </a:ext>
            </a:extLst>
          </p:cNvPr>
          <p:cNvSpPr txBox="1"/>
          <p:nvPr/>
        </p:nvSpPr>
        <p:spPr>
          <a:xfrm>
            <a:off x="72335" y="350520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41FCA4-8454-0B44-8F72-179130417249}"/>
              </a:ext>
            </a:extLst>
          </p:cNvPr>
          <p:cNvSpPr txBox="1"/>
          <p:nvPr/>
        </p:nvSpPr>
        <p:spPr>
          <a:xfrm>
            <a:off x="2328097" y="351704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28325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D03D62-6C29-5649-B6BF-04E7B6024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1262842"/>
            <a:ext cx="2035289" cy="1526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ABF3A1-B5B2-4945-A56A-9EAA62C37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99" y="1262842"/>
            <a:ext cx="2120415" cy="1590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AD0F3-3D92-2F4E-8D69-C96C4939B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945" y="1329154"/>
            <a:ext cx="2032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9A22F-A11B-ED4D-A51E-C083779B9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" y="1330902"/>
            <a:ext cx="2012841" cy="1509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Saving a TI-</a:t>
            </a:r>
            <a:r>
              <a:rPr lang="en-US" sz="4000" dirty="0" err="1"/>
              <a:t>Nspire</a:t>
            </a:r>
            <a:r>
              <a:rPr lang="en-US" sz="4000" dirty="0"/>
              <a:t> document file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[doc] </a:t>
            </a:r>
            <a:r>
              <a:rPr lang="en-US" sz="1100" dirty="0"/>
              <a:t>then select 1 File</a:t>
            </a:r>
          </a:p>
          <a:p>
            <a:r>
              <a:rPr lang="en-US" sz="1100" dirty="0"/>
              <a:t>from the menu by pressing</a:t>
            </a:r>
          </a:p>
          <a:p>
            <a:r>
              <a:rPr lang="en-US" sz="1100" b="1" dirty="0"/>
              <a:t>[enter] or [1].</a:t>
            </a:r>
            <a:endParaRPr lang="en-US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Select 4 Save or 5 Save As… from the menu.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 in your file name using alpha and numeric characters.</a:t>
            </a:r>
          </a:p>
          <a:p>
            <a:endParaRPr lang="en-US" sz="1100" dirty="0"/>
          </a:p>
          <a:p>
            <a:r>
              <a:rPr lang="en-US" sz="1100" b="1" dirty="0"/>
              <a:t>Note: </a:t>
            </a:r>
            <a:r>
              <a:rPr lang="en-US" sz="1100" dirty="0"/>
              <a:t>The name must begin with an alpha character.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6718336" y="2914233"/>
            <a:ext cx="242566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[enter] </a:t>
            </a:r>
            <a:r>
              <a:rPr lang="en-US" sz="1100" dirty="0"/>
              <a:t>to save the file to the</a:t>
            </a:r>
          </a:p>
          <a:p>
            <a:r>
              <a:rPr lang="en-US" sz="1100" dirty="0"/>
              <a:t>folder indicated above.</a:t>
            </a:r>
          </a:p>
          <a:p>
            <a:endParaRPr lang="en-US" sz="1100" dirty="0"/>
          </a:p>
          <a:p>
            <a:r>
              <a:rPr lang="en-US" sz="1100" dirty="0"/>
              <a:t>To change the folder press the</a:t>
            </a:r>
          </a:p>
          <a:p>
            <a:r>
              <a:rPr lang="en-US" sz="1100" b="1" dirty="0"/>
              <a:t>[UP] </a:t>
            </a:r>
            <a:r>
              <a:rPr lang="en-US" sz="1100" dirty="0"/>
              <a:t>arrow key and then use</a:t>
            </a:r>
          </a:p>
          <a:p>
            <a:r>
              <a:rPr lang="en-US" sz="1100" b="1" dirty="0"/>
              <a:t>arrows</a:t>
            </a:r>
            <a:r>
              <a:rPr lang="en-US" sz="1100" dirty="0"/>
              <a:t> and </a:t>
            </a:r>
            <a:r>
              <a:rPr lang="en-US" sz="1100" b="1" dirty="0"/>
              <a:t>[enter]</a:t>
            </a:r>
            <a:r>
              <a:rPr lang="en-US" sz="1100" dirty="0"/>
              <a:t> to select a </a:t>
            </a:r>
          </a:p>
          <a:p>
            <a:r>
              <a:rPr lang="en-US" sz="1100" dirty="0"/>
              <a:t>folder before pressing </a:t>
            </a:r>
            <a:r>
              <a:rPr lang="en-US" sz="1100" b="1" dirty="0"/>
              <a:t>[enter] </a:t>
            </a:r>
            <a:r>
              <a:rPr lang="en-US" sz="1100" dirty="0"/>
              <a:t>to</a:t>
            </a:r>
          </a:p>
          <a:p>
            <a:r>
              <a:rPr lang="en-US" sz="1100" dirty="0"/>
              <a:t>save the file.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[esc] </a:t>
            </a:r>
            <a:r>
              <a:rPr lang="en-US" sz="1100" dirty="0"/>
              <a:t>to cancel the save</a:t>
            </a:r>
          </a:p>
          <a:p>
            <a:r>
              <a:rPr lang="en-US" sz="1100" dirty="0"/>
              <a:t>dialogue.</a:t>
            </a:r>
          </a:p>
          <a:p>
            <a:endParaRPr lang="en-US" sz="1100" dirty="0"/>
          </a:p>
          <a:p>
            <a:r>
              <a:rPr lang="en-US" sz="1100" dirty="0"/>
              <a:t>You can use </a:t>
            </a:r>
            <a:r>
              <a:rPr lang="en-US" sz="1100" b="1" dirty="0"/>
              <a:t>[ctrl] [S] </a:t>
            </a:r>
            <a:r>
              <a:rPr lang="en-US" sz="1100" dirty="0"/>
              <a:t>as a shortcut </a:t>
            </a:r>
          </a:p>
          <a:p>
            <a:r>
              <a:rPr lang="en-US" sz="1100" dirty="0"/>
              <a:t>to save the TI-</a:t>
            </a:r>
            <a:r>
              <a:rPr lang="en-US" sz="1100" dirty="0" err="1"/>
              <a:t>Nspire</a:t>
            </a:r>
            <a:r>
              <a:rPr lang="en-US" sz="1100" dirty="0"/>
              <a:t> document file.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89364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C638AE-D64F-A34A-A0CA-39545B23F057}"/>
              </a:ext>
            </a:extLst>
          </p:cNvPr>
          <p:cNvCxnSpPr>
            <a:cxnSpLocks/>
          </p:cNvCxnSpPr>
          <p:nvPr/>
        </p:nvCxnSpPr>
        <p:spPr>
          <a:xfrm flipH="1">
            <a:off x="7891359" y="998831"/>
            <a:ext cx="392194" cy="3632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7BF7A60-F7A6-0C4D-9894-0108098A97DA}"/>
              </a:ext>
            </a:extLst>
          </p:cNvPr>
          <p:cNvSpPr txBox="1"/>
          <p:nvPr/>
        </p:nvSpPr>
        <p:spPr>
          <a:xfrm>
            <a:off x="7696200" y="505482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Folder where file will be saved.</a:t>
            </a:r>
          </a:p>
        </p:txBody>
      </p:sp>
    </p:spTree>
    <p:extLst>
      <p:ext uri="{BB962C8B-B14F-4D97-AF65-F5344CB8AC3E}">
        <p14:creationId xmlns:p14="http://schemas.microsoft.com/office/powerpoint/2010/main" val="306951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99FA06-15D5-24C3-E9BA-61D762E83B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40" y="1336081"/>
            <a:ext cx="2068398" cy="15523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7A524C-7B0A-776A-75B7-A4DAEA7B2F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388" y="1262378"/>
            <a:ext cx="2113565" cy="1586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2C4FD-1A41-C857-187C-E50144AFB6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1" y="1363345"/>
            <a:ext cx="2049827" cy="153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A4DBDB-B4A1-904E-CEC3-13B5908B23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0" y="1254048"/>
            <a:ext cx="2033903" cy="1526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Copying and Pasting a Block of Code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 </a:t>
            </a:r>
            <a:r>
              <a:rPr lang="en-US" sz="1100" dirty="0"/>
              <a:t>to move the cursor to the beginning of row below the section of code that you want to copy.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and hold </a:t>
            </a:r>
            <a:r>
              <a:rPr lang="en-US" sz="1100" b="1" dirty="0"/>
              <a:t>[shift] </a:t>
            </a:r>
            <a:r>
              <a:rPr lang="en-US" sz="1100" dirty="0"/>
              <a:t>then press </a:t>
            </a:r>
            <a:r>
              <a:rPr lang="en-US" sz="1100" b="1" dirty="0"/>
              <a:t>UP arrow</a:t>
            </a:r>
            <a:r>
              <a:rPr lang="en-US" sz="1100" dirty="0"/>
              <a:t> repeatedly to highlight the rows to be copied. Press </a:t>
            </a:r>
            <a:r>
              <a:rPr lang="en-US" sz="1100" b="1" dirty="0"/>
              <a:t>[ctrl] [C] </a:t>
            </a:r>
            <a:r>
              <a:rPr lang="en-US" sz="1100" dirty="0"/>
              <a:t>to copy the highlighted code.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Use </a:t>
            </a:r>
            <a:r>
              <a:rPr lang="en-US" sz="1100" b="1" dirty="0"/>
              <a:t>arrow keys</a:t>
            </a:r>
            <a:r>
              <a:rPr lang="en-US" sz="1100" dirty="0"/>
              <a:t> to move the cursor to the location that you want to paste from.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2B022-7384-E24A-9155-1D4ADC1A1775}"/>
              </a:ext>
            </a:extLst>
          </p:cNvPr>
          <p:cNvSpPr txBox="1"/>
          <p:nvPr/>
        </p:nvSpPr>
        <p:spPr>
          <a:xfrm>
            <a:off x="6837487" y="893643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9989B0-2A5A-9033-7862-7B9ABB92B9F6}"/>
              </a:ext>
            </a:extLst>
          </p:cNvPr>
          <p:cNvSpPr txBox="1"/>
          <p:nvPr/>
        </p:nvSpPr>
        <p:spPr>
          <a:xfrm>
            <a:off x="6972300" y="2888436"/>
            <a:ext cx="164069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[V] </a:t>
            </a:r>
            <a:r>
              <a:rPr lang="en-US" sz="1100" dirty="0"/>
              <a:t>to paste.</a:t>
            </a:r>
          </a:p>
          <a:p>
            <a:endParaRPr lang="en-US" sz="1100" dirty="0"/>
          </a:p>
          <a:p>
            <a:r>
              <a:rPr lang="en-US" sz="1100" dirty="0"/>
              <a:t>You can paste repeatedly.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598885-64DB-EC7E-4817-39A2E6F513AC}"/>
              </a:ext>
            </a:extLst>
          </p:cNvPr>
          <p:cNvCxnSpPr>
            <a:cxnSpLocks/>
          </p:cNvCxnSpPr>
          <p:nvPr/>
        </p:nvCxnSpPr>
        <p:spPr>
          <a:xfrm flipH="1" flipV="1">
            <a:off x="152400" y="2132322"/>
            <a:ext cx="727941" cy="7253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E9C61A-481E-3A87-2EF2-559248DE22E1}"/>
              </a:ext>
            </a:extLst>
          </p:cNvPr>
          <p:cNvCxnSpPr>
            <a:cxnSpLocks/>
          </p:cNvCxnSpPr>
          <p:nvPr/>
        </p:nvCxnSpPr>
        <p:spPr>
          <a:xfrm flipH="1" flipV="1">
            <a:off x="4692095" y="2017281"/>
            <a:ext cx="641905" cy="7632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206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78B962-0B60-A647-A08F-0E2317E3A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920" y="1365454"/>
            <a:ext cx="1614121" cy="12105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75D981-2005-7C42-9C4A-050028181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830489"/>
            <a:ext cx="1614121" cy="1210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55AB3-28B1-7742-98BE-E0022D5A1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913" y="1315054"/>
            <a:ext cx="2657884" cy="1993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3200" dirty="0"/>
              <a:t>Opening an existing TI-</a:t>
            </a:r>
            <a:r>
              <a:rPr lang="en-US" sz="3200" dirty="0" err="1"/>
              <a:t>Nspire</a:t>
            </a:r>
            <a:r>
              <a:rPr lang="en-US" sz="3200" dirty="0"/>
              <a:t> document file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6A652A9D-743D-414C-B920-3E7348745B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1363248"/>
            <a:ext cx="1603020" cy="240635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140755" y="3863281"/>
            <a:ext cx="2101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 the </a:t>
            </a:r>
            <a:r>
              <a:rPr lang="en-US" sz="1200" b="1" dirty="0"/>
              <a:t>[home/on] </a:t>
            </a:r>
            <a:r>
              <a:rPr lang="en-US" sz="1200" dirty="0"/>
              <a:t>key to</a:t>
            </a:r>
          </a:p>
          <a:p>
            <a:r>
              <a:rPr lang="en-US" sz="1200" dirty="0"/>
              <a:t>display the home screen. </a:t>
            </a:r>
          </a:p>
          <a:p>
            <a:endParaRPr lang="en-US" sz="12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8C21-CD5D-444F-B71E-41FF714459F9}"/>
              </a:ext>
            </a:extLst>
          </p:cNvPr>
          <p:cNvCxnSpPr>
            <a:cxnSpLocks/>
          </p:cNvCxnSpPr>
          <p:nvPr/>
        </p:nvCxnSpPr>
        <p:spPr>
          <a:xfrm>
            <a:off x="1219200" y="1439447"/>
            <a:ext cx="457200" cy="33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2652873" y="3549533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arrow keys </a:t>
            </a:r>
            <a:r>
              <a:rPr lang="en-US" sz="1200" dirty="0"/>
              <a:t>and </a:t>
            </a:r>
            <a:r>
              <a:rPr lang="en-US" sz="1200" b="1" dirty="0"/>
              <a:t>[enter] </a:t>
            </a:r>
            <a:r>
              <a:rPr lang="en-US" sz="1200" dirty="0"/>
              <a:t>or</a:t>
            </a:r>
          </a:p>
          <a:p>
            <a:r>
              <a:rPr lang="en-US" sz="1200" dirty="0"/>
              <a:t>Press </a:t>
            </a:r>
            <a:r>
              <a:rPr lang="en-US" sz="1200" b="1" dirty="0"/>
              <a:t>[2] </a:t>
            </a:r>
            <a:r>
              <a:rPr lang="en-US" sz="1200" dirty="0"/>
              <a:t>to select 2 Browse files.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D10C43-C433-C749-8F0E-C93F0D270319}"/>
              </a:ext>
            </a:extLst>
          </p:cNvPr>
          <p:cNvSpPr txBox="1"/>
          <p:nvPr/>
        </p:nvSpPr>
        <p:spPr>
          <a:xfrm>
            <a:off x="6087062" y="3644534"/>
            <a:ext cx="269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Use </a:t>
            </a:r>
            <a:r>
              <a:rPr lang="en-US" sz="1200" b="1" dirty="0"/>
              <a:t>arrow keys </a:t>
            </a:r>
            <a:r>
              <a:rPr lang="en-US" sz="1200" dirty="0"/>
              <a:t>and </a:t>
            </a:r>
            <a:r>
              <a:rPr lang="en-US" sz="1200" b="1" dirty="0"/>
              <a:t>[enter] </a:t>
            </a:r>
            <a:r>
              <a:rPr lang="en-US" sz="1200" dirty="0"/>
              <a:t>to select a folder and a file.</a:t>
            </a:r>
          </a:p>
          <a:p>
            <a:endParaRPr lang="en-US" sz="1200" dirty="0"/>
          </a:p>
          <a:p>
            <a:r>
              <a:rPr lang="en-US" sz="1200" b="1" dirty="0"/>
              <a:t>Note:</a:t>
            </a:r>
            <a:r>
              <a:rPr lang="en-US" sz="1200" dirty="0"/>
              <a:t> Pressing the </a:t>
            </a:r>
            <a:r>
              <a:rPr lang="en-US" sz="1200" b="1" dirty="0"/>
              <a:t>[home/on] </a:t>
            </a:r>
            <a:r>
              <a:rPr lang="en-US" sz="1200" dirty="0"/>
              <a:t>key </a:t>
            </a:r>
          </a:p>
          <a:p>
            <a:r>
              <a:rPr lang="en-US" sz="1200" dirty="0"/>
              <a:t>repeatedly toggles between the home screen and the current document.</a:t>
            </a:r>
          </a:p>
          <a:p>
            <a:endParaRPr lang="en-US" sz="1200" dirty="0"/>
          </a:p>
          <a:p>
            <a:endParaRPr lang="en-US" sz="1200" b="1" dirty="0"/>
          </a:p>
          <a:p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46A6E-9936-5946-A0A5-CC00AA982817}"/>
              </a:ext>
            </a:extLst>
          </p:cNvPr>
          <p:cNvSpPr txBox="1"/>
          <p:nvPr/>
        </p:nvSpPr>
        <p:spPr>
          <a:xfrm>
            <a:off x="228600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1466-D462-D444-9BFB-0C68195E4CBB}"/>
              </a:ext>
            </a:extLst>
          </p:cNvPr>
          <p:cNvSpPr txBox="1"/>
          <p:nvPr/>
        </p:nvSpPr>
        <p:spPr>
          <a:xfrm>
            <a:off x="2652873" y="9807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C9E021-6FC6-E341-AD80-DEDF3AF7CABE}"/>
              </a:ext>
            </a:extLst>
          </p:cNvPr>
          <p:cNvSpPr txBox="1"/>
          <p:nvPr/>
        </p:nvSpPr>
        <p:spPr>
          <a:xfrm>
            <a:off x="5951877" y="992572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254639-34DA-574C-B773-9922E5A92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980" y="2267520"/>
            <a:ext cx="1614122" cy="121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2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03D6C7-6D94-3272-C972-5587F9C7BF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6" y="1330902"/>
            <a:ext cx="2027845" cy="1520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B4D3C4-9515-FB82-2696-2785C3C353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174" y="1330902"/>
            <a:ext cx="1694535" cy="1270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FD03A-8709-E3DA-6C09-9A72C8C439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855" y="1927606"/>
            <a:ext cx="1820487" cy="1365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7619F-57ED-B86F-9C0A-8E0178ECAF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946" y="1324530"/>
            <a:ext cx="2044110" cy="153308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Copying a Python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9348" y="2867345"/>
            <a:ext cx="229534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[ctrl] [B]</a:t>
            </a:r>
            <a:r>
              <a:rPr lang="en-US" sz="1100" dirty="0"/>
              <a:t> to compile and save your program. </a:t>
            </a:r>
          </a:p>
          <a:p>
            <a:endParaRPr lang="en-US" sz="1100" dirty="0"/>
          </a:p>
          <a:p>
            <a:r>
              <a:rPr lang="en-US" sz="1100" dirty="0"/>
              <a:t>Note: You will not be able to copy the program if you have made changes since using </a:t>
            </a:r>
            <a:r>
              <a:rPr lang="en-US" sz="1100" b="1" dirty="0"/>
              <a:t>[ctrl] [R]</a:t>
            </a:r>
            <a:r>
              <a:rPr lang="en-US" sz="1100" dirty="0"/>
              <a:t> or </a:t>
            </a:r>
            <a:r>
              <a:rPr lang="en-US" sz="1100" b="1" dirty="0"/>
              <a:t>[ctrl] [B]</a:t>
            </a:r>
            <a:r>
              <a:rPr lang="en-US" sz="11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288304" y="2862084"/>
            <a:ext cx="2271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[1]</a:t>
            </a:r>
            <a:r>
              <a:rPr lang="en-US" sz="1100" dirty="0"/>
              <a:t> Actions </a:t>
            </a:r>
          </a:p>
          <a:p>
            <a:r>
              <a:rPr lang="en-US" sz="1100" dirty="0"/>
              <a:t>[</a:t>
            </a:r>
            <a:r>
              <a:rPr lang="en-US" sz="1100" b="1" dirty="0"/>
              <a:t>3] </a:t>
            </a:r>
            <a:r>
              <a:rPr lang="en-US" sz="1100" dirty="0"/>
              <a:t>Create Copy…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4559890" y="2857625"/>
            <a:ext cx="164069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Type in your new program name. Press </a:t>
            </a:r>
            <a:r>
              <a:rPr lang="en-US" sz="1100" b="1" dirty="0"/>
              <a:t>[enter]</a:t>
            </a:r>
            <a:r>
              <a:rPr lang="en-US" sz="1100" dirty="0"/>
              <a:t> to complete the dialogue.</a:t>
            </a:r>
          </a:p>
          <a:p>
            <a:endParaRPr lang="en-US" sz="1100" dirty="0"/>
          </a:p>
          <a:p>
            <a:r>
              <a:rPr lang="en-US" sz="1100" dirty="0"/>
              <a:t>The new program is inserted on the page after the original page, in this case page 1.2.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B9681A-13EE-8E43-B662-8E9B7DAB5042}"/>
              </a:ext>
            </a:extLst>
          </p:cNvPr>
          <p:cNvSpPr txBox="1"/>
          <p:nvPr/>
        </p:nvSpPr>
        <p:spPr>
          <a:xfrm>
            <a:off x="76200" y="94740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0D25ED-A5EE-C847-8126-4E5778064081}"/>
              </a:ext>
            </a:extLst>
          </p:cNvPr>
          <p:cNvSpPr txBox="1"/>
          <p:nvPr/>
        </p:nvSpPr>
        <p:spPr>
          <a:xfrm>
            <a:off x="2366340" y="945986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1D8A8-3534-114C-8EDF-5BAFFF42E7D2}"/>
              </a:ext>
            </a:extLst>
          </p:cNvPr>
          <p:cNvSpPr txBox="1"/>
          <p:nvPr/>
        </p:nvSpPr>
        <p:spPr>
          <a:xfrm>
            <a:off x="4607174" y="95506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C9EF3C-9C1C-40D6-D1DC-1A291F3ADB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595" y="2971800"/>
            <a:ext cx="1698645" cy="127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6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E222-7CC3-788B-5CAE-D2EA6DFA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and Edit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83ED0-EAF1-933C-B611-29D93089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" y="1112837"/>
            <a:ext cx="4344988" cy="4525963"/>
          </a:xfrm>
        </p:spPr>
        <p:txBody>
          <a:bodyPr/>
          <a:lstStyle/>
          <a:p>
            <a:r>
              <a:rPr lang="en-US" sz="1600" dirty="0"/>
              <a:t>Use </a:t>
            </a:r>
            <a:r>
              <a:rPr lang="en-US" sz="1600" b="1" dirty="0"/>
              <a:t>number key shortcuts </a:t>
            </a:r>
            <a:r>
              <a:rPr lang="en-US" sz="1600" u="sng" dirty="0"/>
              <a:t>or</a:t>
            </a:r>
            <a:r>
              <a:rPr lang="en-US" sz="1600" dirty="0"/>
              <a:t> </a:t>
            </a:r>
            <a:r>
              <a:rPr lang="en-US" sz="1600" b="1" dirty="0"/>
              <a:t>arrow keys </a:t>
            </a:r>
            <a:r>
              <a:rPr lang="en-US" sz="1600" dirty="0"/>
              <a:t>and </a:t>
            </a:r>
            <a:r>
              <a:rPr lang="en-US" sz="1600" b="1" dirty="0"/>
              <a:t>[enter] </a:t>
            </a:r>
            <a:r>
              <a:rPr lang="en-US" sz="1600" dirty="0"/>
              <a:t>to select from menus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[esc] </a:t>
            </a:r>
            <a:r>
              <a:rPr lang="en-US" sz="1600" dirty="0"/>
              <a:t>to back out of a menu or a dialogue.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[enter]</a:t>
            </a:r>
            <a:r>
              <a:rPr lang="en-US" sz="1600" dirty="0"/>
              <a:t> to complete a dialogue.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[tab] </a:t>
            </a:r>
            <a:r>
              <a:rPr lang="en-US" sz="1600" dirty="0"/>
              <a:t>to move to the next input when entering a function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arrow keys </a:t>
            </a:r>
            <a:r>
              <a:rPr lang="en-US" sz="1600" dirty="0"/>
              <a:t>to move the cursor around the screen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[del]</a:t>
            </a:r>
            <a:r>
              <a:rPr lang="en-US" sz="1600" dirty="0"/>
              <a:t> as a destructive backspace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[enter] </a:t>
            </a:r>
            <a:r>
              <a:rPr lang="en-US" sz="1600" dirty="0"/>
              <a:t>to complete a statement and move to the next line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[Z] </a:t>
            </a:r>
            <a:r>
              <a:rPr lang="en-US" sz="1600" dirty="0"/>
              <a:t>to undo an action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[S] </a:t>
            </a:r>
            <a:r>
              <a:rPr lang="en-US" sz="1600" dirty="0"/>
              <a:t>to save your file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[ctrl] [left arrow]</a:t>
            </a:r>
            <a:r>
              <a:rPr lang="en-US" sz="1600" dirty="0"/>
              <a:t> and </a:t>
            </a:r>
            <a:r>
              <a:rPr lang="en-US" sz="1600" b="1" dirty="0"/>
              <a:t>[ctrl] [right arrow]</a:t>
            </a:r>
            <a:r>
              <a:rPr lang="en-US" sz="1600" dirty="0"/>
              <a:t> to move from page to page</a:t>
            </a:r>
          </a:p>
          <a:p>
            <a:r>
              <a:rPr lang="en-US" sz="1600" dirty="0"/>
              <a:t>Use </a:t>
            </a:r>
            <a:r>
              <a:rPr lang="en-US" sz="1600" b="1" dirty="0"/>
              <a:t>[menu]</a:t>
            </a:r>
            <a:r>
              <a:rPr lang="en-US" sz="1600" dirty="0"/>
              <a:t> to see options for the current application.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D1444-4522-7E27-FE77-51EC72706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96350"/>
            <a:ext cx="2667000" cy="575300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A2007F2-87E7-BF07-E03D-B3368A9724F3}"/>
              </a:ext>
            </a:extLst>
          </p:cNvPr>
          <p:cNvSpPr/>
          <p:nvPr/>
        </p:nvSpPr>
        <p:spPr>
          <a:xfrm>
            <a:off x="6019800" y="2590800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B7CCCF5-6EAF-27D2-376C-BFC4D56C3028}"/>
              </a:ext>
            </a:extLst>
          </p:cNvPr>
          <p:cNvSpPr/>
          <p:nvPr/>
        </p:nvSpPr>
        <p:spPr>
          <a:xfrm>
            <a:off x="6019800" y="3158552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C96042C-13F4-3ED2-C595-EAA2498A3C5F}"/>
              </a:ext>
            </a:extLst>
          </p:cNvPr>
          <p:cNvSpPr/>
          <p:nvPr/>
        </p:nvSpPr>
        <p:spPr>
          <a:xfrm>
            <a:off x="6019800" y="3566319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FBC73B6-8EC8-3715-211F-0249FFA26DEC}"/>
              </a:ext>
            </a:extLst>
          </p:cNvPr>
          <p:cNvSpPr/>
          <p:nvPr/>
        </p:nvSpPr>
        <p:spPr>
          <a:xfrm>
            <a:off x="7905679" y="3182193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12D8846-2827-0999-7845-0670E917388B}"/>
              </a:ext>
            </a:extLst>
          </p:cNvPr>
          <p:cNvSpPr/>
          <p:nvPr/>
        </p:nvSpPr>
        <p:spPr>
          <a:xfrm>
            <a:off x="7905679" y="4724400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33E808D-EEBF-5619-7988-3F3064BE86CF}"/>
              </a:ext>
            </a:extLst>
          </p:cNvPr>
          <p:cNvSpPr/>
          <p:nvPr/>
        </p:nvSpPr>
        <p:spPr>
          <a:xfrm>
            <a:off x="7923212" y="3572388"/>
            <a:ext cx="457200" cy="2286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EC3434D-F89F-354C-5383-81D884A56B29}"/>
              </a:ext>
            </a:extLst>
          </p:cNvPr>
          <p:cNvSpPr/>
          <p:nvPr/>
        </p:nvSpPr>
        <p:spPr>
          <a:xfrm>
            <a:off x="7315200" y="5562601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F056B11-5B69-A9A7-9041-9CF43819BCF6}"/>
              </a:ext>
            </a:extLst>
          </p:cNvPr>
          <p:cNvSpPr/>
          <p:nvPr/>
        </p:nvSpPr>
        <p:spPr>
          <a:xfrm>
            <a:off x="7315200" y="5779777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E7A3C5E-065F-9847-CD65-E94A64652E98}"/>
              </a:ext>
            </a:extLst>
          </p:cNvPr>
          <p:cNvSpPr/>
          <p:nvPr/>
        </p:nvSpPr>
        <p:spPr>
          <a:xfrm>
            <a:off x="7021743" y="2628900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7C6A061-4ACA-C218-9F53-EC9C91EA9698}"/>
              </a:ext>
            </a:extLst>
          </p:cNvPr>
          <p:cNvSpPr/>
          <p:nvPr/>
        </p:nvSpPr>
        <p:spPr>
          <a:xfrm>
            <a:off x="7391400" y="2918619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4BE2311-D004-D476-D334-504F00853B53}"/>
              </a:ext>
            </a:extLst>
          </p:cNvPr>
          <p:cNvSpPr/>
          <p:nvPr/>
        </p:nvSpPr>
        <p:spPr>
          <a:xfrm>
            <a:off x="7038611" y="3207043"/>
            <a:ext cx="304800" cy="15239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F72A7-4A28-12DA-F191-DD3EEE3C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685800"/>
            <a:ext cx="2351911" cy="17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10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E313-DC68-00E0-96D6-D429D729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with the TI-Rover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B379A-F86A-6F95-2739-C4744C4AEF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448413"/>
            <a:ext cx="1981200" cy="2480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37AC8-43A6-0A93-02D8-6F23F27C5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76794"/>
            <a:ext cx="4079687" cy="2004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645869-012D-C882-E041-5B645F8C08D7}"/>
              </a:ext>
            </a:extLst>
          </p:cNvPr>
          <p:cNvSpPr txBox="1"/>
          <p:nvPr/>
        </p:nvSpPr>
        <p:spPr>
          <a:xfrm>
            <a:off x="25269" y="4197122"/>
            <a:ext cx="8813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Expo Fine or Extra Fine dry erase markers. </a:t>
            </a:r>
          </a:p>
          <a:p>
            <a:r>
              <a:rPr lang="en-US" dirty="0"/>
              <a:t>The markers drop into a slot on the front of the Rover.</a:t>
            </a:r>
          </a:p>
          <a:p>
            <a:r>
              <a:rPr lang="en-US" dirty="0"/>
              <a:t>Note: The Texas Instruments Workshop Loan Rover cases include markers.</a:t>
            </a:r>
          </a:p>
          <a:p>
            <a:endParaRPr lang="en-US" dirty="0"/>
          </a:p>
          <a:p>
            <a:r>
              <a:rPr lang="en-US" dirty="0"/>
              <a:t>Drawing surface: We recommend butcher paper held in place with painters tape on a hard surface.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22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0220733\Downloads\TIRover_ranger_TI84PCE_sensor.jpg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9614" y="1395248"/>
            <a:ext cx="5864772" cy="4414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336" y="78830"/>
            <a:ext cx="8991600" cy="990600"/>
          </a:xfrm>
        </p:spPr>
        <p:txBody>
          <a:bodyPr/>
          <a:lstStyle/>
          <a:p>
            <a:pPr algn="ctr"/>
            <a:r>
              <a:rPr lang="en-US" dirty="0"/>
              <a:t>Meet the TI-Innovator Rover</a:t>
            </a:r>
          </a:p>
        </p:txBody>
      </p:sp>
    </p:spTree>
    <p:extLst>
      <p:ext uri="{BB962C8B-B14F-4D97-AF65-F5344CB8AC3E}">
        <p14:creationId xmlns:p14="http://schemas.microsoft.com/office/powerpoint/2010/main" val="3866129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Creating an Advanced Rover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8B926-7017-E84E-8CE8-537D000B344D}"/>
              </a:ext>
            </a:extLst>
          </p:cNvPr>
          <p:cNvSpPr txBox="1"/>
          <p:nvPr/>
        </p:nvSpPr>
        <p:spPr>
          <a:xfrm>
            <a:off x="-9348" y="3137563"/>
            <a:ext cx="25971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Note: You can also add a new page to </a:t>
            </a:r>
          </a:p>
          <a:p>
            <a:r>
              <a:rPr lang="en-US" sz="1100" dirty="0"/>
              <a:t>the document by pressing</a:t>
            </a:r>
          </a:p>
          <a:p>
            <a:r>
              <a:rPr lang="en-US" sz="1100" b="1" dirty="0">
                <a:solidFill>
                  <a:srgbClr val="0070C0"/>
                </a:solidFill>
              </a:rPr>
              <a:t>[</a:t>
            </a:r>
            <a:r>
              <a:rPr lang="en-US" sz="1100" b="1" dirty="0" err="1">
                <a:solidFill>
                  <a:srgbClr val="0070C0"/>
                </a:solidFill>
              </a:rPr>
              <a:t>ctlr</a:t>
            </a:r>
            <a:r>
              <a:rPr lang="en-US" sz="1100" b="1" dirty="0">
                <a:solidFill>
                  <a:srgbClr val="0070C0"/>
                </a:solidFill>
              </a:rPr>
              <a:t>] </a:t>
            </a:r>
            <a:r>
              <a:rPr lang="en-US" sz="1100" b="1" dirty="0"/>
              <a:t>[doc] </a:t>
            </a:r>
            <a:r>
              <a:rPr lang="en-US" sz="1100" b="1" dirty="0">
                <a:solidFill>
                  <a:srgbClr val="0070C0"/>
                </a:solidFill>
              </a:rPr>
              <a:t>+page</a:t>
            </a:r>
            <a:r>
              <a:rPr lang="en-US" sz="1100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82F98F-63D0-8449-AFB2-3ECE5254F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9" y="903189"/>
            <a:ext cx="2302936" cy="17272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37953F-649B-BA46-A5DA-AB06961DA89A}"/>
              </a:ext>
            </a:extLst>
          </p:cNvPr>
          <p:cNvSpPr txBox="1"/>
          <p:nvPr/>
        </p:nvSpPr>
        <p:spPr>
          <a:xfrm>
            <a:off x="-13044" y="2707048"/>
            <a:ext cx="22974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to bring up a menu</a:t>
            </a:r>
          </a:p>
          <a:p>
            <a:r>
              <a:rPr lang="en-US" sz="1100" dirty="0"/>
              <a:t>of applications to add to the page.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3075B7-EA00-A544-A233-4E62847C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638" y="853928"/>
            <a:ext cx="2363543" cy="17726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38707C-69B2-8B42-AC04-74C4836DEE78}"/>
              </a:ext>
            </a:extLst>
          </p:cNvPr>
          <p:cNvSpPr txBox="1"/>
          <p:nvPr/>
        </p:nvSpPr>
        <p:spPr>
          <a:xfrm>
            <a:off x="2691106" y="2650956"/>
            <a:ext cx="24224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down arrow </a:t>
            </a:r>
            <a:r>
              <a:rPr lang="en-US" sz="1100" dirty="0"/>
              <a:t>repeatedly then 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[enter] </a:t>
            </a:r>
            <a:r>
              <a:rPr lang="en-US" sz="1100" dirty="0"/>
              <a:t>or press</a:t>
            </a:r>
            <a:r>
              <a:rPr lang="en-US" sz="1100" b="1" dirty="0"/>
              <a:t> [A] </a:t>
            </a:r>
          </a:p>
          <a:p>
            <a:r>
              <a:rPr lang="en-US" sz="1100" dirty="0"/>
              <a:t>to select Add Python</a:t>
            </a:r>
            <a:r>
              <a:rPr lang="en-US" sz="1200" dirty="0"/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590147-FC20-1344-AFC8-662167BDC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8" y="4307819"/>
            <a:ext cx="2302936" cy="17272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FED33C-1DCF-214F-9A65-5CDE37DB3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390" y="853928"/>
            <a:ext cx="2302936" cy="172720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440037-7134-854D-8F27-162A9A5A4175}"/>
              </a:ext>
            </a:extLst>
          </p:cNvPr>
          <p:cNvSpPr txBox="1"/>
          <p:nvPr/>
        </p:nvSpPr>
        <p:spPr>
          <a:xfrm>
            <a:off x="5931497" y="2593046"/>
            <a:ext cx="22910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Select 1: New by pressing </a:t>
            </a:r>
            <a:r>
              <a:rPr lang="en-US" sz="1100" b="1" dirty="0"/>
              <a:t>[enter]</a:t>
            </a:r>
          </a:p>
          <a:p>
            <a:r>
              <a:rPr lang="en-US" sz="1100" dirty="0"/>
              <a:t>or </a:t>
            </a:r>
            <a:r>
              <a:rPr lang="en-US" sz="1100" b="1" dirty="0"/>
              <a:t>[1]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A1A78E-CD81-2447-B0FA-C1BE92676B99}"/>
              </a:ext>
            </a:extLst>
          </p:cNvPr>
          <p:cNvSpPr txBox="1"/>
          <p:nvPr/>
        </p:nvSpPr>
        <p:spPr>
          <a:xfrm>
            <a:off x="81029" y="6043258"/>
            <a:ext cx="18261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Enter your program name.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A25AB4-7C5F-D047-B2F1-82C18D4DD8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664" y="3596252"/>
            <a:ext cx="1827414" cy="13705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2FA5AC-C323-4847-BD2E-F0D46A8DA6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816" y="4470086"/>
            <a:ext cx="1728546" cy="12964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CA96404-4639-9E4B-986F-A92AC8937317}"/>
              </a:ext>
            </a:extLst>
          </p:cNvPr>
          <p:cNvSpPr txBox="1"/>
          <p:nvPr/>
        </p:nvSpPr>
        <p:spPr>
          <a:xfrm>
            <a:off x="2672648" y="4966813"/>
            <a:ext cx="1702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Down arrow </a:t>
            </a:r>
            <a:r>
              <a:rPr lang="en-US" sz="1100" dirty="0"/>
              <a:t>then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Right arrow</a:t>
            </a:r>
          </a:p>
          <a:p>
            <a:r>
              <a:rPr lang="en-US" sz="1100" dirty="0"/>
              <a:t>to bring up a menu</a:t>
            </a:r>
          </a:p>
          <a:p>
            <a:r>
              <a:rPr lang="en-US" sz="1100" dirty="0"/>
              <a:t>of program types.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7787E2-A9A2-344E-9301-18C3801F1F00}"/>
              </a:ext>
            </a:extLst>
          </p:cNvPr>
          <p:cNvSpPr txBox="1"/>
          <p:nvPr/>
        </p:nvSpPr>
        <p:spPr>
          <a:xfrm>
            <a:off x="4072972" y="5800117"/>
            <a:ext cx="2480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down arrow </a:t>
            </a:r>
            <a:r>
              <a:rPr lang="en-US" sz="1100" dirty="0"/>
              <a:t>repeatedly to Rover Coding option </a:t>
            </a:r>
          </a:p>
          <a:p>
            <a:r>
              <a:rPr lang="en-US" sz="1100" dirty="0"/>
              <a:t>then press </a:t>
            </a:r>
            <a:r>
              <a:rPr lang="en-US" sz="1100" b="1" dirty="0"/>
              <a:t>[enter]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D4991B2-FA15-C44F-AF6B-B3CAFF095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139" y="3168713"/>
            <a:ext cx="2363543" cy="177265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7A2BEBA-ACEB-9A40-B4BA-902C5FFE4990}"/>
              </a:ext>
            </a:extLst>
          </p:cNvPr>
          <p:cNvSpPr txBox="1"/>
          <p:nvPr/>
        </p:nvSpPr>
        <p:spPr>
          <a:xfrm>
            <a:off x="6531542" y="4992213"/>
            <a:ext cx="276485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Your program now includes import statements for Python modules used </a:t>
            </a:r>
          </a:p>
          <a:p>
            <a:r>
              <a:rPr lang="en-US" sz="1100" dirty="0"/>
              <a:t>in a variety of Rover programs. You can select Python functions to add to your</a:t>
            </a:r>
          </a:p>
          <a:p>
            <a:r>
              <a:rPr lang="en-US" sz="1100" dirty="0"/>
              <a:t>program by pressing </a:t>
            </a:r>
            <a:r>
              <a:rPr lang="en-US" sz="1100" b="1" dirty="0"/>
              <a:t>[menu]</a:t>
            </a:r>
            <a:r>
              <a:rPr lang="en-US" sz="1100" dirty="0"/>
              <a:t>.</a:t>
            </a:r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</a:t>
            </a:r>
          </a:p>
          <a:p>
            <a:r>
              <a:rPr lang="en-US" sz="1100" dirty="0"/>
              <a:t>from a Python shell on the next page.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B3D986-7530-DE47-9A2F-631F8F9C017B}"/>
              </a:ext>
            </a:extLst>
          </p:cNvPr>
          <p:cNvSpPr txBox="1"/>
          <p:nvPr/>
        </p:nvSpPr>
        <p:spPr>
          <a:xfrm>
            <a:off x="99959" y="587861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825404-35E0-344E-8395-172E9968CD36}"/>
              </a:ext>
            </a:extLst>
          </p:cNvPr>
          <p:cNvSpPr txBox="1"/>
          <p:nvPr/>
        </p:nvSpPr>
        <p:spPr>
          <a:xfrm>
            <a:off x="2746638" y="53096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7E78D9-EBCE-A040-B0C2-F246A049F3EF}"/>
              </a:ext>
            </a:extLst>
          </p:cNvPr>
          <p:cNvSpPr txBox="1"/>
          <p:nvPr/>
        </p:nvSpPr>
        <p:spPr>
          <a:xfrm>
            <a:off x="5992925" y="52789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3B381-774B-1048-83EB-8A310DB91E84}"/>
              </a:ext>
            </a:extLst>
          </p:cNvPr>
          <p:cNvSpPr txBox="1"/>
          <p:nvPr/>
        </p:nvSpPr>
        <p:spPr>
          <a:xfrm>
            <a:off x="121732" y="396790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257FAB-F211-3941-AD15-5616377C49CB}"/>
              </a:ext>
            </a:extLst>
          </p:cNvPr>
          <p:cNvSpPr txBox="1"/>
          <p:nvPr/>
        </p:nvSpPr>
        <p:spPr>
          <a:xfrm>
            <a:off x="2700228" y="3599227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14AD95-5B26-C242-A4AB-925D4388CFAE}"/>
              </a:ext>
            </a:extLst>
          </p:cNvPr>
          <p:cNvSpPr txBox="1"/>
          <p:nvPr/>
        </p:nvSpPr>
        <p:spPr>
          <a:xfrm>
            <a:off x="6020486" y="4106399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1E534D-134A-C945-840D-4437A51BA69C}"/>
              </a:ext>
            </a:extLst>
          </p:cNvPr>
          <p:cNvSpPr txBox="1"/>
          <p:nvPr/>
        </p:nvSpPr>
        <p:spPr>
          <a:xfrm>
            <a:off x="8600719" y="286056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16247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F60FFE-0518-814B-908F-DF5D6B34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47428"/>
            <a:ext cx="4042008" cy="3031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MAKE IT MOVE!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3621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Discover how far Rover drives per unit.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Use differing values (1-20) to determine what 1 Rover unit is.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A2A04-820C-8549-AB0D-46048D4897A9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endParaRPr lang="en-US" sz="1100" dirty="0"/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  <p:pic>
        <p:nvPicPr>
          <p:cNvPr id="7" name="Picture 6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B8DDC26C-3645-F946-9846-331EA49D24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4400550"/>
            <a:ext cx="1955800" cy="146685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5DCF107-3A0A-8D4F-9C07-C7E3B7E926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323" y="4400550"/>
            <a:ext cx="1955800" cy="1466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79F6B-C163-154E-BF89-1A75EEE446E0}"/>
              </a:ext>
            </a:extLst>
          </p:cNvPr>
          <p:cNvSpPr txBox="1"/>
          <p:nvPr/>
        </p:nvSpPr>
        <p:spPr>
          <a:xfrm>
            <a:off x="4749800" y="3787102"/>
            <a:ext cx="439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import </a:t>
            </a:r>
            <a:r>
              <a:rPr lang="en-US" sz="1100" dirty="0" err="1"/>
              <a:t>ti_rover</a:t>
            </a:r>
            <a:r>
              <a:rPr lang="en-US" sz="1100" dirty="0"/>
              <a:t> on the TI Rover menu.</a:t>
            </a:r>
          </a:p>
          <a:p>
            <a:endParaRPr lang="en-US" sz="1100" dirty="0"/>
          </a:p>
          <a:p>
            <a:r>
              <a:rPr lang="en-US" sz="1100" dirty="0"/>
              <a:t>Find forward() and other drive functions on the Rover 2:Drive menu.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84668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5F983-7929-1348-A52C-FC3889B1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47428"/>
            <a:ext cx="4133997" cy="3100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Set the color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9412" y="1243145"/>
            <a:ext cx="4343400" cy="282883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Set the color output of the RGB LED.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Each color takes a value (0-255).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Challenge Task</a:t>
            </a:r>
            <a:r>
              <a:rPr lang="en-US" sz="2000" dirty="0">
                <a:solidFill>
                  <a:schemeClr val="bg1"/>
                </a:solidFill>
              </a:rPr>
              <a:t>: Try to make </a:t>
            </a:r>
            <a:r>
              <a:rPr lang="en-US" sz="2000" dirty="0">
                <a:solidFill>
                  <a:srgbClr val="FFFF00"/>
                </a:solidFill>
              </a:rPr>
              <a:t>Yellow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FA1E-42CC-0E4B-AB74-0A5E58E49937}"/>
              </a:ext>
            </a:extLst>
          </p:cNvPr>
          <p:cNvSpPr txBox="1"/>
          <p:nvPr/>
        </p:nvSpPr>
        <p:spPr>
          <a:xfrm>
            <a:off x="4759412" y="4255039"/>
            <a:ext cx="37808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Find the </a:t>
            </a:r>
            <a:r>
              <a:rPr lang="en-US" sz="1100" dirty="0" err="1"/>
              <a:t>color_rgb</a:t>
            </a:r>
            <a:r>
              <a:rPr lang="en-US" sz="1100" dirty="0"/>
              <a:t>( ) function on the Rover Outputs menu.</a:t>
            </a:r>
          </a:p>
          <a:p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A7CB8-F409-CC47-91C6-B07280A873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412" y="4685926"/>
            <a:ext cx="2032000" cy="1524000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CE66445-D873-654C-BA69-EC52DE3CB8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626" y="4687381"/>
            <a:ext cx="2032000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BD7C24-3A35-594A-8F36-04BDA1ADDE5E}"/>
              </a:ext>
            </a:extLst>
          </p:cNvPr>
          <p:cNvSpPr txBox="1"/>
          <p:nvPr/>
        </p:nvSpPr>
        <p:spPr>
          <a:xfrm>
            <a:off x="76200" y="5499099"/>
            <a:ext cx="489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endParaRPr lang="en-US" sz="1100" dirty="0"/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815220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6ED1F-6C08-0346-9A6F-CBDE0DB34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09800"/>
            <a:ext cx="4042008" cy="3031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Explore angles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3621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a square.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Challenge Task: </a:t>
            </a:r>
            <a:r>
              <a:rPr lang="en-US" sz="2000" dirty="0">
                <a:solidFill>
                  <a:schemeClr val="bg1"/>
                </a:solidFill>
              </a:rPr>
              <a:t>Try to drive an equilateral triangle. 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8985" y="1371600"/>
            <a:ext cx="2271776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Program: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26ABE-801F-5241-9FF5-B6485973E09A}"/>
              </a:ext>
            </a:extLst>
          </p:cNvPr>
          <p:cNvSpPr txBox="1"/>
          <p:nvPr/>
        </p:nvSpPr>
        <p:spPr>
          <a:xfrm>
            <a:off x="25400" y="5241306"/>
            <a:ext cx="64389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program above is a framework for driving a square. Enter values for distance and turn angle.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[menu] </a:t>
            </a:r>
            <a:r>
              <a:rPr lang="en-US" sz="1100" dirty="0"/>
              <a:t>key to see Python Program Editor options.</a:t>
            </a:r>
          </a:p>
          <a:p>
            <a:endParaRPr lang="en-US" sz="1100" dirty="0"/>
          </a:p>
          <a:p>
            <a:r>
              <a:rPr lang="en-US" sz="1100" dirty="0"/>
              <a:t>Press </a:t>
            </a:r>
            <a:r>
              <a:rPr lang="en-US" sz="1100" b="1" dirty="0"/>
              <a:t>[ctrl] [R] </a:t>
            </a:r>
            <a:r>
              <a:rPr lang="en-US" sz="1100" dirty="0"/>
              <a:t>to run the program from a Python shell on the next page.</a:t>
            </a:r>
          </a:p>
          <a:p>
            <a:endParaRPr lang="en-US" sz="1100" dirty="0"/>
          </a:p>
          <a:p>
            <a:r>
              <a:rPr lang="en-US" sz="1100" dirty="0"/>
              <a:t>Use </a:t>
            </a:r>
            <a:r>
              <a:rPr lang="en-US" sz="1100" b="1" dirty="0"/>
              <a:t>[ctrl] left </a:t>
            </a:r>
            <a:r>
              <a:rPr lang="en-US" sz="1100" dirty="0"/>
              <a:t>to move from the shell page back to the Python editor page.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955694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12C2-619B-4EE3-88D7-523FC198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Math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8989-C426-4301-89A7-1C7EEAE1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Complementary Angles:</a:t>
            </a:r>
          </a:p>
          <a:p>
            <a:pPr lvl="1"/>
            <a:r>
              <a:rPr lang="en-US" dirty="0"/>
              <a:t>Sum to 90 degrees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C7A1-24C2-484C-8956-2DBA79229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525963"/>
          </a:xfrm>
        </p:spPr>
        <p:txBody>
          <a:bodyPr/>
          <a:lstStyle/>
          <a:p>
            <a:r>
              <a:rPr lang="en-US" dirty="0"/>
              <a:t>Supplementary Angles:</a:t>
            </a:r>
          </a:p>
          <a:p>
            <a:pPr lvl="1"/>
            <a:r>
              <a:rPr lang="en-US" dirty="0"/>
              <a:t>Sum to 180 degrees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E0C80-FF78-4B8F-A0E5-8F616CE7A3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256" y="3048000"/>
            <a:ext cx="3654516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58E8B-12A7-490A-BAE6-75BB515828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048000"/>
            <a:ext cx="36545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68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12C2-619B-4EE3-88D7-523FC198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Math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8989-C426-4301-89A7-1C7EEAE1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Exterior angles: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2C7A1-24C2-484C-8956-2DBA79229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525963"/>
          </a:xfrm>
        </p:spPr>
        <p:txBody>
          <a:bodyPr/>
          <a:lstStyle/>
          <a:p>
            <a:pPr algn="just"/>
            <a:r>
              <a:rPr lang="en-US" dirty="0"/>
              <a:t>Interior Angles: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81348-2526-4405-A116-CC1AE53ECC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42" y="2819400"/>
            <a:ext cx="3654516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008A68-465C-4978-B68B-575E7F563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612" y="2819400"/>
            <a:ext cx="36479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8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Logic Challenge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8193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the figure shown without crossing any lines  or going back over a line and without picking up the pen.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When you are ready put the pen in and trace your path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5D02DD-6E78-40B7-AB5F-D11831FE9C41}"/>
              </a:ext>
            </a:extLst>
          </p:cNvPr>
          <p:cNvSpPr/>
          <p:nvPr/>
        </p:nvSpPr>
        <p:spPr>
          <a:xfrm>
            <a:off x="990600" y="3473669"/>
            <a:ext cx="2438400" cy="2438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B251078-674C-4EF0-8DF0-4B78005196AA}"/>
              </a:ext>
            </a:extLst>
          </p:cNvPr>
          <p:cNvSpPr/>
          <p:nvPr/>
        </p:nvSpPr>
        <p:spPr>
          <a:xfrm>
            <a:off x="990600" y="1371600"/>
            <a:ext cx="2438400" cy="210206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0656A98E-A9A6-4F9E-8D3B-92B209441990-L0-001">
            <a:extLst>
              <a:ext uri="{FF2B5EF4-FFF2-40B4-BE49-F238E27FC236}">
                <a16:creationId xmlns:a16="http://schemas.microsoft.com/office/drawing/2014/main" id="{7AB99FB3-6F00-4826-B1C2-2FDDE962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274" y="4267200"/>
            <a:ext cx="2680925" cy="201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935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36D2-AEB1-16E2-9BB2-E61735D2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5180"/>
            <a:ext cx="8229600" cy="1143000"/>
          </a:xfrm>
        </p:spPr>
        <p:txBody>
          <a:bodyPr/>
          <a:lstStyle/>
          <a:p>
            <a:r>
              <a:rPr lang="en-US" sz="3600" dirty="0"/>
              <a:t>Where can you go next with TI-Rover?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907515-139C-DD8C-8BD8-BF4E8B41913B}"/>
              </a:ext>
            </a:extLst>
          </p:cNvPr>
          <p:cNvGrpSpPr/>
          <p:nvPr/>
        </p:nvGrpSpPr>
        <p:grpSpPr>
          <a:xfrm>
            <a:off x="150058" y="769822"/>
            <a:ext cx="2555459" cy="2652922"/>
            <a:chOff x="139576" y="1598096"/>
            <a:chExt cx="2723823" cy="29507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737781-9E3E-57D4-02E1-0BF08A08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253" y="1598096"/>
              <a:ext cx="1902698" cy="2530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7C0B66-A568-B8D5-CE5D-AD658B1DC9B2}"/>
                </a:ext>
              </a:extLst>
            </p:cNvPr>
            <p:cNvSpPr txBox="1"/>
            <p:nvPr/>
          </p:nvSpPr>
          <p:spPr>
            <a:xfrm>
              <a:off x="139576" y="4179527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Drive an obstacle course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FD488-81E2-D39C-329F-D8B27601176D}"/>
              </a:ext>
            </a:extLst>
          </p:cNvPr>
          <p:cNvGrpSpPr/>
          <p:nvPr/>
        </p:nvGrpSpPr>
        <p:grpSpPr>
          <a:xfrm>
            <a:off x="3151966" y="786731"/>
            <a:ext cx="1593639" cy="2636013"/>
            <a:chOff x="3200075" y="1585397"/>
            <a:chExt cx="1748253" cy="29337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CE6C15-13FD-5451-F1AC-8EB122B07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075" y="1585397"/>
              <a:ext cx="1748253" cy="248914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5F445C-4C88-4B6D-BA75-4047E6E41ECF}"/>
                </a:ext>
              </a:extLst>
            </p:cNvPr>
            <p:cNvSpPr txBox="1"/>
            <p:nvPr/>
          </p:nvSpPr>
          <p:spPr>
            <a:xfrm>
              <a:off x="3200075" y="4149795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Drive a design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6CD35A-BB5D-47D5-3D20-909C3B529EDA}"/>
              </a:ext>
            </a:extLst>
          </p:cNvPr>
          <p:cNvGrpSpPr/>
          <p:nvPr/>
        </p:nvGrpSpPr>
        <p:grpSpPr>
          <a:xfrm>
            <a:off x="5394969" y="790497"/>
            <a:ext cx="2834632" cy="2632247"/>
            <a:chOff x="5424869" y="1568071"/>
            <a:chExt cx="2844531" cy="25858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E93F7F-7B40-1994-457B-3DEA0C0DE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4869" y="1568071"/>
              <a:ext cx="2844531" cy="221656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572C5F-257D-6081-9E40-60FE58B6C949}"/>
                </a:ext>
              </a:extLst>
            </p:cNvPr>
            <p:cNvSpPr txBox="1"/>
            <p:nvPr/>
          </p:nvSpPr>
          <p:spPr>
            <a:xfrm>
              <a:off x="6075128" y="3784638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Draw artwork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F2817F-7615-535D-DF7E-35E57D6BA1E7}"/>
              </a:ext>
            </a:extLst>
          </p:cNvPr>
          <p:cNvGrpSpPr/>
          <p:nvPr/>
        </p:nvGrpSpPr>
        <p:grpSpPr>
          <a:xfrm>
            <a:off x="243983" y="3817758"/>
            <a:ext cx="1851789" cy="2558711"/>
            <a:chOff x="243983" y="3817758"/>
            <a:chExt cx="1851789" cy="25587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6307FD-6D92-3032-76CA-F9F69EE7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3817758"/>
              <a:ext cx="1425356" cy="218937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31FD84-D63B-2E37-A5DE-D8F82F289B0B}"/>
                </a:ext>
              </a:extLst>
            </p:cNvPr>
            <p:cNvSpPr txBox="1"/>
            <p:nvPr/>
          </p:nvSpPr>
          <p:spPr>
            <a:xfrm>
              <a:off x="243983" y="6007137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Park your Rover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60A06F-425C-2829-7418-816FCCFC8DD5}"/>
              </a:ext>
            </a:extLst>
          </p:cNvPr>
          <p:cNvGrpSpPr/>
          <p:nvPr/>
        </p:nvGrpSpPr>
        <p:grpSpPr>
          <a:xfrm>
            <a:off x="2239142" y="3555823"/>
            <a:ext cx="1928733" cy="2959145"/>
            <a:chOff x="2239142" y="3555823"/>
            <a:chExt cx="1928733" cy="29591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0CC84-5F96-2814-F560-2A285232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7615" y="3555823"/>
              <a:ext cx="1851789" cy="23182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806126-A054-C187-B6BE-A6BA7059A757}"/>
                </a:ext>
              </a:extLst>
            </p:cNvPr>
            <p:cNvSpPr txBox="1"/>
            <p:nvPr/>
          </p:nvSpPr>
          <p:spPr>
            <a:xfrm>
              <a:off x="2239142" y="5868637"/>
              <a:ext cx="192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 a For loop</a:t>
              </a:r>
            </a:p>
            <a:p>
              <a:r>
                <a:rPr lang="en-US" dirty="0"/>
                <a:t>to draw polygons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C7A550-3EC3-1D1F-453E-0E8722A7C60A}"/>
              </a:ext>
            </a:extLst>
          </p:cNvPr>
          <p:cNvGrpSpPr/>
          <p:nvPr/>
        </p:nvGrpSpPr>
        <p:grpSpPr>
          <a:xfrm>
            <a:off x="4206348" y="3561243"/>
            <a:ext cx="1873270" cy="2641401"/>
            <a:chOff x="6704115" y="3550401"/>
            <a:chExt cx="1873270" cy="26414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2FCC20C-13C0-7494-9CA2-620DACEA7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6385" y="3550401"/>
              <a:ext cx="1527250" cy="231823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049E15-FC83-6E2A-EF5A-9B432AAC6072}"/>
                </a:ext>
              </a:extLst>
            </p:cNvPr>
            <p:cNvSpPr txBox="1"/>
            <p:nvPr/>
          </p:nvSpPr>
          <p:spPr>
            <a:xfrm>
              <a:off x="6704115" y="5822470"/>
              <a:ext cx="1873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Write your name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EDEAA45-ADF2-9121-0D7D-EE79B89B3F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789" y="3503378"/>
            <a:ext cx="1797286" cy="22562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16AAC1-3E0A-7106-FAED-5D5C373D54E1}"/>
              </a:ext>
            </a:extLst>
          </p:cNvPr>
          <p:cNvSpPr txBox="1"/>
          <p:nvPr/>
        </p:nvSpPr>
        <p:spPr>
          <a:xfrm>
            <a:off x="6165797" y="57327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Navigate a map</a:t>
            </a:r>
          </a:p>
        </p:txBody>
      </p:sp>
    </p:spTree>
    <p:extLst>
      <p:ext uri="{BB962C8B-B14F-4D97-AF65-F5344CB8AC3E}">
        <p14:creationId xmlns:p14="http://schemas.microsoft.com/office/powerpoint/2010/main" val="2589630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212C2-619B-4EE3-88D7-523FC198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Math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E8989-C426-4301-89A7-1C7EEAE11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4600" y="1417638"/>
            <a:ext cx="4114800" cy="4525963"/>
          </a:xfrm>
        </p:spPr>
        <p:txBody>
          <a:bodyPr/>
          <a:lstStyle/>
          <a:p>
            <a:r>
              <a:rPr lang="en-US" dirty="0"/>
              <a:t>Pythagorean Theorem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FA793A-0F7C-48CC-B36C-B7292F15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2133600"/>
            <a:ext cx="4600575" cy="34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04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Logic Challenge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1"/>
            <a:ext cx="4343400" cy="28193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the figure shown without crossing any lines or going back over a line and without picking up the pen.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When you are ready put the pen in and trace your path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CF844F-9EC6-4160-B0A3-106C79D01AFD}"/>
              </a:ext>
            </a:extLst>
          </p:cNvPr>
          <p:cNvGrpSpPr/>
          <p:nvPr/>
        </p:nvGrpSpPr>
        <p:grpSpPr>
          <a:xfrm>
            <a:off x="990600" y="1447800"/>
            <a:ext cx="2438400" cy="4540469"/>
            <a:chOff x="1265495" y="2272125"/>
            <a:chExt cx="2133600" cy="39729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5D02DD-6E78-40B7-AB5F-D11831FE9C41}"/>
                </a:ext>
              </a:extLst>
            </p:cNvPr>
            <p:cNvSpPr/>
            <p:nvPr/>
          </p:nvSpPr>
          <p:spPr>
            <a:xfrm>
              <a:off x="1265495" y="4111435"/>
              <a:ext cx="2133600" cy="2133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B251078-674C-4EF0-8DF0-4B78005196AA}"/>
                </a:ext>
              </a:extLst>
            </p:cNvPr>
            <p:cNvSpPr/>
            <p:nvPr/>
          </p:nvSpPr>
          <p:spPr>
            <a:xfrm>
              <a:off x="1265495" y="2272125"/>
              <a:ext cx="2133600" cy="183931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43641-A360-4828-9DA3-E5B3A44260BE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21AF74-08FA-45CF-AA70-CB9AF3F494B9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BE5547E-B420-CF4E-9491-F38F0FF34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5008173"/>
            <a:ext cx="1739900" cy="1310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7056F8-500C-0D4C-B314-0B9573015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5037006"/>
            <a:ext cx="1727200" cy="1300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A81700-BD88-3C47-AA81-EB7D54A5F38B}"/>
              </a:ext>
            </a:extLst>
          </p:cNvPr>
          <p:cNvSpPr txBox="1"/>
          <p:nvPr/>
        </p:nvSpPr>
        <p:spPr>
          <a:xfrm>
            <a:off x="5105400" y="4313921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Python Math module in addition to the Rover module for this challenge. The Math Module is needed for Square Root and other advanced functions.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04884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82" y="56823"/>
            <a:ext cx="8153836" cy="6115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8119" y="1600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TI-Innovator™ Rover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5397521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TI-Innovator™ Hub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304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TI Graphing Calculator</a:t>
            </a:r>
          </a:p>
        </p:txBody>
      </p:sp>
    </p:spTree>
    <p:extLst>
      <p:ext uri="{BB962C8B-B14F-4D97-AF65-F5344CB8AC3E}">
        <p14:creationId xmlns:p14="http://schemas.microsoft.com/office/powerpoint/2010/main" val="692978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Logic Challenge 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CF844F-9EC6-4160-B0A3-106C79D01AFD}"/>
              </a:ext>
            </a:extLst>
          </p:cNvPr>
          <p:cNvGrpSpPr/>
          <p:nvPr/>
        </p:nvGrpSpPr>
        <p:grpSpPr>
          <a:xfrm>
            <a:off x="990600" y="1447800"/>
            <a:ext cx="2438400" cy="4540469"/>
            <a:chOff x="1265495" y="2272125"/>
            <a:chExt cx="2133600" cy="39729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5D02DD-6E78-40B7-AB5F-D11831FE9C41}"/>
                </a:ext>
              </a:extLst>
            </p:cNvPr>
            <p:cNvSpPr/>
            <p:nvPr/>
          </p:nvSpPr>
          <p:spPr>
            <a:xfrm>
              <a:off x="1265495" y="4111435"/>
              <a:ext cx="2133600" cy="2133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B251078-674C-4EF0-8DF0-4B78005196AA}"/>
                </a:ext>
              </a:extLst>
            </p:cNvPr>
            <p:cNvSpPr/>
            <p:nvPr/>
          </p:nvSpPr>
          <p:spPr>
            <a:xfrm>
              <a:off x="1265495" y="2272125"/>
              <a:ext cx="2133600" cy="183931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43641-A360-4828-9DA3-E5B3A44260BE}"/>
              </a:ext>
            </a:extLst>
          </p:cNvPr>
          <p:cNvCxnSpPr>
            <a:cxnSpLocks/>
            <a:endCxn id="9" idx="4"/>
          </p:cNvCxnSpPr>
          <p:nvPr/>
        </p:nvCxnSpPr>
        <p:spPr>
          <a:xfrm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21AF74-08FA-45CF-AA70-CB9AF3F494B9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990600" y="3549869"/>
            <a:ext cx="2438400" cy="2438400"/>
          </a:xfrm>
          <a:prstGeom prst="line">
            <a:avLst/>
          </a:prstGeom>
          <a:ln w="28575">
            <a:solidFill>
              <a:srgbClr val="99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0656A98E-A9A6-4F9E-8D3B-92B209441990-L0-001">
            <a:extLst>
              <a:ext uri="{FF2B5EF4-FFF2-40B4-BE49-F238E27FC236}">
                <a16:creationId xmlns:a16="http://schemas.microsoft.com/office/drawing/2014/main" id="{7AB99FB3-6F00-4826-B1C2-2FDDE962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607" y="1706569"/>
            <a:ext cx="4901942" cy="368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BE388-D600-4748-8724-0D859983440F}"/>
              </a:ext>
            </a:extLst>
          </p:cNvPr>
          <p:cNvSpPr txBox="1"/>
          <p:nvPr/>
        </p:nvSpPr>
        <p:spPr>
          <a:xfrm>
            <a:off x="457200" y="4495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234F3-8892-4F19-9499-4709FD4699A4}"/>
              </a:ext>
            </a:extLst>
          </p:cNvPr>
          <p:cNvSpPr txBox="1"/>
          <p:nvPr/>
        </p:nvSpPr>
        <p:spPr>
          <a:xfrm>
            <a:off x="914400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57154E-43D1-4194-88BE-CF7B8AE3296C}"/>
              </a:ext>
            </a:extLst>
          </p:cNvPr>
          <p:cNvSpPr txBox="1"/>
          <p:nvPr/>
        </p:nvSpPr>
        <p:spPr>
          <a:xfrm>
            <a:off x="3048000" y="2286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2091E-D319-4F07-AABE-0FCD512635B2}"/>
              </a:ext>
            </a:extLst>
          </p:cNvPr>
          <p:cNvSpPr txBox="1"/>
          <p:nvPr/>
        </p:nvSpPr>
        <p:spPr>
          <a:xfrm>
            <a:off x="2057400" y="3200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AB18FD-5694-4230-82AD-DD71BF6B7ADD}"/>
              </a:ext>
            </a:extLst>
          </p:cNvPr>
          <p:cNvSpPr txBox="1"/>
          <p:nvPr/>
        </p:nvSpPr>
        <p:spPr>
          <a:xfrm>
            <a:off x="1447800" y="43434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394071-BE91-4C67-931D-046DD8503702}"/>
              </a:ext>
            </a:extLst>
          </p:cNvPr>
          <p:cNvSpPr txBox="1"/>
          <p:nvPr/>
        </p:nvSpPr>
        <p:spPr>
          <a:xfrm>
            <a:off x="2819400" y="4343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7C4CF-ED9D-460E-8811-B8F368AA563A}"/>
              </a:ext>
            </a:extLst>
          </p:cNvPr>
          <p:cNvSpPr txBox="1"/>
          <p:nvPr/>
        </p:nvSpPr>
        <p:spPr>
          <a:xfrm>
            <a:off x="3581400" y="47127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CA5580-9E4D-46C8-878A-D3CC55434D1D}"/>
              </a:ext>
            </a:extLst>
          </p:cNvPr>
          <p:cNvSpPr txBox="1"/>
          <p:nvPr/>
        </p:nvSpPr>
        <p:spPr>
          <a:xfrm>
            <a:off x="2522706" y="53931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00726D-35E2-4F34-A62F-E2163C8C0BCF}"/>
              </a:ext>
            </a:extLst>
          </p:cNvPr>
          <p:cNvSpPr txBox="1"/>
          <p:nvPr/>
        </p:nvSpPr>
        <p:spPr>
          <a:xfrm>
            <a:off x="1616412" y="52657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227DB7-208C-48FD-A364-9C1F59AD8924}"/>
              </a:ext>
            </a:extLst>
          </p:cNvPr>
          <p:cNvSpPr txBox="1"/>
          <p:nvPr/>
        </p:nvSpPr>
        <p:spPr>
          <a:xfrm>
            <a:off x="1989227" y="59882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3759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Logic Challenge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066800"/>
            <a:ext cx="4381500" cy="3124199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Task: Drive the figure shown without crossing any lines or going back over a line and without picking up the pen.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Now match the colors using the RGB LED. Don’t worry about using the pen.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BF713-10A3-0349-806A-AC67413DF0D7}"/>
              </a:ext>
            </a:extLst>
          </p:cNvPr>
          <p:cNvSpPr txBox="1"/>
          <p:nvPr/>
        </p:nvSpPr>
        <p:spPr>
          <a:xfrm>
            <a:off x="2971800" y="4191000"/>
            <a:ext cx="61849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Import the Python Math module in addition to the Rover module for this challenge.</a:t>
            </a:r>
          </a:p>
          <a:p>
            <a:endParaRPr lang="en-US" sz="1100" dirty="0"/>
          </a:p>
          <a:p>
            <a:r>
              <a:rPr lang="en-US" sz="1100" dirty="0"/>
              <a:t>Use wait-</a:t>
            </a:r>
            <a:r>
              <a:rPr lang="en-US" sz="1100" dirty="0" err="1"/>
              <a:t>until_done</a:t>
            </a:r>
            <a:r>
              <a:rPr lang="en-US" sz="1100" dirty="0"/>
              <a:t>() from the Rover Commands menu to synchronize Rover drive functions with the RGB LED.</a:t>
            </a:r>
          </a:p>
          <a:p>
            <a:endParaRPr lang="en-US" sz="1100" dirty="0"/>
          </a:p>
        </p:txBody>
      </p:sp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DD38C0-9A2F-1F49-A151-6273454F54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953000"/>
            <a:ext cx="1751645" cy="1313734"/>
          </a:xfrm>
          <a:prstGeom prst="rect">
            <a:avLst/>
          </a:prstGeom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3C3033A-84C8-3149-8DDD-4CED76DB53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0" y="4953000"/>
            <a:ext cx="1751645" cy="1313734"/>
          </a:xfrm>
          <a:prstGeom prst="rect">
            <a:avLst/>
          </a:prstGeom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9687BDFE-989B-3D4A-B706-0DCB03059B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495" y="4953000"/>
            <a:ext cx="1751646" cy="1313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BEEC4D-BCB1-3EB4-E9D0-7D8795581685}"/>
              </a:ext>
            </a:extLst>
          </p:cNvPr>
          <p:cNvSpPr/>
          <p:nvPr/>
        </p:nvSpPr>
        <p:spPr>
          <a:xfrm>
            <a:off x="304800" y="3565634"/>
            <a:ext cx="2438400" cy="2438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8">
            <a:extLst>
              <a:ext uri="{FF2B5EF4-FFF2-40B4-BE49-F238E27FC236}">
                <a16:creationId xmlns:a16="http://schemas.microsoft.com/office/drawing/2014/main" id="{C01F7C4C-2F72-F06A-78AE-3578245203B1}"/>
              </a:ext>
            </a:extLst>
          </p:cNvPr>
          <p:cNvSpPr/>
          <p:nvPr/>
        </p:nvSpPr>
        <p:spPr>
          <a:xfrm>
            <a:off x="304800" y="1463565"/>
            <a:ext cx="2438400" cy="2102069"/>
          </a:xfrm>
          <a:prstGeom prst="triangl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46675-535B-E062-5550-AF7339EC2278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1501634" y="3565634"/>
            <a:ext cx="1241566" cy="1223009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229622-DBAB-6A8D-67D7-171459550A61}"/>
              </a:ext>
            </a:extLst>
          </p:cNvPr>
          <p:cNvCxnSpPr>
            <a:cxnSpLocks/>
            <a:endCxn id="6" idx="2"/>
          </p:cNvCxnSpPr>
          <p:nvPr/>
        </p:nvCxnSpPr>
        <p:spPr>
          <a:xfrm flipH="1" flipV="1">
            <a:off x="304800" y="3565634"/>
            <a:ext cx="2438400" cy="243840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A8E1E7-D819-6B11-D153-D6908C787892}"/>
              </a:ext>
            </a:extLst>
          </p:cNvPr>
          <p:cNvCxnSpPr>
            <a:cxnSpLocks/>
          </p:cNvCxnSpPr>
          <p:nvPr/>
        </p:nvCxnSpPr>
        <p:spPr>
          <a:xfrm>
            <a:off x="304800" y="6004034"/>
            <a:ext cx="2438400" cy="0"/>
          </a:xfrm>
          <a:prstGeom prst="line">
            <a:avLst/>
          </a:prstGeom>
          <a:ln w="57150">
            <a:solidFill>
              <a:srgbClr val="FF3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15AFCB-512C-9228-2C4F-1C9E17677E31}"/>
              </a:ext>
            </a:extLst>
          </p:cNvPr>
          <p:cNvCxnSpPr>
            <a:cxnSpLocks/>
          </p:cNvCxnSpPr>
          <p:nvPr/>
        </p:nvCxnSpPr>
        <p:spPr>
          <a:xfrm flipV="1">
            <a:off x="304800" y="4788644"/>
            <a:ext cx="1219200" cy="121539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942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643B-D840-7A41-9B69-078389EBA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" y="1184476"/>
            <a:ext cx="8458200" cy="1102519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A72FE-4ECF-C042-9E88-25CCA96F0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4343401"/>
            <a:ext cx="4305302" cy="1447799"/>
          </a:xfrm>
        </p:spPr>
        <p:txBody>
          <a:bodyPr/>
          <a:lstStyle/>
          <a:p>
            <a:endParaRPr lang="en-US" dirty="0">
              <a:hlinkClick r:id="" action="ppaction://noaction"/>
            </a:endParaRPr>
          </a:p>
          <a:p>
            <a:r>
              <a:rPr lang="en-US" sz="2800" dirty="0">
                <a:hlinkClick r:id="" action="ppaction://noaction"/>
              </a:rPr>
              <a:t>www.TIstemProjects.com</a:t>
            </a:r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7A692-F3D2-A54B-BDB3-BA0606F348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133600"/>
            <a:ext cx="2133600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C896B-9D47-6047-A1E3-D1A75D952772}"/>
              </a:ext>
            </a:extLst>
          </p:cNvPr>
          <p:cNvSpPr txBox="1"/>
          <p:nvPr/>
        </p:nvSpPr>
        <p:spPr>
          <a:xfrm>
            <a:off x="62431" y="6019800"/>
            <a:ext cx="450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hlinkClick r:id="rId3"/>
              </a:rPr>
              <a:t>stem-team@ti.com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379776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A181AF-8D48-654C-8EAB-B508AAE2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81162"/>
            <a:ext cx="8001000" cy="4500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124923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Battery indicator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953000" y="1664732"/>
            <a:ext cx="1066800" cy="10022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D1012E-00AF-F148-8339-4C4693D6A18C}"/>
              </a:ext>
            </a:extLst>
          </p:cNvPr>
          <p:cNvSpPr txBox="1"/>
          <p:nvPr/>
        </p:nvSpPr>
        <p:spPr>
          <a:xfrm>
            <a:off x="6172200" y="111073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Red-Green-Blue (RGB) Color LED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EC5F73-BCD0-E34F-AA23-BCF19A887851}"/>
              </a:ext>
            </a:extLst>
          </p:cNvPr>
          <p:cNvCxnSpPr>
            <a:cxnSpLocks/>
          </p:cNvCxnSpPr>
          <p:nvPr/>
        </p:nvCxnSpPr>
        <p:spPr>
          <a:xfrm flipH="1">
            <a:off x="6477000" y="1757065"/>
            <a:ext cx="304800" cy="9099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85A822-2D1C-AA47-A43F-9A075C82DD61}"/>
              </a:ext>
            </a:extLst>
          </p:cNvPr>
          <p:cNvSpPr txBox="1"/>
          <p:nvPr/>
        </p:nvSpPr>
        <p:spPr>
          <a:xfrm>
            <a:off x="6064250" y="581239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On/Off Switch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CE645C-FC43-3D49-80BC-567ED9136D41}"/>
              </a:ext>
            </a:extLst>
          </p:cNvPr>
          <p:cNvCxnSpPr>
            <a:cxnSpLocks/>
          </p:cNvCxnSpPr>
          <p:nvPr/>
        </p:nvCxnSpPr>
        <p:spPr>
          <a:xfrm flipH="1" flipV="1">
            <a:off x="6264275" y="4487864"/>
            <a:ext cx="660400" cy="132452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927530-DA9D-8243-95C4-130A34C0FD9B}"/>
              </a:ext>
            </a:extLst>
          </p:cNvPr>
          <p:cNvSpPr txBox="1"/>
          <p:nvPr/>
        </p:nvSpPr>
        <p:spPr>
          <a:xfrm>
            <a:off x="7239000" y="2059632"/>
            <a:ext cx="2133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Marker holder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(Expo Fine and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Ultra Fine sizes)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E2BBD7-B341-204A-B585-73EED4BC4652}"/>
              </a:ext>
            </a:extLst>
          </p:cNvPr>
          <p:cNvCxnSpPr>
            <a:cxnSpLocks/>
          </p:cNvCxnSpPr>
          <p:nvPr/>
        </p:nvCxnSpPr>
        <p:spPr>
          <a:xfrm flipH="1">
            <a:off x="6610350" y="2667000"/>
            <a:ext cx="628650" cy="5066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CF7C7A3-A94D-4345-95E9-20B1AEFC94DC}"/>
              </a:ext>
            </a:extLst>
          </p:cNvPr>
          <p:cNvSpPr txBox="1"/>
          <p:nvPr/>
        </p:nvSpPr>
        <p:spPr>
          <a:xfrm>
            <a:off x="838200" y="903813"/>
            <a:ext cx="2911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Calculator holder posts.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Lift and twist to CE or CX side.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51A984-A96C-2243-B096-45AF842C25AF}"/>
              </a:ext>
            </a:extLst>
          </p:cNvPr>
          <p:cNvCxnSpPr>
            <a:cxnSpLocks/>
          </p:cNvCxnSpPr>
          <p:nvPr/>
        </p:nvCxnSpPr>
        <p:spPr>
          <a:xfrm>
            <a:off x="1524000" y="1618565"/>
            <a:ext cx="0" cy="5365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B9FC7461-2D8F-034C-99D9-06818B43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dirty="0"/>
              <a:t>Rover from the top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38EA36-BF30-434B-A120-FA70F4E5E5DF}"/>
              </a:ext>
            </a:extLst>
          </p:cNvPr>
          <p:cNvSpPr txBox="1"/>
          <p:nvPr/>
        </p:nvSpPr>
        <p:spPr>
          <a:xfrm>
            <a:off x="2012951" y="5535394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Battery Charge with USB micro to wall adapter.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DEE3C5-CBEE-3C46-9BD8-D79593C53629}"/>
              </a:ext>
            </a:extLst>
          </p:cNvPr>
          <p:cNvCxnSpPr>
            <a:cxnSpLocks/>
          </p:cNvCxnSpPr>
          <p:nvPr/>
        </p:nvCxnSpPr>
        <p:spPr>
          <a:xfrm flipV="1">
            <a:off x="3749676" y="5007791"/>
            <a:ext cx="473075" cy="6889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148EF666-B86E-1F48-AF8B-18B086BE0E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74" y="1565493"/>
            <a:ext cx="885826" cy="86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8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28600"/>
            <a:ext cx="8026400" cy="60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Rover Over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7400" y="48006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333344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28600"/>
            <a:ext cx="8026400" cy="601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 on Rover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18693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Motors to turn the wheels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862" y="5257800"/>
            <a:ext cx="224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Ranger to measure distance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4611469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Color sensor to detect different colors</a:t>
            </a:r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2438400" y="1510100"/>
            <a:ext cx="914400" cy="775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</p:cNvCxnSpPr>
          <p:nvPr/>
        </p:nvCxnSpPr>
        <p:spPr>
          <a:xfrm>
            <a:off x="1447800" y="1833265"/>
            <a:ext cx="3886200" cy="18243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545431" y="4876800"/>
            <a:ext cx="1121569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390900" y="3810000"/>
            <a:ext cx="2781300" cy="12678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595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915400" cy="990600"/>
          </a:xfrm>
        </p:spPr>
        <p:txBody>
          <a:bodyPr/>
          <a:lstStyle/>
          <a:p>
            <a:r>
              <a:rPr lang="en-US" sz="4000" dirty="0"/>
              <a:t>TI-Rover orientation and virtual grid</a:t>
            </a:r>
          </a:p>
        </p:txBody>
      </p:sp>
      <p:pic>
        <p:nvPicPr>
          <p:cNvPr id="1025" name="Picture 1" descr="page1image43520896">
            <a:extLst>
              <a:ext uri="{FF2B5EF4-FFF2-40B4-BE49-F238E27FC236}">
                <a16:creationId xmlns:a16="http://schemas.microsoft.com/office/drawing/2014/main" id="{DC9CB2E2-CB8C-C64A-BFAB-E642B9DD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96CDA-3EEE-724B-A909-BF3A9E0BEF07}"/>
              </a:ext>
            </a:extLst>
          </p:cNvPr>
          <p:cNvSpPr txBox="1"/>
          <p:nvPr/>
        </p:nvSpPr>
        <p:spPr>
          <a:xfrm>
            <a:off x="685800" y="4419600"/>
            <a:ext cx="7048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Rover programs set the initial position as the origin and the heading as 0 degrees measured from the x-axis.</a:t>
            </a:r>
          </a:p>
          <a:p>
            <a:endParaRPr lang="en-US" sz="1200" dirty="0"/>
          </a:p>
          <a:p>
            <a:r>
              <a:rPr lang="en-US" sz="1400" b="1" dirty="0"/>
              <a:t>Note: </a:t>
            </a:r>
            <a:r>
              <a:rPr lang="en-US" sz="1400" dirty="0"/>
              <a:t>The Rover tracks its position on a virtual coordinate grid with a unit value of 10 cm. The coordinate grid position applies to the </a:t>
            </a:r>
            <a:r>
              <a:rPr lang="en-US" sz="1400" dirty="0" err="1"/>
              <a:t>to_xy</a:t>
            </a:r>
            <a:r>
              <a:rPr lang="en-US" sz="1400" dirty="0"/>
              <a:t>(</a:t>
            </a:r>
            <a:r>
              <a:rPr lang="en-US" sz="1400" dirty="0" err="1"/>
              <a:t>x,y</a:t>
            </a:r>
            <a:r>
              <a:rPr lang="en-US" sz="1400" dirty="0"/>
              <a:t>), </a:t>
            </a:r>
            <a:r>
              <a:rPr lang="en-US" sz="1400" dirty="0" err="1"/>
              <a:t>to_polar</a:t>
            </a:r>
            <a:r>
              <a:rPr lang="en-US" sz="1400" dirty="0"/>
              <a:t>(</a:t>
            </a:r>
            <a:r>
              <a:rPr lang="en-US" sz="1400" dirty="0" err="1"/>
              <a:t>r,theta_degrees</a:t>
            </a:r>
            <a:r>
              <a:rPr lang="en-US" sz="1400" dirty="0"/>
              <a:t>) and </a:t>
            </a:r>
            <a:r>
              <a:rPr lang="en-US" sz="1400" dirty="0" err="1"/>
              <a:t>to_angle</a:t>
            </a:r>
            <a:r>
              <a:rPr lang="en-US" sz="1400" dirty="0"/>
              <a:t>(angle, “unit”) functions on the Rover Drive menu. The virtual grid also applies to Path menu functions.</a:t>
            </a:r>
          </a:p>
        </p:txBody>
      </p:sp>
    </p:spTree>
    <p:extLst>
      <p:ext uri="{BB962C8B-B14F-4D97-AF65-F5344CB8AC3E}">
        <p14:creationId xmlns:p14="http://schemas.microsoft.com/office/powerpoint/2010/main" val="3204409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FF0529-BEF9-BF41-A58C-AE154227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356703">
            <a:off x="391662" y="5102084"/>
            <a:ext cx="4457700" cy="97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A7E40-A464-7944-A58D-F05D0BAA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52" y="2703109"/>
            <a:ext cx="3809548" cy="1871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604F07-8066-7647-878F-9F891D1411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76932"/>
            <a:ext cx="3823568" cy="32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Connecting Rover to your calculator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42" y="4113314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B side into USB B port of the Rover Hub.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555040" y="5036644"/>
            <a:ext cx="290568" cy="2655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9C31B2-2496-E747-948A-6F44290A8A07}"/>
              </a:ext>
            </a:extLst>
          </p:cNvPr>
          <p:cNvSpPr txBox="1"/>
          <p:nvPr/>
        </p:nvSpPr>
        <p:spPr>
          <a:xfrm>
            <a:off x="1600200" y="589640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Unit-to-unit cable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740B07-BD52-1543-A948-86F1D1DEB03C}"/>
              </a:ext>
            </a:extLst>
          </p:cNvPr>
          <p:cNvCxnSpPr>
            <a:cxnSpLocks/>
          </p:cNvCxnSpPr>
          <p:nvPr/>
        </p:nvCxnSpPr>
        <p:spPr>
          <a:xfrm flipV="1">
            <a:off x="1975284" y="3759589"/>
            <a:ext cx="463116" cy="7380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5B05E6-0525-7A42-81F9-68A472B188B9}"/>
              </a:ext>
            </a:extLst>
          </p:cNvPr>
          <p:cNvSpPr txBox="1"/>
          <p:nvPr/>
        </p:nvSpPr>
        <p:spPr>
          <a:xfrm>
            <a:off x="2743200" y="4075897"/>
            <a:ext cx="222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Plug A side into port on calculator the Rover Hub.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EBAF58-4D33-0C47-A6AC-B5F396AC5791}"/>
              </a:ext>
            </a:extLst>
          </p:cNvPr>
          <p:cNvCxnSpPr>
            <a:cxnSpLocks/>
          </p:cNvCxnSpPr>
          <p:nvPr/>
        </p:nvCxnSpPr>
        <p:spPr>
          <a:xfrm>
            <a:off x="3830684" y="5021592"/>
            <a:ext cx="284116" cy="3857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08C066-FB41-924B-AFE8-0F1A40F30B5D}"/>
              </a:ext>
            </a:extLst>
          </p:cNvPr>
          <p:cNvCxnSpPr>
            <a:cxnSpLocks/>
          </p:cNvCxnSpPr>
          <p:nvPr/>
        </p:nvCxnSpPr>
        <p:spPr>
          <a:xfrm flipV="1">
            <a:off x="4857176" y="3500014"/>
            <a:ext cx="1317723" cy="6100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E90345-9072-D64B-8ED1-571D4C8D60F8}"/>
              </a:ext>
            </a:extLst>
          </p:cNvPr>
          <p:cNvSpPr txBox="1"/>
          <p:nvPr/>
        </p:nvSpPr>
        <p:spPr>
          <a:xfrm>
            <a:off x="5140472" y="919662"/>
            <a:ext cx="3470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Make sure that your Rover is switched ON and </a:t>
            </a:r>
          </a:p>
          <a:p>
            <a:r>
              <a:rPr lang="en-US" b="1" dirty="0">
                <a:solidFill>
                  <a:srgbClr val="0070C0"/>
                </a:solidFill>
              </a:rPr>
              <a:t>on floor ready to roll before running the program.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30E7DD-30CF-B349-B9A2-4D458A03AE03}"/>
              </a:ext>
            </a:extLst>
          </p:cNvPr>
          <p:cNvSpPr txBox="1"/>
          <p:nvPr/>
        </p:nvSpPr>
        <p:spPr>
          <a:xfrm>
            <a:off x="4758920" y="1022630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7E2E78-2201-E046-B10C-8A9FBCB0AB08}"/>
              </a:ext>
            </a:extLst>
          </p:cNvPr>
          <p:cNvSpPr txBox="1"/>
          <p:nvPr/>
        </p:nvSpPr>
        <p:spPr>
          <a:xfrm>
            <a:off x="169882" y="3851615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5F39B-BE14-5D4C-B9F1-F4745741E4D2}"/>
              </a:ext>
            </a:extLst>
          </p:cNvPr>
          <p:cNvSpPr txBox="1"/>
          <p:nvPr/>
        </p:nvSpPr>
        <p:spPr>
          <a:xfrm>
            <a:off x="4227305" y="3851614"/>
            <a:ext cx="269626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1636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7666-58BE-3722-0C86-28B939FD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Connecting your calculator to the Rover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97136-87D9-58BD-4B04-C6E5BACE7D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20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Initial Connection</a:t>
            </a:r>
          </a:p>
          <a:p>
            <a:pPr algn="l"/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1: Make sure that Rover is switched ON</a:t>
            </a:r>
          </a:p>
          <a:p>
            <a:pPr algn="l"/>
            <a:endParaRPr lang="en-US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2: plug unit-to-unit cable into Hub</a:t>
            </a:r>
          </a:p>
          <a:p>
            <a:pPr lvl="1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(Use 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</a:rPr>
              <a:t>end of cable </a:t>
            </a:r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labeled B)</a:t>
            </a:r>
          </a:p>
          <a:p>
            <a:pPr marL="457200" lvl="1" indent="0">
              <a:buNone/>
            </a:pPr>
            <a:endParaRPr lang="en-US" sz="16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3: plug unit-to-unit cable into the calculator</a:t>
            </a:r>
          </a:p>
          <a:p>
            <a:pPr lvl="1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(Use </a:t>
            </a:r>
            <a:r>
              <a:rPr lang="en-US" sz="1600" dirty="0">
                <a:solidFill>
                  <a:srgbClr val="212121"/>
                </a:solidFill>
                <a:latin typeface="Calibri" panose="020F0502020204030204" pitchFamily="34" charset="0"/>
              </a:rPr>
              <a:t>end of cable </a:t>
            </a:r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labeled A)</a:t>
            </a:r>
          </a:p>
          <a:p>
            <a:pPr algn="l"/>
            <a:endParaRPr lang="en-US" sz="20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00EDA-94DD-CB85-163B-9C4D76D771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Troubleshooting</a:t>
            </a:r>
          </a:p>
          <a:p>
            <a:pPr marL="0" indent="0" algn="l">
              <a:buNone/>
            </a:pPr>
            <a:r>
              <a:rPr lang="en-US" sz="1600" b="1" dirty="0">
                <a:solidFill>
                  <a:srgbClr val="212121"/>
                </a:solidFill>
                <a:latin typeface="Calibri" panose="020F0502020204030204" pitchFamily="34" charset="0"/>
              </a:rPr>
              <a:t>T</a:t>
            </a:r>
            <a:r>
              <a:rPr lang="en-US" sz="16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ry the following as a fast fix:</a:t>
            </a:r>
          </a:p>
          <a:p>
            <a:pPr algn="l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1: unplug the unit-to-unit cable from the hub and the calculator.</a:t>
            </a:r>
          </a:p>
          <a:p>
            <a:pPr algn="l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2: re-connect in the order of first Hub then calculator second.</a:t>
            </a:r>
          </a:p>
          <a:p>
            <a:pPr marL="0" indent="0" algn="l">
              <a:buNone/>
            </a:pPr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indent="0" algn="l">
              <a:buNone/>
            </a:pPr>
            <a:r>
              <a:rPr lang="en-US" sz="16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If the fast fix does not work, try these steps:</a:t>
            </a:r>
          </a:p>
          <a:p>
            <a:pPr algn="l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1: unplug unit-to-unit cable from both the hub and the calculator</a:t>
            </a:r>
          </a:p>
          <a:p>
            <a:pPr algn="l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2: Switch Rover OFF</a:t>
            </a:r>
          </a:p>
          <a:p>
            <a:pPr algn="l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Wait a second</a:t>
            </a:r>
          </a:p>
          <a:p>
            <a:pPr algn="l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3: Switch Rover ON</a:t>
            </a:r>
          </a:p>
          <a:p>
            <a:pPr algn="l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4: plug unit-to-unit cable into Hub</a:t>
            </a:r>
          </a:p>
          <a:p>
            <a:pPr algn="l"/>
            <a:r>
              <a:rPr lang="en-US" sz="16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Step 5: plug unit-to-unit cable into the calculator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3106618"/>
      </p:ext>
    </p:extLst>
  </p:cSld>
  <p:clrMapOvr>
    <a:masterClrMapping/>
  </p:clrMapOvr>
</p:sld>
</file>

<file path=ppt/theme/theme1.xml><?xml version="1.0" encoding="utf-8"?>
<a:theme xmlns:a="http://schemas.openxmlformats.org/drawingml/2006/main" name="1_ET_new">
  <a:themeElements>
    <a:clrScheme name="Custom 1">
      <a:dk1>
        <a:srgbClr val="525252"/>
      </a:dk1>
      <a:lt1>
        <a:srgbClr val="FFFFFF"/>
      </a:lt1>
      <a:dk2>
        <a:srgbClr val="000000"/>
      </a:dk2>
      <a:lt2>
        <a:srgbClr val="FFFFFF"/>
      </a:lt2>
      <a:accent1>
        <a:srgbClr val="D1282E"/>
      </a:accent1>
      <a:accent2>
        <a:srgbClr val="363636"/>
      </a:accent2>
      <a:accent3>
        <a:srgbClr val="888888"/>
      </a:accent3>
      <a:accent4>
        <a:srgbClr val="8064A2"/>
      </a:accent4>
      <a:accent5>
        <a:srgbClr val="4BACC6"/>
      </a:accent5>
      <a:accent6>
        <a:srgbClr val="F79646"/>
      </a:accent6>
      <a:hlink>
        <a:srgbClr val="1973B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17689</TotalTime>
  <Words>2523</Words>
  <Application>Microsoft Macintosh PowerPoint</Application>
  <PresentationFormat>On-screen Show (4:3)</PresentationFormat>
  <Paragraphs>353</Paragraphs>
  <Slides>32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Lucida Grande</vt:lpstr>
      <vt:lpstr>1_ET_new</vt:lpstr>
      <vt:lpstr>Meet the TI-Rover  with Geometry Challenges TI-Nspire CXII  Python</vt:lpstr>
      <vt:lpstr>Meet the TI-Innovator Rover</vt:lpstr>
      <vt:lpstr>PowerPoint Presentation</vt:lpstr>
      <vt:lpstr>Rover from the top</vt:lpstr>
      <vt:lpstr>Turn Rover Over</vt:lpstr>
      <vt:lpstr>Sensors on Rover</vt:lpstr>
      <vt:lpstr>TI-Rover orientation and virtual grid</vt:lpstr>
      <vt:lpstr>Connecting Rover to your calculator</vt:lpstr>
      <vt:lpstr>Connecting your calculator to the Rover</vt:lpstr>
      <vt:lpstr>Creating a new TI-Nspire document</vt:lpstr>
      <vt:lpstr>Creating a Rover Program</vt:lpstr>
      <vt:lpstr>Running a Rover Program</vt:lpstr>
      <vt:lpstr>Editing a Rover Program</vt:lpstr>
      <vt:lpstr>Saving a TI-Nspire document file</vt:lpstr>
      <vt:lpstr>Copying and Pasting a Block of Code</vt:lpstr>
      <vt:lpstr>Opening an existing TI-Nspire document file</vt:lpstr>
      <vt:lpstr>Copying a Python Program</vt:lpstr>
      <vt:lpstr>Entry and Edit Tips</vt:lpstr>
      <vt:lpstr>Drawing with the TI-Rover</vt:lpstr>
      <vt:lpstr>Creating an Advanced Rover Program</vt:lpstr>
      <vt:lpstr>MAKE IT MOVE!</vt:lpstr>
      <vt:lpstr>Set the color</vt:lpstr>
      <vt:lpstr>Explore angles</vt:lpstr>
      <vt:lpstr>Quick Math Reminders</vt:lpstr>
      <vt:lpstr>Quick Math Reminders</vt:lpstr>
      <vt:lpstr>Logic Challenge</vt:lpstr>
      <vt:lpstr>Where can you go next with TI-Rover?</vt:lpstr>
      <vt:lpstr>Quick Math Reminders</vt:lpstr>
      <vt:lpstr>Logic Challenge 2</vt:lpstr>
      <vt:lpstr>Logic Challenge 2</vt:lpstr>
      <vt:lpstr>Logic Challenge 3</vt:lpstr>
      <vt:lpstr>Thank You  </vt:lpstr>
    </vt:vector>
  </TitlesOfParts>
  <Company>Texas Instruments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Coding to</dc:title>
  <dc:creator>Brown, Curtis</dc:creator>
  <cp:lastModifiedBy>David Santucci</cp:lastModifiedBy>
  <cp:revision>271</cp:revision>
  <dcterms:created xsi:type="dcterms:W3CDTF">2017-10-17T15:34:02Z</dcterms:created>
  <dcterms:modified xsi:type="dcterms:W3CDTF">2023-02-20T16:38:53Z</dcterms:modified>
</cp:coreProperties>
</file>