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89" r:id="rId2"/>
    <p:sldId id="288" r:id="rId3"/>
    <p:sldId id="287" r:id="rId4"/>
    <p:sldId id="292" r:id="rId5"/>
    <p:sldId id="290" r:id="rId6"/>
    <p:sldId id="296" r:id="rId7"/>
    <p:sldId id="295" r:id="rId8"/>
    <p:sldId id="294" r:id="rId9"/>
    <p:sldId id="293" r:id="rId10"/>
    <p:sldId id="291" r:id="rId11"/>
    <p:sldId id="301" r:id="rId12"/>
    <p:sldId id="306" r:id="rId13"/>
    <p:sldId id="299" r:id="rId14"/>
    <p:sldId id="300" r:id="rId15"/>
    <p:sldId id="298" r:id="rId16"/>
    <p:sldId id="307" r:id="rId17"/>
    <p:sldId id="297" r:id="rId18"/>
    <p:sldId id="305" r:id="rId19"/>
    <p:sldId id="303" r:id="rId20"/>
    <p:sldId id="302" r:id="rId21"/>
    <p:sldId id="304" r:id="rId22"/>
    <p:sldId id="308" r:id="rId23"/>
    <p:sldId id="3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n Galloway" initials="IG" lastIdx="2" clrIdx="0">
    <p:extLst>
      <p:ext uri="{19B8F6BF-5375-455C-9EA6-DF929625EA0E}">
        <p15:presenceInfo xmlns:p15="http://schemas.microsoft.com/office/powerpoint/2012/main" userId="70220bb9a90d65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1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Galloway" userId="70220bb9a90d65ef" providerId="LiveId" clId="{0782C16C-F7CF-4187-AD0E-3640EB35ECD4}"/>
    <pc:docChg chg="modSld">
      <pc:chgData name="Ian Galloway" userId="70220bb9a90d65ef" providerId="LiveId" clId="{0782C16C-F7CF-4187-AD0E-3640EB35ECD4}" dt="2022-05-24T09:56:36.545" v="69" actId="1076"/>
      <pc:docMkLst>
        <pc:docMk/>
      </pc:docMkLst>
      <pc:sldChg chg="modSp">
        <pc:chgData name="Ian Galloway" userId="70220bb9a90d65ef" providerId="LiveId" clId="{0782C16C-F7CF-4187-AD0E-3640EB35ECD4}" dt="2022-05-24T09:53:28.797" v="68" actId="20577"/>
        <pc:sldMkLst>
          <pc:docMk/>
          <pc:sldMk cId="2167866943" sldId="292"/>
        </pc:sldMkLst>
        <pc:spChg chg="mod">
          <ac:chgData name="Ian Galloway" userId="70220bb9a90d65ef" providerId="LiveId" clId="{0782C16C-F7CF-4187-AD0E-3640EB35ECD4}" dt="2022-05-24T09:53:28.797" v="68" actId="20577"/>
          <ac:spMkLst>
            <pc:docMk/>
            <pc:sldMk cId="2167866943" sldId="292"/>
            <ac:spMk id="3" creationId="{00000000-0000-0000-0000-000000000000}"/>
          </ac:spMkLst>
        </pc:spChg>
      </pc:sldChg>
      <pc:sldChg chg="modSp">
        <pc:chgData name="Ian Galloway" userId="70220bb9a90d65ef" providerId="LiveId" clId="{0782C16C-F7CF-4187-AD0E-3640EB35ECD4}" dt="2022-05-24T09:56:36.545" v="69" actId="1076"/>
        <pc:sldMkLst>
          <pc:docMk/>
          <pc:sldMk cId="409351211" sldId="295"/>
        </pc:sldMkLst>
        <pc:picChg chg="mod">
          <ac:chgData name="Ian Galloway" userId="70220bb9a90d65ef" providerId="LiveId" clId="{0782C16C-F7CF-4187-AD0E-3640EB35ECD4}" dt="2022-05-24T09:56:36.545" v="69" actId="1076"/>
          <ac:picMkLst>
            <pc:docMk/>
            <pc:sldMk cId="409351211" sldId="295"/>
            <ac:picMk id="1026" creationId="{7D6B7A39-5C0D-1FBC-BB02-442BB0FC65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0EF66-D686-40F1-AF53-DACB88FA2AD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56262-27BC-47C0-A74F-4F8A16E4F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7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7D034-EE1D-4ED9-943A-AFA90D2F035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1"/>
            <a:ext cx="11277600" cy="643467"/>
          </a:xfrm>
        </p:spPr>
        <p:txBody>
          <a:bodyPr lIns="0" bIns="0" anchor="b" anchorCtr="0"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937" y="1517075"/>
            <a:ext cx="11277600" cy="684260"/>
          </a:xfrm>
          <a:ln/>
        </p:spPr>
        <p:txBody>
          <a:bodyPr lIns="0" tIns="0" rIns="0"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  <p:pic>
        <p:nvPicPr>
          <p:cNvPr id="2050" name="Picture 2" descr="C:\Users\a0197020\Downloads\WEB21881_E-newsletter_PageBanner_whitebackrgoun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2660915"/>
            <a:ext cx="12336693" cy="295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0197020\Downloads\WEB21881_E-newsletter_PageBanner_whitebackrgound (1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2660915"/>
            <a:ext cx="12336693" cy="295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26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648204"/>
            <a:ext cx="7315200" cy="566737"/>
          </a:xfrm>
        </p:spPr>
        <p:txBody>
          <a:bodyPr lIns="0" tIns="0" anchor="t" anchorCtr="0"/>
          <a:lstStyle>
            <a:lvl1pPr algn="l">
              <a:defRPr sz="1867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381000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07847" indent="0">
              <a:buNone/>
              <a:defRPr sz="3067"/>
            </a:lvl2pPr>
            <a:lvl3pPr marL="1015695" indent="0">
              <a:buNone/>
              <a:defRPr sz="2667"/>
            </a:lvl3pPr>
            <a:lvl4pPr marL="1523539" indent="0">
              <a:buNone/>
              <a:defRPr sz="2267"/>
            </a:lvl4pPr>
            <a:lvl5pPr marL="2031380" indent="0">
              <a:buNone/>
              <a:defRPr sz="2267"/>
            </a:lvl5pPr>
            <a:lvl6pPr marL="2539226" indent="0">
              <a:buNone/>
              <a:defRPr sz="2267"/>
            </a:lvl6pPr>
            <a:lvl7pPr marL="3047073" indent="0">
              <a:buNone/>
              <a:defRPr sz="2267"/>
            </a:lvl7pPr>
            <a:lvl8pPr marL="3554915" indent="0">
              <a:buNone/>
              <a:defRPr sz="2267"/>
            </a:lvl8pPr>
            <a:lvl9pPr marL="4062760" indent="0">
              <a:buNone/>
              <a:defRPr sz="22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61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1"/>
            <a:ext cx="11277600" cy="643467"/>
          </a:xfrm>
        </p:spPr>
        <p:txBody>
          <a:bodyPr lIns="0" bIns="0" anchor="b" anchorCtr="0"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937" y="1517075"/>
            <a:ext cx="11277600" cy="684260"/>
          </a:xfrm>
          <a:ln/>
        </p:spPr>
        <p:txBody>
          <a:bodyPr lIns="0" tIns="0" rIns="0"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  <p:pic>
        <p:nvPicPr>
          <p:cNvPr id="3074" name="Picture 2" descr="C:\Users\a0197020\Downloads\WEB21881_E-newsletter_PageBanner_blackbackgroun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9" y="2640575"/>
            <a:ext cx="12507843" cy="29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0197020\Downloads\WEB21881_E-newsletter_PageBanner_blackbackground (1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9" y="2640575"/>
            <a:ext cx="12507843" cy="29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6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1"/>
            <a:ext cx="11277600" cy="643467"/>
          </a:xfrm>
        </p:spPr>
        <p:txBody>
          <a:bodyPr lIns="0" bIns="0" anchor="b" anchorCtr="0"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937" y="1517075"/>
            <a:ext cx="11277600" cy="684260"/>
          </a:xfrm>
          <a:ln/>
        </p:spPr>
        <p:txBody>
          <a:bodyPr lIns="0" tIns="0" rIns="0"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  <p:pic>
        <p:nvPicPr>
          <p:cNvPr id="4099" name="Picture 3" descr="C:\Users\a0197020\Downloads\WEB21881_E-newsletter_PageBanner_lightbackgroun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51" y="2647355"/>
            <a:ext cx="12479544" cy="29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0197020\Downloads\WEB21881_E-newsletter_PageBanner_lightbackground (1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51" y="2647355"/>
            <a:ext cx="12479544" cy="29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2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943114"/>
            <a:ext cx="11277600" cy="1470025"/>
          </a:xfrm>
        </p:spPr>
        <p:txBody>
          <a:bodyPr lIns="0" tIns="0" bIns="0" anchor="b" anchorCtr="0"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698879"/>
            <a:ext cx="11277600" cy="1485900"/>
          </a:xfrm>
          <a:ln/>
        </p:spPr>
        <p:txBody>
          <a:bodyPr lIns="0" tIns="0" bIns="0" anchor="t" anchorCtr="0"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66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32" y="260650"/>
            <a:ext cx="11354568" cy="814388"/>
          </a:xfrm>
        </p:spPr>
        <p:txBody>
          <a:bodyPr lIns="0" tIns="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290300" cy="4734835"/>
          </a:xfrm>
        </p:spPr>
        <p:txBody>
          <a:bodyPr/>
          <a:lstStyle>
            <a:lvl1pPr>
              <a:spcBef>
                <a:spcPts val="889"/>
              </a:spcBef>
              <a:defRPr/>
            </a:lvl1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21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182986"/>
            <a:ext cx="5543549" cy="4646281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2267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11" y="1182986"/>
            <a:ext cx="5543551" cy="4646281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2267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22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032" y="260650"/>
            <a:ext cx="11354568" cy="814388"/>
          </a:xfrm>
        </p:spPr>
        <p:txBody>
          <a:bodyPr lIns="0" tIns="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72" tIns="50784" rIns="0" bIns="5078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61BFE7-F3E6-421C-A3DC-3AC6C555EAB2}" type="slidenum">
              <a:rPr lang="de-DE" sz="933" smtClean="0"/>
              <a:pPr/>
              <a:t>‹#›</a:t>
            </a:fld>
            <a:endParaRPr lang="de-DE" sz="933" dirty="0"/>
          </a:p>
        </p:txBody>
      </p:sp>
    </p:spTree>
    <p:extLst>
      <p:ext uri="{BB962C8B-B14F-4D97-AF65-F5344CB8AC3E}">
        <p14:creationId xmlns:p14="http://schemas.microsoft.com/office/powerpoint/2010/main" val="296469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032" y="260650"/>
            <a:ext cx="11354568" cy="814388"/>
          </a:xfrm>
        </p:spPr>
        <p:txBody>
          <a:bodyPr lIns="0" tIns="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333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62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3"/>
            <a:ext cx="4011084" cy="1162051"/>
          </a:xfrm>
        </p:spPr>
        <p:txBody>
          <a:bodyPr anchor="b"/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556212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2267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394164"/>
          </a:xfrm>
        </p:spPr>
        <p:txBody>
          <a:bodyPr/>
          <a:lstStyle>
            <a:lvl1pPr marL="0" indent="0">
              <a:buNone/>
              <a:defRPr sz="2267"/>
            </a:lvl1pPr>
            <a:lvl2pPr marL="507847" indent="0">
              <a:buNone/>
              <a:defRPr sz="1333"/>
            </a:lvl2pPr>
            <a:lvl3pPr marL="1015695" indent="0">
              <a:buNone/>
              <a:defRPr sz="1067"/>
            </a:lvl3pPr>
            <a:lvl4pPr marL="1523539" indent="0">
              <a:buNone/>
              <a:defRPr sz="933"/>
            </a:lvl4pPr>
            <a:lvl5pPr marL="2031380" indent="0">
              <a:buNone/>
              <a:defRPr sz="933"/>
            </a:lvl5pPr>
            <a:lvl6pPr marL="2539226" indent="0">
              <a:buNone/>
              <a:defRPr sz="933"/>
            </a:lvl6pPr>
            <a:lvl7pPr marL="3047073" indent="0">
              <a:buNone/>
              <a:defRPr sz="933"/>
            </a:lvl7pPr>
            <a:lvl8pPr marL="3554915" indent="0">
              <a:buNone/>
              <a:defRPr sz="933"/>
            </a:lvl8pPr>
            <a:lvl9pPr marL="4062760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753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4975" y="260650"/>
            <a:ext cx="11200631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6535"/>
            <a:ext cx="11324176" cy="4655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61541" y="6451338"/>
            <a:ext cx="868083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933"/>
            </a:lvl1pPr>
          </a:lstStyle>
          <a:p>
            <a:fld id="{99FCA9B0-C57C-442B-9983-B3775437B203}" type="slidenum">
              <a:rPr lang="de-DE" smtClean="0"/>
              <a:t>‹#›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10835839" y="6173048"/>
            <a:ext cx="1095172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t3europe.eu</a:t>
            </a:r>
          </a:p>
        </p:txBody>
      </p:sp>
      <p:pic>
        <p:nvPicPr>
          <p:cNvPr id="7" name="Picture 6" descr="T3-Europe-Logo-Horiz.ai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28296" r="6174" b="48445"/>
          <a:stretch/>
        </p:blipFill>
        <p:spPr>
          <a:xfrm>
            <a:off x="239349" y="5978317"/>
            <a:ext cx="3552395" cy="7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7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50784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101569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52353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203138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252159" indent="-252159" algn="l" rtl="0" eaLnBrk="1" fontAlgn="base" hangingPunct="1">
        <a:spcBef>
          <a:spcPts val="889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8335" indent="-259215" algn="l" rtl="0" eaLnBrk="1" fontAlgn="base" hangingPunct="1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</a:defRPr>
      </a:lvl2pPr>
      <a:lvl3pPr marL="948683" indent="-183393" algn="l" rtl="0" eaLnBrk="1" fontAlgn="base" hangingPunct="1">
        <a:spcBef>
          <a:spcPct val="15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334857" indent="-259215" algn="l" rtl="0" eaLnBrk="1" fontAlgn="base" hangingPunct="1">
        <a:spcBef>
          <a:spcPct val="5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</a:defRPr>
      </a:lvl4pPr>
      <a:lvl5pPr marL="1654020" indent="-192213" algn="l" rtl="0" eaLnBrk="1" fontAlgn="base" hangingPunct="1">
        <a:spcBef>
          <a:spcPct val="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5pPr>
      <a:lvl6pPr marL="2161867" indent="-192213" algn="l" rtl="0" eaLnBrk="1" fontAlgn="base" hangingPunct="1">
        <a:spcBef>
          <a:spcPct val="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6pPr>
      <a:lvl7pPr marL="2669715" indent="-192213" algn="l" rtl="0" eaLnBrk="1" fontAlgn="base" hangingPunct="1">
        <a:spcBef>
          <a:spcPct val="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7pPr>
      <a:lvl8pPr marL="3177561" indent="-192213" algn="l" rtl="0" eaLnBrk="1" fontAlgn="base" hangingPunct="1">
        <a:spcBef>
          <a:spcPct val="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8pPr>
      <a:lvl9pPr marL="3685407" indent="-192213" algn="l" rtl="0" eaLnBrk="1" fontAlgn="base" hangingPunct="1">
        <a:spcBef>
          <a:spcPct val="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47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695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539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380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226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073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4915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760" algn="l" defTabSz="10156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733" i="1" dirty="0"/>
              <a:t>Sharing Inspiration webinar May 2022</a:t>
            </a:r>
            <a:endParaRPr lang="de-DE" sz="3733" i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667" dirty="0" err="1"/>
              <a:t>Temperature</a:t>
            </a:r>
            <a:endParaRPr lang="de-DE" sz="2667" dirty="0"/>
          </a:p>
          <a:p>
            <a:endParaRPr lang="de-DE" sz="2667" dirty="0"/>
          </a:p>
        </p:txBody>
      </p:sp>
    </p:spTree>
    <p:extLst>
      <p:ext uri="{BB962C8B-B14F-4D97-AF65-F5344CB8AC3E}">
        <p14:creationId xmlns:p14="http://schemas.microsoft.com/office/powerpoint/2010/main" val="62898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….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leave</a:t>
            </a:r>
            <a:r>
              <a:rPr lang="de-DE" dirty="0"/>
              <a:t> </a:t>
            </a:r>
            <a:r>
              <a:rPr lang="de-DE" dirty="0" err="1"/>
              <a:t>it!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69106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  <a:r>
              <a:rPr lang="de-DE" sz="2667" dirty="0" err="1"/>
              <a:t>Brine</a:t>
            </a:r>
            <a:r>
              <a:rPr lang="de-DE" sz="2667" dirty="0"/>
              <a:t>  0……(</a:t>
            </a:r>
            <a:r>
              <a:rPr lang="de-DE" sz="2667" dirty="0" err="1"/>
              <a:t>melting</a:t>
            </a:r>
            <a:r>
              <a:rPr lang="de-DE" sz="2667" dirty="0"/>
              <a:t> </a:t>
            </a:r>
            <a:r>
              <a:rPr lang="de-DE" sz="2667" dirty="0" err="1"/>
              <a:t>ice</a:t>
            </a:r>
            <a:r>
              <a:rPr lang="de-DE" sz="2667" dirty="0"/>
              <a:t> 30)………..</a:t>
            </a:r>
            <a:r>
              <a:rPr lang="de-DE" sz="2667" dirty="0" err="1"/>
              <a:t>body</a:t>
            </a:r>
            <a:r>
              <a:rPr lang="de-DE" sz="2667" dirty="0"/>
              <a:t> (</a:t>
            </a:r>
            <a:r>
              <a:rPr lang="de-DE" sz="2667" dirty="0" err="1"/>
              <a:t>horse</a:t>
            </a:r>
            <a:r>
              <a:rPr lang="de-DE" sz="2667" dirty="0"/>
              <a:t>?) 100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 err="1"/>
              <a:t>Noticed</a:t>
            </a:r>
            <a:r>
              <a:rPr lang="de-DE" sz="2667" dirty="0"/>
              <a:t> </a:t>
            </a:r>
            <a:r>
              <a:rPr lang="de-DE" sz="2667" dirty="0" err="1"/>
              <a:t>that</a:t>
            </a:r>
            <a:r>
              <a:rPr lang="de-DE" sz="2667" dirty="0"/>
              <a:t> </a:t>
            </a:r>
            <a:r>
              <a:rPr lang="de-DE" sz="2667" dirty="0" err="1"/>
              <a:t>water</a:t>
            </a:r>
            <a:r>
              <a:rPr lang="de-DE" sz="2667" dirty="0"/>
              <a:t> </a:t>
            </a:r>
            <a:r>
              <a:rPr lang="de-DE" sz="2667" dirty="0" err="1"/>
              <a:t>froze</a:t>
            </a:r>
            <a:r>
              <a:rPr lang="de-DE" sz="2667" dirty="0"/>
              <a:t> at 32, not 30,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(0)……32…………96…………….(205)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 err="1"/>
              <a:t>For</a:t>
            </a:r>
            <a:r>
              <a:rPr lang="de-DE" sz="2667" dirty="0"/>
              <a:t> </a:t>
            </a:r>
            <a:r>
              <a:rPr lang="de-DE" sz="2667" dirty="0" err="1"/>
              <a:t>the</a:t>
            </a:r>
            <a:r>
              <a:rPr lang="de-DE" sz="2667" dirty="0"/>
              <a:t> Royal Society </a:t>
            </a:r>
            <a:r>
              <a:rPr lang="de-DE" sz="2667" dirty="0" err="1"/>
              <a:t>presentation</a:t>
            </a: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(0)…….32…………..(98.7)……….212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(http://s.bourdreux.free.fr/cabinet_Sigaud/chronologie/fahrenheit.htm)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</p:spTree>
    <p:extLst>
      <p:ext uri="{BB962C8B-B14F-4D97-AF65-F5344CB8AC3E}">
        <p14:creationId xmlns:p14="http://schemas.microsoft.com/office/powerpoint/2010/main" val="353485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Réamur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French, 1683-1757,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Celsius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Swedish, 1701-1744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1</a:t>
            </a:r>
          </a:p>
        </p:txBody>
      </p:sp>
      <p:pic>
        <p:nvPicPr>
          <p:cNvPr id="3074" name="Picture 2" descr="Anders Celsius — Wikipédia">
            <a:extLst>
              <a:ext uri="{FF2B5EF4-FFF2-40B4-BE49-F238E27FC236}">
                <a16:creationId xmlns:a16="http://schemas.microsoft.com/office/drawing/2014/main" id="{90FD8306-43CA-DDF1-AE33-45660C03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57" y="260650"/>
            <a:ext cx="3551126" cy="473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né Antoine Ferchault de Réaumur - Wikipedia">
            <a:extLst>
              <a:ext uri="{FF2B5EF4-FFF2-40B4-BE49-F238E27FC236}">
                <a16:creationId xmlns:a16="http://schemas.microsoft.com/office/drawing/2014/main" id="{0D7871AE-AF0C-1335-5684-C4B1AF66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5" y="2317578"/>
            <a:ext cx="2411970" cy="321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2379BD-B249-E26B-2C5B-04C322D2EAC0}"/>
              </a:ext>
            </a:extLst>
          </p:cNvPr>
          <p:cNvSpPr txBox="1"/>
          <p:nvPr/>
        </p:nvSpPr>
        <p:spPr>
          <a:xfrm>
            <a:off x="3463962" y="1602889"/>
            <a:ext cx="4034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Both used freezing water, initially this was 100 on the Celsius scale</a:t>
            </a:r>
          </a:p>
          <a:p>
            <a:r>
              <a:rPr lang="en-GB" dirty="0"/>
              <a:t>Centigrade</a:t>
            </a:r>
          </a:p>
          <a:p>
            <a:endParaRPr lang="en-GB" dirty="0"/>
          </a:p>
          <a:p>
            <a:r>
              <a:rPr lang="en-GB" dirty="0" err="1"/>
              <a:t>Réamur</a:t>
            </a:r>
            <a:r>
              <a:rPr lang="en-GB" dirty="0"/>
              <a:t> used only the one fixed point.  He marked off thousandths of the alcohol bulb volume as it expanded.  It was only later that users fixed the boiling point at 80 °R.</a:t>
            </a:r>
          </a:p>
          <a:p>
            <a:r>
              <a:rPr lang="en-GB" dirty="0" err="1"/>
              <a:t>Octagesimal</a:t>
            </a:r>
            <a:r>
              <a:rPr lang="en-GB" dirty="0"/>
              <a:t>.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22FB9-A0CC-7C49-171B-331F1B76B3D5}"/>
              </a:ext>
            </a:extLst>
          </p:cNvPr>
          <p:cNvSpPr txBox="1"/>
          <p:nvPr/>
        </p:nvSpPr>
        <p:spPr>
          <a:xfrm>
            <a:off x="9522633" y="5162223"/>
            <a:ext cx="176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1742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EFA6D-2481-3DE7-60AA-DC4313ACE83C}"/>
              </a:ext>
            </a:extLst>
          </p:cNvPr>
          <p:cNvSpPr txBox="1"/>
          <p:nvPr/>
        </p:nvSpPr>
        <p:spPr>
          <a:xfrm>
            <a:off x="1323474" y="5555947"/>
            <a:ext cx="96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32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15" y="932721"/>
            <a:ext cx="2516563" cy="3168350"/>
          </a:xfrm>
        </p:spPr>
        <p:txBody>
          <a:bodyPr/>
          <a:lstStyle/>
          <a:p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Réamur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Celsius.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Museum in Thessaloniki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98214-50C0-EA48-5410-49F33097E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/>
        </p:blipFill>
        <p:spPr>
          <a:xfrm>
            <a:off x="3087789" y="451821"/>
            <a:ext cx="8659696" cy="53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9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Thomson or Lord Kelvin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1824-1907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 marL="0" indent="0">
              <a:buNone/>
            </a:pPr>
            <a:r>
              <a:rPr lang="de-DE" sz="2667" dirty="0"/>
              <a:t>1848, a </a:t>
            </a:r>
            <a:r>
              <a:rPr lang="de-DE" sz="2667" dirty="0" err="1"/>
              <a:t>true</a:t>
            </a:r>
            <a:r>
              <a:rPr lang="de-DE" sz="2667" dirty="0"/>
              <a:t> absolute </a:t>
            </a:r>
            <a:r>
              <a:rPr lang="de-DE" sz="2667" dirty="0" err="1"/>
              <a:t>zero</a:t>
            </a:r>
            <a:r>
              <a:rPr lang="de-DE" sz="2667" dirty="0"/>
              <a:t> </a:t>
            </a:r>
            <a:r>
              <a:rPr lang="de-DE" sz="2667" dirty="0" err="1"/>
              <a:t>with</a:t>
            </a:r>
            <a:r>
              <a:rPr lang="de-DE" sz="2667" dirty="0"/>
              <a:t> </a:t>
            </a:r>
            <a:r>
              <a:rPr lang="de-DE" sz="2667" dirty="0" err="1"/>
              <a:t>divisions</a:t>
            </a:r>
            <a:r>
              <a:rPr lang="de-DE" sz="2667" dirty="0"/>
              <a:t> </a:t>
            </a:r>
            <a:r>
              <a:rPr lang="de-DE" sz="2667" dirty="0" err="1"/>
              <a:t>to</a:t>
            </a:r>
            <a:endParaRPr lang="de-DE" sz="2667" dirty="0"/>
          </a:p>
          <a:p>
            <a:pPr marL="0" indent="0">
              <a:buNone/>
            </a:pPr>
            <a:r>
              <a:rPr lang="de-DE" sz="2667" dirty="0" err="1"/>
              <a:t>coincide</a:t>
            </a:r>
            <a:r>
              <a:rPr lang="de-DE" sz="2667" dirty="0"/>
              <a:t> </a:t>
            </a:r>
            <a:r>
              <a:rPr lang="de-DE" sz="2667" dirty="0" err="1"/>
              <a:t>with</a:t>
            </a:r>
            <a:r>
              <a:rPr lang="de-DE" sz="2667" dirty="0"/>
              <a:t> Celsius.</a:t>
            </a:r>
          </a:p>
          <a:p>
            <a:pPr marL="0" indent="0">
              <a:buNone/>
            </a:pPr>
            <a:endParaRPr lang="de-DE" sz="2667" dirty="0"/>
          </a:p>
          <a:p>
            <a:pPr marL="0" indent="0">
              <a:buNone/>
            </a:pPr>
            <a:r>
              <a:rPr lang="de-DE" sz="2667" dirty="0"/>
              <a:t>1967 </a:t>
            </a:r>
            <a:r>
              <a:rPr lang="de-DE" sz="2667" dirty="0" err="1"/>
              <a:t>triple</a:t>
            </a:r>
            <a:r>
              <a:rPr lang="de-DE" sz="2667" dirty="0"/>
              <a:t> </a:t>
            </a:r>
            <a:r>
              <a:rPr lang="de-DE" sz="2667" dirty="0" err="1"/>
              <a:t>point</a:t>
            </a:r>
            <a:r>
              <a:rPr lang="de-DE" sz="2667" dirty="0"/>
              <a:t> </a:t>
            </a:r>
            <a:r>
              <a:rPr lang="de-DE" sz="2667" dirty="0" err="1"/>
              <a:t>water</a:t>
            </a:r>
            <a:r>
              <a:rPr lang="de-DE" sz="2667" dirty="0"/>
              <a:t> </a:t>
            </a:r>
            <a:r>
              <a:rPr lang="de-DE" sz="2667" dirty="0" err="1"/>
              <a:t>used</a:t>
            </a:r>
            <a:r>
              <a:rPr lang="de-DE" sz="2667" dirty="0"/>
              <a:t>, 0.01 °C, </a:t>
            </a:r>
            <a:r>
              <a:rPr lang="de-DE" sz="2667" dirty="0" err="1"/>
              <a:t>or</a:t>
            </a:r>
            <a:r>
              <a:rPr lang="de-DE" sz="2667" dirty="0"/>
              <a:t> 273.16 K </a:t>
            </a:r>
          </a:p>
          <a:p>
            <a:pPr marL="0" indent="0">
              <a:buNone/>
            </a:pPr>
            <a:r>
              <a:rPr lang="de-DE" sz="2667" dirty="0" err="1"/>
              <a:t>by</a:t>
            </a:r>
            <a:r>
              <a:rPr lang="de-DE" sz="2667" dirty="0"/>
              <a:t> </a:t>
            </a:r>
            <a:r>
              <a:rPr lang="de-DE" sz="2667" dirty="0" err="1"/>
              <a:t>definition</a:t>
            </a:r>
            <a:r>
              <a:rPr lang="de-DE" sz="2667" dirty="0"/>
              <a:t>.</a:t>
            </a:r>
          </a:p>
          <a:p>
            <a:pPr marL="0" indent="0">
              <a:buNone/>
            </a:pPr>
            <a:endParaRPr lang="de-DE" sz="2667" dirty="0"/>
          </a:p>
          <a:p>
            <a:pPr marL="0" indent="0"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4" name="Picture 3" descr="Portrait of Lord Kelvin">
            <a:extLst>
              <a:ext uri="{FF2B5EF4-FFF2-40B4-BE49-F238E27FC236}">
                <a16:creationId xmlns:a16="http://schemas.microsoft.com/office/drawing/2014/main" id="{0B43315B-4885-E8F1-E3ED-67E93AB54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54" y="667844"/>
            <a:ext cx="2989969" cy="5514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85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udwig Boltzmann">
            <a:extLst>
              <a:ext uri="{FF2B5EF4-FFF2-40B4-BE49-F238E27FC236}">
                <a16:creationId xmlns:a16="http://schemas.microsoft.com/office/drawing/2014/main" id="{5BEF97BE-9BC5-AA99-3ED2-9F79ABAF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12" y="260650"/>
            <a:ext cx="3733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2019 </a:t>
            </a:r>
            <a:r>
              <a:rPr lang="de-DE" dirty="0" err="1"/>
              <a:t>definition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kelvin</a:t>
            </a:r>
            <a:r>
              <a:rPr lang="de-DE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E9F83-DCFD-3244-71CB-E45ECFA19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77" y="3355107"/>
            <a:ext cx="2930853" cy="281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0E5B1-AC73-89D3-2840-99A842A16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70" y="2917251"/>
            <a:ext cx="6504042" cy="1002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8C5898-9CF2-54B8-9CEC-C1A5216A22DF}"/>
              </a:ext>
            </a:extLst>
          </p:cNvPr>
          <p:cNvSpPr txBox="1"/>
          <p:nvPr/>
        </p:nvSpPr>
        <p:spPr>
          <a:xfrm>
            <a:off x="895397" y="2003986"/>
            <a:ext cx="7488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1.380649×10</a:t>
            </a:r>
            <a:r>
              <a:rPr lang="en-US" sz="140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−23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J</a:t>
            </a:r>
            <a:r>
              <a:rPr lang="en-US" sz="1800" dirty="0">
                <a:solidFill>
                  <a:srgbClr val="202122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⋅</a:t>
            </a:r>
            <a:r>
              <a:rPr lang="en-US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n-US" sz="140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−1 </a:t>
            </a:r>
            <a:r>
              <a:rPr lang="en-US" sz="14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= 1.380649×10</a:t>
            </a:r>
            <a:r>
              <a:rPr lang="en-US" sz="110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−23</a:t>
            </a:r>
            <a:r>
              <a:rPr lang="en-US" sz="14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kg m</a:t>
            </a:r>
            <a:r>
              <a:rPr lang="en-US" sz="140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4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n-US" sz="140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-2</a:t>
            </a:r>
            <a:r>
              <a:rPr lang="en-US" sz="14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K</a:t>
            </a:r>
            <a:r>
              <a:rPr lang="en-US" sz="140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-1</a:t>
            </a:r>
            <a:r>
              <a:rPr lang="en-US" sz="14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1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Ice and Salt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 </a:t>
            </a:r>
          </a:p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E9724-51B2-C68E-B165-75094BF9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471" y="161850"/>
            <a:ext cx="7640116" cy="5763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7B9B10-EFBE-CEA1-858A-D84C068DE68C}"/>
              </a:ext>
            </a:extLst>
          </p:cNvPr>
          <p:cNvSpPr txBox="1"/>
          <p:nvPr/>
        </p:nvSpPr>
        <p:spPr>
          <a:xfrm>
            <a:off x="335360" y="1398494"/>
            <a:ext cx="25388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Vernier temperature probe uses NTC thermistor.</a:t>
            </a:r>
          </a:p>
          <a:p>
            <a:endParaRPr lang="en-GB" dirty="0"/>
          </a:p>
          <a:p>
            <a:r>
              <a:rPr lang="en-GB" dirty="0"/>
              <a:t>Resolution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0.17°C (–40 to 0°C)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0.03°C (0 to 40°C)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0.1°C (40 to 100°C)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0.25°C (100 to 135°C)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Montserrat" panose="020B0604020202020204" pitchFamily="2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Accuracy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±0.2°C at 0°C,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±0.5°C at 100°C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31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Ice and Salt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 </a:t>
            </a:r>
          </a:p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E9724-51B2-C68E-B165-75094BF9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344" y="260650"/>
            <a:ext cx="7640116" cy="5763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7B9B10-EFBE-CEA1-858A-D84C068DE68C}"/>
              </a:ext>
            </a:extLst>
          </p:cNvPr>
          <p:cNvSpPr txBox="1"/>
          <p:nvPr/>
        </p:nvSpPr>
        <p:spPr>
          <a:xfrm>
            <a:off x="335360" y="1398494"/>
            <a:ext cx="2538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r>
              <a:rPr lang="en-US" dirty="0"/>
              <a:t>At what point are Fahrenheit and Celsius the same?</a:t>
            </a:r>
          </a:p>
          <a:p>
            <a:endParaRPr lang="en-US" dirty="0"/>
          </a:p>
          <a:p>
            <a:r>
              <a:rPr lang="en-US" dirty="0"/>
              <a:t>What does 0 °F correspond to in Celsius?</a:t>
            </a:r>
          </a:p>
          <a:p>
            <a:endParaRPr lang="en-US" dirty="0"/>
          </a:p>
          <a:p>
            <a:r>
              <a:rPr lang="en-US" dirty="0"/>
              <a:t>What is the operating temperature of a freezer?</a:t>
            </a:r>
          </a:p>
        </p:txBody>
      </p:sp>
    </p:spTree>
    <p:extLst>
      <p:ext uri="{BB962C8B-B14F-4D97-AF65-F5344CB8AC3E}">
        <p14:creationId xmlns:p14="http://schemas.microsoft.com/office/powerpoint/2010/main" val="359728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Refrigerator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ADC03D-537B-23B5-B588-9A3E10C9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587" y="351185"/>
            <a:ext cx="7744906" cy="572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EC467D-B92D-B160-4426-E797D22FC670}"/>
              </a:ext>
            </a:extLst>
          </p:cNvPr>
          <p:cNvSpPr txBox="1"/>
          <p:nvPr/>
        </p:nvSpPr>
        <p:spPr>
          <a:xfrm>
            <a:off x="335360" y="1495313"/>
            <a:ext cx="31393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 difference top and bottom of a refrigerator.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Thermostat operating temperatures.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Time for which refrigerator is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Warming starts immediately at cut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Lag between top and bottom.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4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Vernier Infrared </a:t>
            </a:r>
            <a:r>
              <a:rPr lang="de-DE" dirty="0" err="1"/>
              <a:t>sensor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97EF7-FB2C-5475-BDA0-63D2F7BE3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078" y="1770977"/>
            <a:ext cx="4421393" cy="3316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5C426-5A23-3BD3-B57E-45A55C5B0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7367" y="1770980"/>
            <a:ext cx="4421393" cy="3316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4F365F-8899-AD77-F690-DCEA1D5E444B}"/>
              </a:ext>
            </a:extLst>
          </p:cNvPr>
          <p:cNvSpPr txBox="1"/>
          <p:nvPr/>
        </p:nvSpPr>
        <p:spPr>
          <a:xfrm>
            <a:off x="5120640" y="1301675"/>
            <a:ext cx="2339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Thermopile</a:t>
            </a:r>
          </a:p>
          <a:p>
            <a:r>
              <a:rPr lang="en-GB" dirty="0"/>
              <a:t>1 °C  resolution</a:t>
            </a:r>
          </a:p>
          <a:p>
            <a:endParaRPr lang="en-GB" dirty="0"/>
          </a:p>
          <a:p>
            <a:r>
              <a:rPr lang="en-GB" dirty="0"/>
              <a:t>Sensing area just behind Fresnel screen.</a:t>
            </a:r>
          </a:p>
          <a:p>
            <a:endParaRPr lang="en-GB" dirty="0"/>
          </a:p>
          <a:p>
            <a:r>
              <a:rPr lang="en-GB" dirty="0"/>
              <a:t>Laser can be used to indicate region being sensed.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59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32" y="260651"/>
            <a:ext cx="3921557" cy="2364216"/>
          </a:xfrm>
        </p:spPr>
        <p:txBody>
          <a:bodyPr/>
          <a:lstStyle/>
          <a:p>
            <a:r>
              <a:rPr lang="de-DE" dirty="0" err="1"/>
              <a:t>Choose</a:t>
            </a:r>
            <a:r>
              <a:rPr lang="de-DE" dirty="0"/>
              <a:t> a </a:t>
            </a:r>
            <a:r>
              <a:rPr lang="de-DE" dirty="0" err="1"/>
              <a:t>sunny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nice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BA424-9C09-E15C-152E-70A58645A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533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19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Early </a:t>
            </a:r>
            <a:r>
              <a:rPr lang="de-DE" dirty="0" err="1"/>
              <a:t>ideas</a:t>
            </a:r>
            <a:r>
              <a:rPr lang="de-DE" dirty="0"/>
              <a:t>, </a:t>
            </a:r>
            <a:r>
              <a:rPr lang="de-DE" dirty="0" err="1"/>
              <a:t>touch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447" y="1159081"/>
            <a:ext cx="5526553" cy="191108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Hippocrates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460-370 BCE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use of thermographs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B4F2A-C1A6-B11C-1FDF-7D2F65B27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556341"/>
            <a:ext cx="1504950" cy="221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hermogram of normal hand | Wellcome Collection">
            <a:extLst>
              <a:ext uri="{FF2B5EF4-FFF2-40B4-BE49-F238E27FC236}">
                <a16:creationId xmlns:a16="http://schemas.microsoft.com/office/drawing/2014/main" id="{B29D4A73-C067-5AC3-C531-4B551D16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51" y="1768437"/>
            <a:ext cx="4428936" cy="33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9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32" y="260650"/>
            <a:ext cx="4528243" cy="1449816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, </a:t>
            </a:r>
            <a:r>
              <a:rPr lang="de-DE" dirty="0" err="1"/>
              <a:t>chilly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6130F-FD26-C3FC-A9E8-FB875DC6E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7" r="17359" b="5520"/>
          <a:stretch/>
        </p:blipFill>
        <p:spPr>
          <a:xfrm rot="5400000">
            <a:off x="3637100" y="1036943"/>
            <a:ext cx="7237866" cy="431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2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943018"/>
            <a:ext cx="4373378" cy="1251542"/>
          </a:xfrm>
        </p:spPr>
        <p:txBody>
          <a:bodyPr/>
          <a:lstStyle/>
          <a:p>
            <a:r>
              <a:rPr lang="de-DE" dirty="0" err="1"/>
              <a:t>Pointing</a:t>
            </a:r>
            <a:r>
              <a:rPr lang="de-DE" dirty="0"/>
              <a:t> at a </a:t>
            </a:r>
            <a:r>
              <a:rPr lang="de-DE" dirty="0" err="1"/>
              <a:t>cloud</a:t>
            </a:r>
            <a:r>
              <a:rPr lang="de-DE" dirty="0"/>
              <a:t>.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7CD57-CCA2-EE9B-AA91-B57CB5C3E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16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61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17" y="2185702"/>
            <a:ext cx="11354568" cy="2326139"/>
          </a:xfrm>
        </p:spPr>
        <p:txBody>
          <a:bodyPr/>
          <a:lstStyle/>
          <a:p>
            <a:pPr algn="ctr"/>
            <a:r>
              <a:rPr lang="de-DE" dirty="0"/>
              <a:t>The End</a:t>
            </a:r>
            <a:br>
              <a:rPr lang="de-DE" dirty="0"/>
            </a:b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thermodynamic</a:t>
            </a:r>
            <a:r>
              <a:rPr lang="de-DE" dirty="0"/>
              <a:t> </a:t>
            </a:r>
            <a:r>
              <a:rPr lang="de-DE" dirty="0" err="1"/>
              <a:t>equilibrium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entire</a:t>
            </a:r>
            <a:r>
              <a:rPr lang="de-DE" dirty="0"/>
              <a:t> Universe,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0 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5293895"/>
            <a:ext cx="11412125" cy="63138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</p:spTree>
    <p:extLst>
      <p:ext uri="{BB962C8B-B14F-4D97-AF65-F5344CB8AC3E}">
        <p14:creationId xmlns:p14="http://schemas.microsoft.com/office/powerpoint/2010/main" val="3246862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18383-F929-7FD1-A345-75A4E221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and permissions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909EB4D-121A-85B0-823E-B14922B8B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1209675"/>
            <a:ext cx="4047089" cy="365031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B378FC-F9D8-72BC-70AD-6D4FEA600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946" y="1227597"/>
            <a:ext cx="3539265" cy="368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0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Early </a:t>
            </a:r>
            <a:r>
              <a:rPr lang="de-DE" dirty="0" err="1"/>
              <a:t>ideas</a:t>
            </a:r>
            <a:r>
              <a:rPr lang="de-DE" dirty="0"/>
              <a:t>, a </a:t>
            </a:r>
            <a:r>
              <a:rPr lang="de-DE" dirty="0" err="1"/>
              <a:t>scale</a:t>
            </a:r>
            <a:r>
              <a:rPr lang="de-D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Galen,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ancient Greek in the Roman Empire  (130-220  CE)</a:t>
            </a:r>
            <a:endParaRPr lang="de-DE" sz="2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</a:t>
            </a:r>
            <a:r>
              <a:rPr lang="de-DE" sz="2667" dirty="0" err="1"/>
              <a:t>Humours</a:t>
            </a:r>
            <a:r>
              <a:rPr lang="de-DE" sz="2667" dirty="0"/>
              <a:t> </a:t>
            </a:r>
            <a:r>
              <a:rPr lang="de-DE" sz="2667" dirty="0" err="1"/>
              <a:t>from</a:t>
            </a:r>
            <a:r>
              <a:rPr lang="de-DE" sz="2667" dirty="0"/>
              <a:t> Hippocrates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Elements </a:t>
            </a:r>
            <a:r>
              <a:rPr lang="de-DE" sz="2667" dirty="0" err="1"/>
              <a:t>from</a:t>
            </a:r>
            <a:r>
              <a:rPr lang="de-DE" sz="2667" dirty="0"/>
              <a:t> Aristotle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</a:t>
            </a:r>
            <a:r>
              <a:rPr lang="de-DE" sz="2667" dirty="0" err="1"/>
              <a:t>Astrology</a:t>
            </a:r>
            <a:r>
              <a:rPr lang="de-DE" sz="2667" dirty="0"/>
              <a:t> </a:t>
            </a:r>
            <a:r>
              <a:rPr lang="de-DE" sz="2667" dirty="0" err="1"/>
              <a:t>from</a:t>
            </a:r>
            <a:r>
              <a:rPr lang="de-DE" sz="2667" dirty="0"/>
              <a:t> Plato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75C26-F982-5844-DB4C-F821DEACB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5" y="2051431"/>
            <a:ext cx="18148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698D0-25DA-A021-08FC-99DACD6DD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1" y="2051431"/>
            <a:ext cx="2935313" cy="2845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29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Early </a:t>
            </a:r>
            <a:r>
              <a:rPr lang="de-DE" dirty="0" err="1"/>
              <a:t>ideas</a:t>
            </a:r>
            <a:r>
              <a:rPr lang="de-DE" dirty="0"/>
              <a:t>, a </a:t>
            </a:r>
            <a:r>
              <a:rPr lang="de-DE" dirty="0" err="1"/>
              <a:t>scale</a:t>
            </a:r>
            <a:r>
              <a:rPr lang="de-D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Galen,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ancient Greek in the Roman Empire  (130-220  CE)</a:t>
            </a:r>
            <a:endParaRPr lang="de-DE" sz="2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</a:t>
            </a:r>
            <a:r>
              <a:rPr lang="de-DE" sz="2667" dirty="0" err="1"/>
              <a:t>Humours</a:t>
            </a: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Elements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</a:t>
            </a:r>
            <a:r>
              <a:rPr lang="de-DE" sz="2667" dirty="0" err="1"/>
              <a:t>Planets</a:t>
            </a: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3200" dirty="0"/>
              <a:t>8 </a:t>
            </a:r>
            <a:r>
              <a:rPr lang="de-DE" sz="3200" dirty="0" err="1"/>
              <a:t>division</a:t>
            </a:r>
            <a:r>
              <a:rPr lang="de-DE" sz="32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3200" dirty="0" err="1"/>
              <a:t>temperature</a:t>
            </a:r>
            <a:r>
              <a:rPr lang="de-DE" sz="3200" dirty="0"/>
              <a:t> </a:t>
            </a:r>
            <a:r>
              <a:rPr lang="de-DE" sz="3200" dirty="0" err="1"/>
              <a:t>scale</a:t>
            </a:r>
            <a:r>
              <a:rPr lang="de-DE" sz="3200" dirty="0"/>
              <a:t>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75C26-F982-5844-DB4C-F821DEACB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5" y="2051431"/>
            <a:ext cx="18148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,JPG">
            <a:extLst>
              <a:ext uri="{FF2B5EF4-FFF2-40B4-BE49-F238E27FC236}">
                <a16:creationId xmlns:a16="http://schemas.microsoft.com/office/drawing/2014/main" id="{AF4147CC-9ECD-243A-9BC2-E45B7571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40" y="1993311"/>
            <a:ext cx="5818981" cy="4360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86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Early </a:t>
            </a:r>
            <a:r>
              <a:rPr lang="de-DE" dirty="0" err="1"/>
              <a:t>ideas</a:t>
            </a:r>
            <a:r>
              <a:rPr lang="de-DE" dirty="0"/>
              <a:t>, Vesalius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Belgian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(1514-1564) </a:t>
            </a:r>
            <a:endParaRPr lang="de-D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Humani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Corporis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Fabrica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1543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Published same year as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Revolutionibus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Orbium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Coelestium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Copernicus.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Clearly a signal year for the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Siécles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Lumi</a:t>
            </a:r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res: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r>
              <a:rPr lang="de-DE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B9F7C-193D-81A6-1043-B293126F6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154" y="919436"/>
            <a:ext cx="3364762" cy="4164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64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Thermoscopes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6" y="1190444"/>
            <a:ext cx="10377678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de-DE" sz="2667" dirty="0"/>
              <a:t>                                                               Galileo and </a:t>
            </a:r>
            <a:r>
              <a:rPr lang="de-DE" sz="2667" dirty="0" err="1"/>
              <a:t>Santori</a:t>
            </a:r>
            <a:r>
              <a:rPr lang="de-DE" sz="2667" dirty="0"/>
              <a:t>  1612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de-DE" sz="2667" dirty="0"/>
              <a:t>                                                                     </a:t>
            </a:r>
            <a:r>
              <a:rPr lang="de-DE" sz="2667" dirty="0" err="1"/>
              <a:t>bulb</a:t>
            </a:r>
            <a:r>
              <a:rPr lang="de-DE" sz="2667" dirty="0"/>
              <a:t> </a:t>
            </a:r>
            <a:r>
              <a:rPr lang="de-DE" sz="2667" dirty="0" err="1"/>
              <a:t>placed</a:t>
            </a:r>
            <a:r>
              <a:rPr lang="de-DE" sz="2667" dirty="0"/>
              <a:t> in </a:t>
            </a:r>
            <a:r>
              <a:rPr lang="de-DE" sz="2667" dirty="0" err="1"/>
              <a:t>mouth</a:t>
            </a:r>
            <a:endParaRPr lang="de-DE" sz="2667" dirty="0"/>
          </a:p>
          <a:p>
            <a:pPr marL="0" indent="0" algn="r">
              <a:lnSpc>
                <a:spcPct val="150000"/>
              </a:lnSpc>
              <a:buNone/>
            </a:pPr>
            <a:r>
              <a:rPr lang="de-DE" sz="2667" dirty="0"/>
              <a:t>                                                                     open end </a:t>
            </a:r>
            <a:r>
              <a:rPr lang="de-DE" sz="2667" dirty="0" err="1"/>
              <a:t>placed</a:t>
            </a:r>
            <a:r>
              <a:rPr lang="de-DE" sz="2667" dirty="0"/>
              <a:t> in </a:t>
            </a:r>
            <a:r>
              <a:rPr lang="de-DE" sz="2667" dirty="0" err="1"/>
              <a:t>beaker</a:t>
            </a:r>
            <a:r>
              <a:rPr lang="de-DE" sz="2667" dirty="0"/>
              <a:t> </a:t>
            </a:r>
            <a:r>
              <a:rPr lang="de-DE" sz="2667" dirty="0" err="1"/>
              <a:t>of</a:t>
            </a:r>
            <a:r>
              <a:rPr lang="de-DE" sz="2667" dirty="0"/>
              <a:t> </a:t>
            </a:r>
            <a:r>
              <a:rPr lang="de-DE" sz="2667" dirty="0" err="1"/>
              <a:t>water</a:t>
            </a:r>
            <a:r>
              <a:rPr lang="de-DE" sz="2667" dirty="0"/>
              <a:t>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8BF14-1486-F4E9-1D05-B20A28FD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32" y="1384083"/>
            <a:ext cx="4612619" cy="3553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60CF1B-F118-8208-5D3B-6B61A943F47F}"/>
              </a:ext>
            </a:extLst>
          </p:cNvPr>
          <p:cNvCxnSpPr>
            <a:cxnSpLocks/>
          </p:cNvCxnSpPr>
          <p:nvPr/>
        </p:nvCxnSpPr>
        <p:spPr>
          <a:xfrm flipH="1" flipV="1">
            <a:off x="5529431" y="1839558"/>
            <a:ext cx="2109536" cy="1108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808CE7-ADF2-3C7F-E843-32D6C9FD8C79}"/>
              </a:ext>
            </a:extLst>
          </p:cNvPr>
          <p:cNvCxnSpPr>
            <a:cxnSpLocks/>
          </p:cNvCxnSpPr>
          <p:nvPr/>
        </p:nvCxnSpPr>
        <p:spPr>
          <a:xfrm flipH="1">
            <a:off x="2893807" y="3797449"/>
            <a:ext cx="4991548" cy="796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32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Thermometer at last!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941" y="1655514"/>
            <a:ext cx="9479610" cy="358571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1621  Jean </a:t>
            </a:r>
            <a:r>
              <a:rPr lang="de-DE" sz="2667" dirty="0" err="1"/>
              <a:t>Leurechon</a:t>
            </a:r>
            <a:r>
              <a:rPr lang="de-DE" sz="2667" dirty="0"/>
              <a:t> </a:t>
            </a:r>
            <a:r>
              <a:rPr lang="de-DE" sz="2667" dirty="0" err="1"/>
              <a:t>describes</a:t>
            </a:r>
            <a:r>
              <a:rPr lang="de-DE" sz="2667" dirty="0"/>
              <a:t> 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 err="1"/>
              <a:t>thermoscope</a:t>
            </a:r>
            <a:r>
              <a:rPr lang="de-DE" sz="2667" dirty="0"/>
              <a:t> </a:t>
            </a:r>
            <a:r>
              <a:rPr lang="de-DE" sz="2667" dirty="0" err="1"/>
              <a:t>as</a:t>
            </a:r>
            <a:r>
              <a:rPr lang="de-DE" sz="2667" dirty="0"/>
              <a:t> a “</a:t>
            </a:r>
            <a:r>
              <a:rPr lang="de-DE" sz="2667" dirty="0" err="1"/>
              <a:t>thermometer</a:t>
            </a:r>
            <a:r>
              <a:rPr lang="de-DE" sz="2667" dirty="0"/>
              <a:t>“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and </a:t>
            </a:r>
            <a:r>
              <a:rPr lang="de-DE" sz="2667" dirty="0" err="1"/>
              <a:t>assigns</a:t>
            </a:r>
            <a:r>
              <a:rPr lang="de-DE" sz="2667" dirty="0"/>
              <a:t> an 8 </a:t>
            </a:r>
            <a:r>
              <a:rPr lang="de-DE" sz="2667" dirty="0" err="1"/>
              <a:t>division</a:t>
            </a:r>
            <a:r>
              <a:rPr lang="de-DE" sz="2667" dirty="0"/>
              <a:t> </a:t>
            </a:r>
            <a:r>
              <a:rPr lang="de-DE" sz="2667" dirty="0" err="1"/>
              <a:t>scale</a:t>
            </a:r>
            <a:r>
              <a:rPr lang="de-DE" sz="2667" dirty="0"/>
              <a:t> </a:t>
            </a:r>
            <a:r>
              <a:rPr lang="de-DE" sz="2667" dirty="0" err="1"/>
              <a:t>to</a:t>
            </a:r>
            <a:r>
              <a:rPr lang="de-DE" sz="2667" dirty="0"/>
              <a:t> </a:t>
            </a:r>
            <a:r>
              <a:rPr lang="de-DE" sz="2667" dirty="0" err="1"/>
              <a:t>it!</a:t>
            </a:r>
            <a:r>
              <a:rPr lang="de-DE" sz="2667" dirty="0"/>
              <a:t>	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 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6B7A39-5C0D-1FBC-BB02-442BB0FC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39" y="-19374"/>
            <a:ext cx="3958192" cy="66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5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1629 a </a:t>
            </a:r>
            <a:r>
              <a:rPr lang="de-DE" dirty="0" err="1"/>
              <a:t>sealed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thermometer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449" y="1075038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Joseph </a:t>
            </a:r>
            <a:r>
              <a:rPr lang="de-DE" sz="2667" dirty="0" err="1"/>
              <a:t>Delmedigo</a:t>
            </a:r>
            <a:r>
              <a:rPr lang="de-DE" sz="2667" dirty="0"/>
              <a:t> </a:t>
            </a:r>
            <a:r>
              <a:rPr lang="de-DE" sz="2667" dirty="0" err="1"/>
              <a:t>Cretan</a:t>
            </a:r>
            <a:r>
              <a:rPr lang="de-DE" sz="2667" dirty="0"/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1591-1655, </a:t>
            </a:r>
            <a:r>
              <a:rPr lang="de-DE" sz="2667" dirty="0" err="1"/>
              <a:t>lived</a:t>
            </a:r>
            <a:r>
              <a:rPr lang="de-DE" sz="2667" dirty="0"/>
              <a:t> in </a:t>
            </a:r>
            <a:r>
              <a:rPr lang="de-DE" sz="2667" dirty="0" err="1"/>
              <a:t>Italy</a:t>
            </a:r>
            <a:r>
              <a:rPr lang="de-DE" sz="2667" dirty="0"/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Student </a:t>
            </a:r>
            <a:r>
              <a:rPr lang="de-DE" sz="2667" dirty="0" err="1"/>
              <a:t>of</a:t>
            </a:r>
            <a:r>
              <a:rPr lang="de-DE" sz="2667" dirty="0"/>
              <a:t> Galileo and </a:t>
            </a:r>
            <a:r>
              <a:rPr lang="de-DE" sz="2667" dirty="0" err="1"/>
              <a:t>Santori</a:t>
            </a:r>
            <a:endParaRPr lang="de-DE" sz="2667" dirty="0"/>
          </a:p>
          <a:p>
            <a:pPr marL="0" indent="0">
              <a:lnSpc>
                <a:spcPct val="150000"/>
              </a:lnSpc>
              <a:buNone/>
            </a:pPr>
            <a:endParaRPr lang="de-DE" sz="2667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672E71-1ACB-3AEC-F8E3-25B4706E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33" y="1075038"/>
            <a:ext cx="3799417" cy="48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51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 last, a </a:t>
            </a:r>
            <a:r>
              <a:rPr lang="de-DE" dirty="0" err="1"/>
              <a:t>sealed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thermometer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scale</a:t>
            </a:r>
            <a:br>
              <a:rPr lang="de-DE" dirty="0"/>
            </a:br>
            <a:r>
              <a:rPr lang="de-DE" dirty="0"/>
              <a:t>1724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15" y="1190444"/>
            <a:ext cx="11412125" cy="47348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667" dirty="0"/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 Gabriel Fahrenheit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1686-1736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German but lived in the Netherlands.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Accepted theory is that he met Ole Roemer,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Freezing brine 0  melting ice 30  body 90..(216 boiling water, not 240!)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(0)…………….32………………96…..( 205 boiling water 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Finally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667" dirty="0">
                <a:latin typeface="Calibri" panose="020F0502020204030204" pitchFamily="34" charset="0"/>
                <a:cs typeface="Times New Roman" panose="02020603050405020304" pitchFamily="18" charset="0"/>
              </a:rPr>
              <a:t>(0)……….32………(98.7) ………..212</a:t>
            </a:r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460EBF-6C0F-F42C-3EFC-FD2F5665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1" y="1476023"/>
            <a:ext cx="2925233" cy="29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25980"/>
      </p:ext>
    </p:extLst>
  </p:cSld>
  <p:clrMapOvr>
    <a:masterClrMapping/>
  </p:clrMapOvr>
</p:sld>
</file>

<file path=ppt/theme/theme1.xml><?xml version="1.0" encoding="utf-8"?>
<a:theme xmlns:a="http://schemas.openxmlformats.org/drawingml/2006/main" name="2021_T3Europe 16x9">
  <a:themeElements>
    <a:clrScheme name="Custom 1">
      <a:dk1>
        <a:srgbClr val="000000"/>
      </a:dk1>
      <a:lt1>
        <a:srgbClr val="FFFFFF"/>
      </a:lt1>
      <a:dk2>
        <a:srgbClr val="DE0000"/>
      </a:dk2>
      <a:lt2>
        <a:srgbClr val="808080"/>
      </a:lt2>
      <a:accent1>
        <a:srgbClr val="DE0000"/>
      </a:accent1>
      <a:accent2>
        <a:srgbClr val="A4A4A4"/>
      </a:accent2>
      <a:accent3>
        <a:srgbClr val="117788"/>
      </a:accent3>
      <a:accent4>
        <a:srgbClr val="404040"/>
      </a:accent4>
      <a:accent5>
        <a:srgbClr val="4ABED4"/>
      </a:accent5>
      <a:accent6>
        <a:srgbClr val="7F7F7F"/>
      </a:accent6>
      <a:hlink>
        <a:srgbClr val="DE0000"/>
      </a:hlink>
      <a:folHlink>
        <a:srgbClr val="AAAAAA"/>
      </a:folHlink>
    </a:clrScheme>
    <a:fontScheme name="Final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Powerpoint 1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AAAAAA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000000"/>
        </a:accent6>
        <a:hlink>
          <a:srgbClr val="FF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Powerpoint 2">
        <a:dk1>
          <a:srgbClr val="AAAAAA"/>
        </a:dk1>
        <a:lt1>
          <a:srgbClr val="FFFFFF"/>
        </a:lt1>
        <a:dk2>
          <a:srgbClr val="000000"/>
        </a:dk2>
        <a:lt2>
          <a:srgbClr val="FFFFFF"/>
        </a:lt2>
        <a:accent1>
          <a:srgbClr val="AAAAAA"/>
        </a:accent1>
        <a:accent2>
          <a:srgbClr val="FFFFFF"/>
        </a:accent2>
        <a:accent3>
          <a:srgbClr val="AAAAAA"/>
        </a:accent3>
        <a:accent4>
          <a:srgbClr val="DADADA"/>
        </a:accent4>
        <a:accent5>
          <a:srgbClr val="D2D2D2"/>
        </a:accent5>
        <a:accent6>
          <a:srgbClr val="E7E7E7"/>
        </a:accent6>
        <a:hlink>
          <a:srgbClr val="AAAAAA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3">
        <a:dk1>
          <a:srgbClr val="808080"/>
        </a:dk1>
        <a:lt1>
          <a:srgbClr val="FFFFFF"/>
        </a:lt1>
        <a:dk2>
          <a:srgbClr val="AAAAAA"/>
        </a:dk2>
        <a:lt2>
          <a:srgbClr val="000000"/>
        </a:lt2>
        <a:accent1>
          <a:srgbClr val="000000"/>
        </a:accent1>
        <a:accent2>
          <a:srgbClr val="AAAAAA"/>
        </a:accent2>
        <a:accent3>
          <a:srgbClr val="D2D2D2"/>
        </a:accent3>
        <a:accent4>
          <a:srgbClr val="DADADA"/>
        </a:accent4>
        <a:accent5>
          <a:srgbClr val="AAAAAA"/>
        </a:accent5>
        <a:accent6>
          <a:srgbClr val="9A9A9A"/>
        </a:accent6>
        <a:hlink>
          <a:srgbClr val="FF00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4">
        <a:dk1>
          <a:srgbClr val="000000"/>
        </a:dk1>
        <a:lt1>
          <a:srgbClr val="FF0000"/>
        </a:lt1>
        <a:dk2>
          <a:srgbClr val="FFFFFF"/>
        </a:dk2>
        <a:lt2>
          <a:srgbClr val="000000"/>
        </a:lt2>
        <a:accent1>
          <a:srgbClr val="AAAAAA"/>
        </a:accent1>
        <a:accent2>
          <a:srgbClr val="FFFFFF"/>
        </a:accent2>
        <a:accent3>
          <a:srgbClr val="FFAAAA"/>
        </a:accent3>
        <a:accent4>
          <a:srgbClr val="000000"/>
        </a:accent4>
        <a:accent5>
          <a:srgbClr val="D2D2D2"/>
        </a:accent5>
        <a:accent6>
          <a:srgbClr val="E7E7E7"/>
        </a:accent6>
        <a:hlink>
          <a:srgbClr val="00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Microsoft Office PowerPoint</Application>
  <PresentationFormat>Widescreen</PresentationFormat>
  <Paragraphs>153</Paragraphs>
  <Slides>23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Montserrat</vt:lpstr>
      <vt:lpstr>Times New Roman</vt:lpstr>
      <vt:lpstr>Wingdings</vt:lpstr>
      <vt:lpstr>2021_T3Europe 16x9</vt:lpstr>
      <vt:lpstr>Sharing Inspiration webinar May 2022</vt:lpstr>
      <vt:lpstr>Early ideas, touch</vt:lpstr>
      <vt:lpstr>Early ideas, a scale?</vt:lpstr>
      <vt:lpstr>Early ideas, a scale?</vt:lpstr>
      <vt:lpstr>Early ideas, Vesalius Belgian (1514-1564) </vt:lpstr>
      <vt:lpstr>Thermoscopes</vt:lpstr>
      <vt:lpstr>Thermometer at last!</vt:lpstr>
      <vt:lpstr>1629 a sealed glass thermometer</vt:lpstr>
      <vt:lpstr>At last, a sealed glass thermometer with a scale 1724</vt:lpstr>
      <vt:lpstr>My theory….take it or leave it!</vt:lpstr>
      <vt:lpstr>Réamur   French, 1683-1757,  Celsius, Swedish, 1701-1744 </vt:lpstr>
      <vt:lpstr>Réamur and Celsius. Medical Museum in Thessaloniki</vt:lpstr>
      <vt:lpstr>William Thomson or Lord Kelvin 1824-1907 </vt:lpstr>
      <vt:lpstr>New 2019 definition of the kelvin.</vt:lpstr>
      <vt:lpstr>Ice and Salt</vt:lpstr>
      <vt:lpstr>Ice and Salt</vt:lpstr>
      <vt:lpstr>Refrigerator</vt:lpstr>
      <vt:lpstr>Vernier Infrared sensor</vt:lpstr>
      <vt:lpstr>Choose a sunny day with nice well defined clouds.</vt:lpstr>
      <vt:lpstr>The clear blue temperature, chilly</vt:lpstr>
      <vt:lpstr>Pointing at a cloud.  </vt:lpstr>
      <vt:lpstr>The End  (or thermodynamic equilibrium of the entire Universe, very close to 0 K)</vt:lpstr>
      <vt:lpstr>Sources and permissions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Inspiration webinar May 2022</dc:title>
  <dc:creator>Ian Galloway</dc:creator>
  <cp:lastModifiedBy>Ian Galloway</cp:lastModifiedBy>
  <cp:revision>31</cp:revision>
  <dcterms:created xsi:type="dcterms:W3CDTF">2022-05-16T17:43:38Z</dcterms:created>
  <dcterms:modified xsi:type="dcterms:W3CDTF">2022-05-24T09:56:39Z</dcterms:modified>
</cp:coreProperties>
</file>